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9"/>
  </p:handoutMasterIdLst>
  <p:sldIdLst>
    <p:sldId id="261" r:id="rId2"/>
    <p:sldId id="258" r:id="rId3"/>
    <p:sldId id="263" r:id="rId4"/>
    <p:sldId id="264" r:id="rId5"/>
    <p:sldId id="267" r:id="rId6"/>
    <p:sldId id="268" r:id="rId7"/>
    <p:sldId id="275" r:id="rId8"/>
    <p:sldId id="276" r:id="rId9"/>
    <p:sldId id="269" r:id="rId10"/>
    <p:sldId id="277" r:id="rId11"/>
    <p:sldId id="278" r:id="rId12"/>
    <p:sldId id="279" r:id="rId13"/>
    <p:sldId id="281" r:id="rId14"/>
    <p:sldId id="280" r:id="rId15"/>
    <p:sldId id="271" r:id="rId16"/>
    <p:sldId id="282" r:id="rId17"/>
    <p:sldId id="272" r:id="rId18"/>
  </p:sldIdLst>
  <p:sldSz cx="9144000" cy="6858000" type="screen4x3"/>
  <p:notesSz cx="6858000" cy="9144000"/>
  <p:embeddedFontLst>
    <p:embeddedFont>
      <p:font typeface="Sassoon Infant Rg" panose="02000503030000020003" charset="0"/>
      <p:regular r:id="rId20"/>
      <p:bold r:id="rId21"/>
    </p:embeddedFont>
    <p:embeddedFont>
      <p:font typeface="Sassoon Infant Md" panose="02000603050000020003" charset="0"/>
      <p:regular r:id="rId22"/>
    </p:embeddedFont>
    <p:embeddedFont>
      <p:font typeface="BPreplay" panose="02000503000000020004" charset="0"/>
      <p:regular r:id="rId23"/>
      <p:bold r:id="rId24"/>
      <p:italic r:id="rId25"/>
      <p:boldItalic r:id="rId26"/>
    </p:embeddedFont>
    <p:embeddedFont>
      <p:font typeface="Londrina Solid" panose="02000506000000020003"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AB7"/>
    <a:srgbClr val="4267AC"/>
    <a:srgbClr val="9C95DC"/>
    <a:srgbClr val="228CDB"/>
    <a:srgbClr val="B8E1FF"/>
    <a:srgbClr val="D440A5"/>
    <a:srgbClr val="9297C4"/>
    <a:srgbClr val="75DDDD"/>
    <a:srgbClr val="9368B7"/>
    <a:srgbClr val="84C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8" autoAdjust="0"/>
    <p:restoredTop sz="94660"/>
  </p:normalViewPr>
  <p:slideViewPr>
    <p:cSldViewPr snapToGrid="0" showGuides="1">
      <p:cViewPr varScale="1">
        <p:scale>
          <a:sx n="86" d="100"/>
          <a:sy n="86" d="100"/>
        </p:scale>
        <p:origin x="1086" y="84"/>
      </p:cViewPr>
      <p:guideLst>
        <p:guide orient="horz" pos="2137"/>
        <p:guide pos="2880"/>
        <p:guide pos="317"/>
        <p:guide orient="horz" pos="3997"/>
        <p:guide pos="5443"/>
        <p:guide orient="horz" pos="323"/>
        <p:guide pos="476"/>
        <p:guide orient="horz" pos="459"/>
        <p:guide orient="horz" pos="3838"/>
        <p:guide pos="5284"/>
      </p:guideLst>
    </p:cSldViewPr>
  </p:slideViewPr>
  <p:notesTextViewPr>
    <p:cViewPr>
      <p:scale>
        <a:sx n="3" d="2"/>
        <a:sy n="3" d="2"/>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uk/education/clips/z9wkjxs"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rgbClr val="1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91423" y="6464797"/>
            <a:ext cx="4353336" cy="264290"/>
          </a:xfrm>
          <a:prstGeom prst="rect">
            <a:avLst/>
          </a:prstGeom>
          <a:noFill/>
        </p:spPr>
        <p:txBody>
          <a:bodyPr wrap="square" lIns="0" tIns="0" rIns="0" bIns="0" rtlCol="0" anchor="ctr" anchorCtr="1">
            <a:noAutofit/>
          </a:bodyPr>
          <a:lstStyle/>
          <a:p>
            <a:r>
              <a:rPr lang="en-GB" sz="800" b="1" dirty="0">
                <a:solidFill>
                  <a:schemeClr val="bg1"/>
                </a:solidFill>
                <a:latin typeface="BPreplay" panose="02000503000000020004" pitchFamily="50" charset="0"/>
              </a:rPr>
              <a:t>Science</a:t>
            </a:r>
            <a:r>
              <a:rPr lang="en-GB" sz="800" dirty="0">
                <a:solidFill>
                  <a:schemeClr val="bg1"/>
                </a:solidFill>
                <a:latin typeface="BPreplay" panose="02000503000000020004" pitchFamily="50" charset="0"/>
              </a:rPr>
              <a:t> | Year 5 | Properties and Changes of Materials | Irreversible Changes | Lesson 6</a:t>
            </a:r>
          </a:p>
        </p:txBody>
      </p:sp>
      <p:sp>
        <p:nvSpPr>
          <p:cNvPr id="17" name="Text Placeholder 16"/>
          <p:cNvSpPr>
            <a:spLocks noGrp="1"/>
          </p:cNvSpPr>
          <p:nvPr>
            <p:ph type="body" sz="quarter" idx="10"/>
          </p:nvPr>
        </p:nvSpPr>
        <p:spPr/>
        <p:txBody>
          <a:bodyPr/>
          <a:lstStyle/>
          <a:p>
            <a:r>
              <a:rPr lang="en-GB" dirty="0"/>
              <a:t>Properties and Changes of Materials</a:t>
            </a:r>
          </a:p>
        </p:txBody>
      </p:sp>
      <p:sp>
        <p:nvSpPr>
          <p:cNvPr id="18" name="Title 17"/>
          <p:cNvSpPr>
            <a:spLocks noGrp="1"/>
          </p:cNvSpPr>
          <p:nvPr>
            <p:ph type="title"/>
          </p:nvPr>
        </p:nvSpPr>
        <p:spPr/>
        <p:txBody>
          <a:bodyPr/>
          <a:lstStyle/>
          <a:p>
            <a:r>
              <a:rPr lang="en-GB" dirty="0"/>
              <a:t>Science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lstStyle/>
          <a:p>
            <a:r>
              <a:rPr lang="en-GB" b="0" dirty="0">
                <a:latin typeface="Sassoon Infant Rg" panose="02000503030000020003" pitchFamily="50" charset="0"/>
                <a:ea typeface="Sassoon Infant Rg" panose="02000503030000020003" pitchFamily="50" charset="0"/>
              </a:rPr>
              <a:t>Seeing Changes</a:t>
            </a:r>
          </a:p>
        </p:txBody>
      </p:sp>
      <p:sp>
        <p:nvSpPr>
          <p:cNvPr id="2" name="Rounded Rectangle 1"/>
          <p:cNvSpPr/>
          <p:nvPr/>
        </p:nvSpPr>
        <p:spPr>
          <a:xfrm>
            <a:off x="755650" y="1695450"/>
            <a:ext cx="7632700" cy="695325"/>
          </a:xfrm>
          <a:prstGeom prst="roundRect">
            <a:avLst>
              <a:gd name="adj" fmla="val 10523"/>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ltLang="en-US" sz="1700" dirty="0">
                <a:solidFill>
                  <a:schemeClr val="tx1"/>
                </a:solidFill>
              </a:rPr>
              <a:t>Try some irreversible changes for yourself! Can you make any new materials? Complete your Irreversible Changes Activity Sheet as you carry out the activities</a:t>
            </a:r>
            <a:r>
              <a:rPr lang="en-GB" altLang="en-US" sz="1700" dirty="0">
                <a:solidFill>
                  <a:schemeClr val="tx1"/>
                </a:solidFill>
                <a:latin typeface="BPreplay" panose="02000503000000020004" pitchFamily="50" charset="0"/>
              </a:rPr>
              <a:t>.</a:t>
            </a:r>
          </a:p>
        </p:txBody>
      </p:sp>
      <p:sp>
        <p:nvSpPr>
          <p:cNvPr id="5" name="Rounded Rectangle 4"/>
          <p:cNvSpPr/>
          <p:nvPr/>
        </p:nvSpPr>
        <p:spPr>
          <a:xfrm>
            <a:off x="3851275" y="2524125"/>
            <a:ext cx="4537075" cy="3152775"/>
          </a:xfrm>
          <a:prstGeom prst="roundRect">
            <a:avLst>
              <a:gd name="adj" fmla="val 324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55650" y="2524125"/>
            <a:ext cx="2978150" cy="3152775"/>
          </a:xfrm>
          <a:prstGeom prst="roundRect">
            <a:avLst>
              <a:gd name="adj" fmla="val 3830"/>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600" y="2606625"/>
            <a:ext cx="579498" cy="579498"/>
          </a:xfrm>
          <a:prstGeom prst="rect">
            <a:avLst/>
          </a:prstGeom>
        </p:spPr>
      </p:pic>
      <p:pic>
        <p:nvPicPr>
          <p:cNvPr id="12" name="Group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37622">
            <a:off x="1223741" y="2794349"/>
            <a:ext cx="1819185" cy="261232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2409" r="2064"/>
          <a:stretch/>
        </p:blipFill>
        <p:spPr>
          <a:xfrm>
            <a:off x="3848100" y="2896374"/>
            <a:ext cx="4552950" cy="2496770"/>
          </a:xfrm>
          <a:prstGeom prst="rect">
            <a:avLst/>
          </a:prstGeom>
        </p:spPr>
      </p:pic>
    </p:spTree>
    <p:extLst>
      <p:ext uri="{BB962C8B-B14F-4D97-AF65-F5344CB8AC3E}">
        <p14:creationId xmlns:p14="http://schemas.microsoft.com/office/powerpoint/2010/main" val="183550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Mixing Milk and Vinegar</a:t>
            </a:r>
          </a:p>
        </p:txBody>
      </p:sp>
      <p:sp>
        <p:nvSpPr>
          <p:cNvPr id="2" name="Rounded Rectangle 1"/>
          <p:cNvSpPr/>
          <p:nvPr/>
        </p:nvSpPr>
        <p:spPr>
          <a:xfrm>
            <a:off x="755650" y="1931875"/>
            <a:ext cx="3095625" cy="1716200"/>
          </a:xfrm>
          <a:prstGeom prst="roundRect">
            <a:avLst>
              <a:gd name="adj" fmla="val 10523"/>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Mix 250ml of warm milk with a tablespoon of white vinegar.</a:t>
            </a:r>
          </a:p>
          <a:p>
            <a:endParaRPr lang="en-GB" altLang="en-US" sz="1600" dirty="0">
              <a:solidFill>
                <a:schemeClr val="tx1"/>
              </a:solidFill>
            </a:endParaRPr>
          </a:p>
          <a:p>
            <a:r>
              <a:rPr lang="en-GB" altLang="en-US" sz="2400" dirty="0">
                <a:latin typeface="Londrina Solid" panose="02000506000000020003" pitchFamily="50" charset="0"/>
              </a:rPr>
              <a:t>What do you observe?</a:t>
            </a:r>
          </a:p>
        </p:txBody>
      </p:sp>
      <p:sp>
        <p:nvSpPr>
          <p:cNvPr id="5" name="Rounded Rectangle 4"/>
          <p:cNvSpPr/>
          <p:nvPr/>
        </p:nvSpPr>
        <p:spPr>
          <a:xfrm>
            <a:off x="3943350" y="1931875"/>
            <a:ext cx="4445000" cy="1716200"/>
          </a:xfrm>
          <a:prstGeom prst="roundRect">
            <a:avLst>
              <a:gd name="adj" fmla="val 10983"/>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55650" y="3724274"/>
            <a:ext cx="7632700" cy="2105025"/>
          </a:xfrm>
          <a:prstGeom prst="roundRect">
            <a:avLst>
              <a:gd name="adj" fmla="val 8595"/>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t>As you mix the vinegar with the milk, it begins to curdle. It separates into clumps of solids floating in thin watery liquid.</a:t>
            </a:r>
          </a:p>
          <a:p>
            <a:r>
              <a:rPr lang="en-GB" altLang="en-US" dirty="0"/>
              <a:t>Strain the mixture to separate the solids from the liquid.</a:t>
            </a:r>
          </a:p>
          <a:p>
            <a:r>
              <a:rPr lang="en-GB" altLang="en-US" dirty="0"/>
              <a:t>The solids you are left with are a new material. This chemical reaction has created a form of plastic called casein plastic.</a:t>
            </a:r>
          </a:p>
          <a:p>
            <a:r>
              <a:rPr lang="en-GB" altLang="en-US" dirty="0"/>
              <a:t>The casein plastic can be moulded into shapes and left to dry. </a:t>
            </a:r>
          </a:p>
        </p:txBody>
      </p:sp>
      <p:pic>
        <p:nvPicPr>
          <p:cNvPr id="12"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529" y="2034381"/>
            <a:ext cx="1128511" cy="15621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128" y="2018451"/>
            <a:ext cx="597126" cy="1543048"/>
          </a:xfrm>
          <a:prstGeom prst="rect">
            <a:avLst/>
          </a:prstGeom>
        </p:spPr>
      </p:pic>
    </p:spTree>
    <p:extLst>
      <p:ext uri="{BB962C8B-B14F-4D97-AF65-F5344CB8AC3E}">
        <p14:creationId xmlns:p14="http://schemas.microsoft.com/office/powerpoint/2010/main" val="419181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Mixing Milk and Vinegar</a:t>
            </a:r>
          </a:p>
        </p:txBody>
      </p:sp>
      <p:sp>
        <p:nvSpPr>
          <p:cNvPr id="5" name="Rounded Rectangle 4"/>
          <p:cNvSpPr/>
          <p:nvPr/>
        </p:nvSpPr>
        <p:spPr>
          <a:xfrm>
            <a:off x="1525641" y="1965509"/>
            <a:ext cx="3149601" cy="3854259"/>
          </a:xfrm>
          <a:prstGeom prst="roundRect">
            <a:avLst>
              <a:gd name="adj" fmla="val 4330"/>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100" dirty="0"/>
              <a:t>Casein plastic was quite common from the early 1900s until about 1945. It was used to make buttons, decorative buckles, beads and other jewellery, fountain pens, the backings for hand-held mirrors, and fancy comb and brush sets. </a:t>
            </a:r>
          </a:p>
        </p:txBody>
      </p:sp>
      <p:sp>
        <p:nvSpPr>
          <p:cNvPr id="4" name="Rounded Rectangle 3"/>
          <p:cNvSpPr/>
          <p:nvPr/>
        </p:nvSpPr>
        <p:spPr>
          <a:xfrm>
            <a:off x="4895850" y="1965517"/>
            <a:ext cx="2638426" cy="3854259"/>
          </a:xfrm>
          <a:prstGeom prst="roundRect">
            <a:avLst>
              <a:gd name="adj" fmla="val 4063"/>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226" y="2159851"/>
            <a:ext cx="2084442" cy="3465576"/>
          </a:xfrm>
          <a:prstGeom prst="rect">
            <a:avLst/>
          </a:prstGeom>
        </p:spPr>
      </p:pic>
    </p:spTree>
    <p:extLst>
      <p:ext uri="{BB962C8B-B14F-4D97-AF65-F5344CB8AC3E}">
        <p14:creationId xmlns:p14="http://schemas.microsoft.com/office/powerpoint/2010/main" val="417474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Mixing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Bicarbonate of Soda and Vinegar</a:t>
            </a:r>
          </a:p>
        </p:txBody>
      </p:sp>
      <p:sp>
        <p:nvSpPr>
          <p:cNvPr id="2" name="Rounded Rectangle 1"/>
          <p:cNvSpPr/>
          <p:nvPr/>
        </p:nvSpPr>
        <p:spPr>
          <a:xfrm>
            <a:off x="755650" y="1931874"/>
            <a:ext cx="3095625" cy="3954575"/>
          </a:xfrm>
          <a:prstGeom prst="roundRect">
            <a:avLst>
              <a:gd name="adj" fmla="val 5908"/>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GB" altLang="en-US" dirty="0"/>
              <a:t>Use a cardboard cone to put 50g of bicarbonate of soda into a balloon.</a:t>
            </a:r>
          </a:p>
          <a:p>
            <a:pPr>
              <a:lnSpc>
                <a:spcPct val="80000"/>
              </a:lnSpc>
            </a:pPr>
            <a:endParaRPr lang="en-GB" altLang="en-US" dirty="0"/>
          </a:p>
          <a:p>
            <a:pPr>
              <a:lnSpc>
                <a:spcPct val="80000"/>
              </a:lnSpc>
            </a:pPr>
            <a:r>
              <a:rPr lang="en-GB" altLang="en-US" dirty="0"/>
              <a:t>Pour 50ml of white vinegar into a plastic bottle.</a:t>
            </a:r>
          </a:p>
          <a:p>
            <a:pPr>
              <a:lnSpc>
                <a:spcPct val="80000"/>
              </a:lnSpc>
            </a:pPr>
            <a:endParaRPr lang="en-GB" altLang="en-US" dirty="0"/>
          </a:p>
          <a:p>
            <a:pPr>
              <a:lnSpc>
                <a:spcPct val="80000"/>
              </a:lnSpc>
            </a:pPr>
            <a:r>
              <a:rPr lang="en-GB" altLang="en-US" dirty="0"/>
              <a:t>Stretch the balloon over the top of the bottle without letting the bicarbonate of soda fall in.</a:t>
            </a:r>
          </a:p>
          <a:p>
            <a:pPr>
              <a:lnSpc>
                <a:spcPct val="80000"/>
              </a:lnSpc>
            </a:pPr>
            <a:endParaRPr lang="en-GB" altLang="en-US" dirty="0"/>
          </a:p>
          <a:p>
            <a:pPr>
              <a:lnSpc>
                <a:spcPct val="80000"/>
              </a:lnSpc>
            </a:pPr>
            <a:r>
              <a:rPr lang="en-GB" altLang="en-US" dirty="0"/>
              <a:t>Lift up the balloon to let the bicarbonate of soda fall into the vinegar.</a:t>
            </a:r>
          </a:p>
        </p:txBody>
      </p:sp>
      <p:sp>
        <p:nvSpPr>
          <p:cNvPr id="5" name="Rounded Rectangle 4"/>
          <p:cNvSpPr/>
          <p:nvPr/>
        </p:nvSpPr>
        <p:spPr>
          <a:xfrm>
            <a:off x="3943350" y="1931874"/>
            <a:ext cx="4445000" cy="3954574"/>
          </a:xfrm>
          <a:prstGeom prst="roundRect">
            <a:avLst>
              <a:gd name="adj" fmla="val 5202"/>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313" y="2204186"/>
            <a:ext cx="1555962" cy="3429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587" y="2073967"/>
            <a:ext cx="1920663" cy="3613238"/>
          </a:xfrm>
          <a:prstGeom prst="rect">
            <a:avLst/>
          </a:prstGeom>
        </p:spPr>
      </p:pic>
    </p:spTree>
    <p:extLst>
      <p:ext uri="{BB962C8B-B14F-4D97-AF65-F5344CB8AC3E}">
        <p14:creationId xmlns:p14="http://schemas.microsoft.com/office/powerpoint/2010/main" val="283091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Mixing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Bicarbonate of Soda and Vinegar</a:t>
            </a:r>
          </a:p>
        </p:txBody>
      </p:sp>
      <p:sp>
        <p:nvSpPr>
          <p:cNvPr id="2" name="Rounded Rectangle 1"/>
          <p:cNvSpPr/>
          <p:nvPr/>
        </p:nvSpPr>
        <p:spPr>
          <a:xfrm>
            <a:off x="755650" y="1931874"/>
            <a:ext cx="7632700" cy="1497125"/>
          </a:xfrm>
          <a:prstGeom prst="roundRect">
            <a:avLst>
              <a:gd name="adj" fmla="val 17972"/>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GB" altLang="en-US" dirty="0">
                <a:latin typeface="Sassoon Infant Rg" panose="02000503030000020003" pitchFamily="50" charset="0"/>
                <a:ea typeface="Sassoon Infant Rg" panose="02000503030000020003" pitchFamily="50" charset="0"/>
              </a:rPr>
              <a:t>As you mix the vinegar with the bicarbonate of soda, they react with each other. They create a new material - carbon dioxide. It is this gas that causes the bubbles in the froth that you can see.</a:t>
            </a:r>
          </a:p>
          <a:p>
            <a:pPr>
              <a:lnSpc>
                <a:spcPct val="80000"/>
              </a:lnSpc>
            </a:pPr>
            <a:r>
              <a:rPr lang="en-GB" altLang="en-US" dirty="0">
                <a:latin typeface="Sassoon Infant Rg" panose="02000503030000020003" pitchFamily="50" charset="0"/>
                <a:ea typeface="Sassoon Infant Rg" panose="02000503030000020003" pitchFamily="50" charset="0"/>
              </a:rPr>
              <a:t>The carbon dioxide gas spreads out to blow up the balloon.</a:t>
            </a:r>
          </a:p>
        </p:txBody>
      </p:sp>
      <p:sp>
        <p:nvSpPr>
          <p:cNvPr id="11" name="Rounded Rectangle 10"/>
          <p:cNvSpPr/>
          <p:nvPr/>
        </p:nvSpPr>
        <p:spPr>
          <a:xfrm>
            <a:off x="755649" y="1931875"/>
            <a:ext cx="7632700" cy="1497125"/>
          </a:xfrm>
          <a:prstGeom prst="roundRect">
            <a:avLst>
              <a:gd name="adj" fmla="val 17972"/>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altLang="en-US" sz="6000" dirty="0">
                <a:latin typeface="Londrina Solid" panose="02000506000000020003" pitchFamily="50" charset="0"/>
              </a:rPr>
              <a:t>What did you observe?</a:t>
            </a:r>
          </a:p>
        </p:txBody>
      </p:sp>
      <p:sp>
        <p:nvSpPr>
          <p:cNvPr id="9" name="Rounded Rectangle 8"/>
          <p:cNvSpPr/>
          <p:nvPr/>
        </p:nvSpPr>
        <p:spPr>
          <a:xfrm>
            <a:off x="755649" y="3524250"/>
            <a:ext cx="7632700" cy="2530475"/>
          </a:xfrm>
          <a:prstGeom prst="roundRect">
            <a:avLst>
              <a:gd name="adj" fmla="val 9139"/>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000125" y="3856924"/>
            <a:ext cx="2457450" cy="1865126"/>
          </a:xfrm>
          <a:prstGeom prst="rect">
            <a:avLst/>
          </a:prstGeom>
        </p:spPr>
        <p:txBody>
          <a:bodyPr wrap="square">
            <a:spAutoFit/>
          </a:bodyPr>
          <a:lstStyle/>
          <a:p>
            <a:pPr>
              <a:lnSpc>
                <a:spcPct val="80000"/>
              </a:lnSpc>
            </a:pPr>
            <a:r>
              <a:rPr lang="en-GB" altLang="en-US" dirty="0">
                <a:solidFill>
                  <a:schemeClr val="bg1"/>
                </a:solidFill>
              </a:rPr>
              <a:t>Carbon dioxide is a useful gas. It is dissolved in liquid to create fizzy drinks, it is used to cool food on aeroplanes and trains, and it is used in fire extinguishers to put out fires.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3973">
            <a:off x="3472128" y="3705223"/>
            <a:ext cx="1284126" cy="21685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152" y="4326508"/>
            <a:ext cx="2153648" cy="92595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7127" y="3654020"/>
            <a:ext cx="981232" cy="2194177"/>
          </a:xfrm>
          <a:prstGeom prst="rect">
            <a:avLst/>
          </a:prstGeom>
        </p:spPr>
      </p:pic>
    </p:spTree>
    <p:extLst>
      <p:ext uri="{BB962C8B-B14F-4D97-AF65-F5344CB8AC3E}">
        <p14:creationId xmlns:p14="http://schemas.microsoft.com/office/powerpoint/2010/main" val="19353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2000" y="3095624"/>
            <a:ext cx="2406650" cy="14001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False</a:t>
            </a:r>
          </a:p>
        </p:txBody>
      </p:sp>
      <p:sp>
        <p:nvSpPr>
          <p:cNvPr id="18" name="Rounded Rectangle 17"/>
          <p:cNvSpPr/>
          <p:nvPr/>
        </p:nvSpPr>
        <p:spPr>
          <a:xfrm>
            <a:off x="3371850" y="3095624"/>
            <a:ext cx="2406650" cy="14001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False</a:t>
            </a:r>
          </a:p>
        </p:txBody>
      </p:sp>
      <p:sp>
        <p:nvSpPr>
          <p:cNvPr id="19" name="Rounded Rectangle 18"/>
          <p:cNvSpPr/>
          <p:nvPr/>
        </p:nvSpPr>
        <p:spPr>
          <a:xfrm>
            <a:off x="755650" y="4692648"/>
            <a:ext cx="2406650" cy="14001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False</a:t>
            </a:r>
          </a:p>
        </p:txBody>
      </p:sp>
      <p:sp>
        <p:nvSpPr>
          <p:cNvPr id="20" name="Rounded Rectangle 19"/>
          <p:cNvSpPr/>
          <p:nvPr/>
        </p:nvSpPr>
        <p:spPr>
          <a:xfrm>
            <a:off x="3371850" y="4692650"/>
            <a:ext cx="2406650" cy="140017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True</a:t>
            </a:r>
          </a:p>
        </p:txBody>
      </p:sp>
      <p:sp>
        <p:nvSpPr>
          <p:cNvPr id="21" name="Rounded Rectangle 20"/>
          <p:cNvSpPr/>
          <p:nvPr/>
        </p:nvSpPr>
        <p:spPr>
          <a:xfrm>
            <a:off x="5981700" y="4692647"/>
            <a:ext cx="2406650" cy="140017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b="1" dirty="0">
                <a:latin typeface="Londrina Solid" panose="02000506000000020003" pitchFamily="50" charset="0"/>
              </a:rPr>
              <a:t>True</a:t>
            </a:r>
          </a:p>
        </p:txBody>
      </p:sp>
      <p:sp>
        <p:nvSpPr>
          <p:cNvPr id="22" name="Rounded Rectangle 21"/>
          <p:cNvSpPr/>
          <p:nvPr/>
        </p:nvSpPr>
        <p:spPr>
          <a:xfrm>
            <a:off x="5981700" y="3084509"/>
            <a:ext cx="2406650" cy="140017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True</a:t>
            </a:r>
          </a:p>
        </p:txBody>
      </p:sp>
      <p:sp>
        <p:nvSpPr>
          <p:cNvPr id="6" name="Title 5"/>
          <p:cNvSpPr>
            <a:spLocks noGrp="1"/>
          </p:cNvSpPr>
          <p:nvPr>
            <p:ph type="title"/>
          </p:nvPr>
        </p:nvSpPr>
        <p:spPr/>
        <p:txBody>
          <a:bodyPr/>
          <a:lstStyle/>
          <a:p>
            <a:r>
              <a:rPr lang="en-GB" b="0" dirty="0">
                <a:latin typeface="Sassoon Infant Rg" panose="02000503030000020003" pitchFamily="50" charset="0"/>
                <a:ea typeface="Sassoon Infant Rg" panose="02000503030000020003" pitchFamily="50" charset="0"/>
              </a:rPr>
              <a:t>True or False?</a:t>
            </a:r>
          </a:p>
        </p:txBody>
      </p:sp>
      <p:sp>
        <p:nvSpPr>
          <p:cNvPr id="2" name="Rounded Rectangle 1"/>
          <p:cNvSpPr/>
          <p:nvPr/>
        </p:nvSpPr>
        <p:spPr>
          <a:xfrm>
            <a:off x="755650" y="1676400"/>
            <a:ext cx="7632700" cy="1200150"/>
          </a:xfrm>
          <a:prstGeom prst="roundRect">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000" dirty="0">
                <a:solidFill>
                  <a:schemeClr val="tx1"/>
                </a:solidFill>
              </a:rPr>
              <a:t>Use what you have learnt to decide whether these questions are true or false. After you have made your decisions click on the questions to see if you were correct.</a:t>
            </a:r>
          </a:p>
        </p:txBody>
      </p:sp>
      <p:sp>
        <p:nvSpPr>
          <p:cNvPr id="3" name="Rounded Rectangle 2"/>
          <p:cNvSpPr/>
          <p:nvPr/>
        </p:nvSpPr>
        <p:spPr>
          <a:xfrm>
            <a:off x="762216" y="3095624"/>
            <a:ext cx="2406650" cy="1400175"/>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Melting chocolate is an irreversible change.</a:t>
            </a:r>
          </a:p>
        </p:txBody>
      </p:sp>
      <p:sp>
        <p:nvSpPr>
          <p:cNvPr id="12" name="Rounded Rectangle 11"/>
          <p:cNvSpPr/>
          <p:nvPr/>
        </p:nvSpPr>
        <p:spPr>
          <a:xfrm>
            <a:off x="3371850" y="3095624"/>
            <a:ext cx="2406650" cy="1400175"/>
          </a:xfrm>
          <a:prstGeom prst="roundRect">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Heating materials always causes reversible changes.</a:t>
            </a:r>
          </a:p>
        </p:txBody>
      </p:sp>
      <p:sp>
        <p:nvSpPr>
          <p:cNvPr id="13" name="Rounded Rectangle 12"/>
          <p:cNvSpPr/>
          <p:nvPr/>
        </p:nvSpPr>
        <p:spPr>
          <a:xfrm>
            <a:off x="5981484" y="3084506"/>
            <a:ext cx="2406650" cy="1400175"/>
          </a:xfrm>
          <a:prstGeom prst="roundRect">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An irreversible change is one that cannot be changed back.</a:t>
            </a:r>
          </a:p>
        </p:txBody>
      </p:sp>
      <p:sp>
        <p:nvSpPr>
          <p:cNvPr id="14" name="Rounded Rectangle 13"/>
          <p:cNvSpPr/>
          <p:nvPr/>
        </p:nvSpPr>
        <p:spPr>
          <a:xfrm>
            <a:off x="755650" y="4692649"/>
            <a:ext cx="2406650" cy="1400175"/>
          </a:xfrm>
          <a:prstGeom prst="roundRect">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Reversible changes create new materials.</a:t>
            </a:r>
          </a:p>
        </p:txBody>
      </p:sp>
      <p:sp>
        <p:nvSpPr>
          <p:cNvPr id="15" name="Rounded Rectangle 14"/>
          <p:cNvSpPr/>
          <p:nvPr/>
        </p:nvSpPr>
        <p:spPr>
          <a:xfrm>
            <a:off x="5981484" y="4691749"/>
            <a:ext cx="2406650" cy="1400175"/>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Baking bread is an irreversible change.</a:t>
            </a:r>
          </a:p>
        </p:txBody>
      </p:sp>
      <p:sp>
        <p:nvSpPr>
          <p:cNvPr id="16" name="Rounded Rectangle 15"/>
          <p:cNvSpPr/>
          <p:nvPr/>
        </p:nvSpPr>
        <p:spPr>
          <a:xfrm>
            <a:off x="3371850" y="4695226"/>
            <a:ext cx="2406650" cy="1400176"/>
          </a:xfrm>
          <a:prstGeom prst="roundRect">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Irreversible changes can create useful materials.</a:t>
            </a:r>
          </a:p>
        </p:txBody>
      </p:sp>
      <p:pic>
        <p:nvPicPr>
          <p:cNvPr id="23"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4276654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US" altLang="zh-CN" dirty="0">
                <a:latin typeface="+mn-lt"/>
              </a:rPr>
              <a:t>I can identify and explain irreversible chemical changes.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cs typeface="Sassoon Infant Rg" panose="02000503030000020003" pitchFamily="50" charset="0"/>
                <a:sym typeface="Sassoon Infant Rg" panose="02000503030000020003" pitchFamily="50" charset="0"/>
              </a:rPr>
              <a:t>I can identify irreversible chemical changes.</a:t>
            </a:r>
          </a:p>
          <a:p>
            <a:r>
              <a:rPr lang="en-US" altLang="zh-CN" dirty="0">
                <a:latin typeface="+mn-lt"/>
                <a:cs typeface="Sassoon Infant Rg" panose="02000503030000020003" pitchFamily="50" charset="0"/>
                <a:sym typeface="Sassoon Infant Rg" panose="02000503030000020003" pitchFamily="50" charset="0"/>
              </a:rPr>
              <a:t>I can explain irreversible chemical changes.</a:t>
            </a:r>
          </a:p>
          <a:p>
            <a:r>
              <a:rPr lang="en-US" altLang="zh-CN" dirty="0">
                <a:latin typeface="+mn-lt"/>
                <a:cs typeface="Sassoon Infant Rg" panose="02000503030000020003" pitchFamily="50" charset="0"/>
                <a:sym typeface="Sassoon Infant Rg" panose="02000503030000020003" pitchFamily="50" charset="0"/>
              </a:rPr>
              <a:t>I can describe the new materials created in irreversible chemical changes.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spTree>
    <p:extLst>
      <p:ext uri="{BB962C8B-B14F-4D97-AF65-F5344CB8AC3E}">
        <p14:creationId xmlns:p14="http://schemas.microsoft.com/office/powerpoint/2010/main" val="183158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68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416E4F41-7F7E-4243-AFFD-CFEC68D17CC7}"/>
              </a:ext>
            </a:extLst>
          </p:cNvPr>
          <p:cNvSpPr/>
          <p:nvPr/>
        </p:nvSpPr>
        <p:spPr>
          <a:xfrm>
            <a:off x="755653" y="1899110"/>
            <a:ext cx="7632700" cy="2800767"/>
          </a:xfrm>
          <a:prstGeom prst="rect">
            <a:avLst/>
          </a:prstGeom>
        </p:spPr>
        <p:txBody>
          <a:bodyPr wrap="square">
            <a:spAutoFit/>
          </a:bodyPr>
          <a:lstStyle/>
          <a:p>
            <a:pPr algn="ctr"/>
            <a:r>
              <a:rPr lang="en-GB" sz="8800" b="1" dirty="0">
                <a:ln w="19050">
                  <a:solidFill>
                    <a:schemeClr val="tx1"/>
                  </a:solidFill>
                </a:ln>
                <a:solidFill>
                  <a:schemeClr val="bg1"/>
                </a:solidFill>
                <a:latin typeface="Londrina Solid" panose="02000506000000020003" pitchFamily="50" charset="0"/>
              </a:rPr>
              <a:t>Irreversible Changes</a:t>
            </a:r>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US" altLang="zh-CN" dirty="0">
                <a:latin typeface="+mn-lt"/>
              </a:rPr>
              <a:t>I can identify and explain irreversible chemical changes.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cs typeface="Sassoon Infant Rg" panose="02000503030000020003" pitchFamily="50" charset="0"/>
                <a:sym typeface="Sassoon Infant Rg" panose="02000503030000020003" pitchFamily="50" charset="0"/>
              </a:rPr>
              <a:t>I can identify irreversible chemical changes.</a:t>
            </a:r>
          </a:p>
          <a:p>
            <a:r>
              <a:rPr lang="en-US" altLang="zh-CN" dirty="0">
                <a:latin typeface="+mn-lt"/>
                <a:cs typeface="Sassoon Infant Rg" panose="02000503030000020003" pitchFamily="50" charset="0"/>
                <a:sym typeface="Sassoon Infant Rg" panose="02000503030000020003" pitchFamily="50" charset="0"/>
              </a:rPr>
              <a:t>I can explain irreversible chemical changes.</a:t>
            </a:r>
          </a:p>
          <a:p>
            <a:r>
              <a:rPr lang="en-US" altLang="zh-CN" dirty="0">
                <a:latin typeface="+mn-lt"/>
                <a:cs typeface="Sassoon Infant Rg" panose="02000503030000020003" pitchFamily="50" charset="0"/>
                <a:sym typeface="Sassoon Infant Rg" panose="02000503030000020003" pitchFamily="50" charset="0"/>
              </a:rPr>
              <a:t>I can describe the new materials created in irreversible chemical changes.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829515"/>
            <a:ext cx="8220075" cy="809627"/>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3" name="Rounded Rectangle 2"/>
          <p:cNvSpPr/>
          <p:nvPr/>
        </p:nvSpPr>
        <p:spPr>
          <a:xfrm>
            <a:off x="3202993" y="1898385"/>
            <a:ext cx="5186363" cy="3057525"/>
          </a:xfrm>
          <a:prstGeom prst="roundRect">
            <a:avLst>
              <a:gd name="adj" fmla="val 5764"/>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8301" y="2032088"/>
            <a:ext cx="4955749" cy="2791971"/>
          </a:xfrm>
          <a:prstGeom prst="rect">
            <a:avLst/>
          </a:prstGeom>
        </p:spPr>
      </p:pic>
      <p:sp>
        <p:nvSpPr>
          <p:cNvPr id="4" name="Rounded Rectangle 3"/>
          <p:cNvSpPr/>
          <p:nvPr/>
        </p:nvSpPr>
        <p:spPr>
          <a:xfrm>
            <a:off x="755650" y="1900237"/>
            <a:ext cx="2332037" cy="3057525"/>
          </a:xfrm>
          <a:prstGeom prst="roundRect">
            <a:avLst>
              <a:gd name="adj" fmla="val 7681"/>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idx="1"/>
          </p:nvPr>
        </p:nvSpPr>
        <p:spPr>
          <a:xfrm>
            <a:off x="625474" y="2032087"/>
            <a:ext cx="2592387" cy="2790120"/>
          </a:xfrm>
        </p:spPr>
        <p:txBody>
          <a:bodyPr>
            <a:noAutofit/>
          </a:bodyPr>
          <a:lstStyle/>
          <a:p>
            <a:pPr marL="0" indent="0">
              <a:buNone/>
            </a:pPr>
            <a:r>
              <a:rPr lang="en-GB" altLang="en-US" dirty="0">
                <a:solidFill>
                  <a:schemeClr val="bg1"/>
                </a:solidFill>
                <a:latin typeface="+mn-lt"/>
              </a:rPr>
              <a:t>The kitchen is where our food is made and cooked. But did you know it is also home to many scientific reactions?</a:t>
            </a:r>
          </a:p>
          <a:p>
            <a:pPr marL="0" indent="0">
              <a:buNone/>
            </a:pPr>
            <a:r>
              <a:rPr lang="en-GB" altLang="en-US" dirty="0">
                <a:solidFill>
                  <a:schemeClr val="bg1"/>
                </a:solidFill>
                <a:latin typeface="+mn-lt"/>
              </a:rPr>
              <a:t>Watch this clip to find out more about the science of cooking.</a:t>
            </a:r>
          </a:p>
          <a:p>
            <a:endParaRPr lang="en-GB" dirty="0"/>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331" y="2837028"/>
            <a:ext cx="1183944" cy="1183944"/>
          </a:xfrm>
          <a:prstGeom prst="rect">
            <a:avLst/>
          </a:prstGeom>
        </p:spPr>
      </p:pic>
      <p:pic>
        <p:nvPicPr>
          <p:cNvPr id="8"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1962" y="829515"/>
            <a:ext cx="8220075" cy="809627"/>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2" name="Rounded Rectangle 1"/>
          <p:cNvSpPr/>
          <p:nvPr/>
        </p:nvSpPr>
        <p:spPr>
          <a:xfrm>
            <a:off x="755650" y="1771650"/>
            <a:ext cx="2368550" cy="1657350"/>
          </a:xfrm>
          <a:prstGeom prst="roundRect">
            <a:avLst>
              <a:gd name="adj" fmla="val 9196"/>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altLang="en-US" dirty="0">
                <a:solidFill>
                  <a:schemeClr val="bg1"/>
                </a:solidFill>
              </a:rPr>
              <a:t>In the clip, we saw eggs being cooked.</a:t>
            </a:r>
          </a:p>
          <a:p>
            <a:pPr algn="ctr">
              <a:lnSpc>
                <a:spcPct val="80000"/>
              </a:lnSpc>
            </a:pPr>
            <a:endParaRPr lang="en-GB" altLang="en-US" dirty="0">
              <a:solidFill>
                <a:schemeClr val="bg1"/>
              </a:solidFill>
            </a:endParaRPr>
          </a:p>
          <a:p>
            <a:pPr algn="ctr">
              <a:lnSpc>
                <a:spcPct val="80000"/>
              </a:lnSpc>
            </a:pPr>
            <a:r>
              <a:rPr lang="en-GB" altLang="en-US" dirty="0">
                <a:solidFill>
                  <a:schemeClr val="bg1"/>
                </a:solidFill>
              </a:rPr>
              <a:t>How did the eggs change?</a:t>
            </a:r>
          </a:p>
        </p:txBody>
      </p:sp>
      <p:sp>
        <p:nvSpPr>
          <p:cNvPr id="3" name="Rounded Rectangle 2"/>
          <p:cNvSpPr/>
          <p:nvPr/>
        </p:nvSpPr>
        <p:spPr>
          <a:xfrm>
            <a:off x="3248026" y="1771650"/>
            <a:ext cx="1390650" cy="1657350"/>
          </a:xfrm>
          <a:prstGeom prst="roundRect">
            <a:avLst>
              <a:gd name="adj" fmla="val 919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686" y="1937094"/>
            <a:ext cx="1009538" cy="1326457"/>
          </a:xfrm>
          <a:prstGeom prst="rect">
            <a:avLst/>
          </a:prstGeom>
        </p:spPr>
      </p:pic>
      <p:sp>
        <p:nvSpPr>
          <p:cNvPr id="9" name="Rounded Rectangle 8"/>
          <p:cNvSpPr/>
          <p:nvPr/>
        </p:nvSpPr>
        <p:spPr>
          <a:xfrm>
            <a:off x="4762502" y="1771647"/>
            <a:ext cx="3625848" cy="1657350"/>
          </a:xfrm>
          <a:prstGeom prst="roundRect">
            <a:avLst>
              <a:gd name="adj" fmla="val 9196"/>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664" y="2022344"/>
            <a:ext cx="2675711" cy="1155958"/>
          </a:xfrm>
          <a:prstGeom prst="rect">
            <a:avLst/>
          </a:prstGeom>
        </p:spPr>
      </p:pic>
      <p:sp>
        <p:nvSpPr>
          <p:cNvPr id="10" name="Right Arrow 9"/>
          <p:cNvSpPr/>
          <p:nvPr/>
        </p:nvSpPr>
        <p:spPr>
          <a:xfrm>
            <a:off x="4591051" y="1971673"/>
            <a:ext cx="657336" cy="1257297"/>
          </a:xfrm>
          <a:prstGeom prst="rightArrow">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65175" y="3543300"/>
            <a:ext cx="7623175" cy="1847850"/>
          </a:xfrm>
          <a:prstGeom prst="roundRect">
            <a:avLst>
              <a:gd name="adj" fmla="val 8031"/>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The egg shell is cracked, and the raw egg pours into the pan. As the liquid egg white and yolk are heated, they start to change. The clear liquid egg white firms up and becomes opaque white. It changes into a solid. The orange liquid egg yolk also solidifies and turns lighter in colour.</a:t>
            </a:r>
            <a:endParaRPr lang="en-US" altLang="en-US" dirty="0">
              <a:solidFill>
                <a:schemeClr val="bg1"/>
              </a:solidFill>
            </a:endParaRPr>
          </a:p>
        </p:txBody>
      </p:sp>
      <p:pic>
        <p:nvPicPr>
          <p:cNvPr id="12" name="Talking Part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spTree>
    <p:extLst>
      <p:ext uri="{BB962C8B-B14F-4D97-AF65-F5344CB8AC3E}">
        <p14:creationId xmlns:p14="http://schemas.microsoft.com/office/powerpoint/2010/main" val="414834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68313" y="609598"/>
            <a:ext cx="8220075" cy="80962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Sassoon Infant Md" panose="02000603050000020003" pitchFamily="50" charset="0"/>
                <a:ea typeface="+mj-ea"/>
                <a:cs typeface="+mj-cs"/>
              </a:defRPr>
            </a:lvl1pPr>
          </a:lstStyle>
          <a:p>
            <a:r>
              <a:rPr lang="en-GB" b="0" dirty="0">
                <a:latin typeface="Sassoon Infant Rg" panose="02000503030000020003" pitchFamily="50" charset="0"/>
                <a:ea typeface="Sassoon Infant Rg" panose="02000503030000020003" pitchFamily="50" charset="0"/>
              </a:rPr>
              <a:t>Kitchen Creations</a:t>
            </a:r>
          </a:p>
        </p:txBody>
      </p:sp>
      <p:sp>
        <p:nvSpPr>
          <p:cNvPr id="2" name="Rounded Rectangle 1"/>
          <p:cNvSpPr/>
          <p:nvPr/>
        </p:nvSpPr>
        <p:spPr>
          <a:xfrm>
            <a:off x="765175" y="1419225"/>
            <a:ext cx="2044700" cy="4673600"/>
          </a:xfrm>
          <a:prstGeom prst="roundRect">
            <a:avLst>
              <a:gd name="adj" fmla="val 4576"/>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The heat causes an irreversible chemical change to occur.</a:t>
            </a:r>
          </a:p>
          <a:p>
            <a:r>
              <a:rPr lang="en-GB" altLang="en-US" dirty="0">
                <a:solidFill>
                  <a:schemeClr val="bg1"/>
                </a:solidFill>
              </a:rPr>
              <a:t>The cooked egg cannot be cooled and turned back into a raw egg.</a:t>
            </a:r>
          </a:p>
          <a:p>
            <a:r>
              <a:rPr lang="en-GB" altLang="en-US" dirty="0">
                <a:solidFill>
                  <a:schemeClr val="bg1"/>
                </a:solidFill>
              </a:rPr>
              <a:t>It is a chemical change because a new product has been made, and irreversible because it cannot be changed back. </a:t>
            </a:r>
          </a:p>
        </p:txBody>
      </p:sp>
      <p:sp>
        <p:nvSpPr>
          <p:cNvPr id="3" name="Rounded Rectangle 2"/>
          <p:cNvSpPr/>
          <p:nvPr/>
        </p:nvSpPr>
        <p:spPr>
          <a:xfrm>
            <a:off x="2914649" y="1419225"/>
            <a:ext cx="5473700" cy="723900"/>
          </a:xfrm>
          <a:prstGeom prst="roundRect">
            <a:avLst>
              <a:gd name="adj" fmla="val 16972"/>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Melting, freezing, evaporating, condensing and dissolving are examples of reversible physical changes.</a:t>
            </a:r>
          </a:p>
        </p:txBody>
      </p:sp>
      <p:sp>
        <p:nvSpPr>
          <p:cNvPr id="5" name="Rectangle 4"/>
          <p:cNvSpPr/>
          <p:nvPr/>
        </p:nvSpPr>
        <p:spPr>
          <a:xfrm>
            <a:off x="2914651" y="2218484"/>
            <a:ext cx="2676524" cy="1282706"/>
          </a:xfrm>
          <a:prstGeom prst="rect">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95951" y="2218484"/>
            <a:ext cx="2692399" cy="1282706"/>
          </a:xfrm>
          <a:prstGeom prst="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14651" y="3595599"/>
            <a:ext cx="2676524" cy="1334339"/>
          </a:xfrm>
          <a:prstGeom prst="rect">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695951" y="3599611"/>
            <a:ext cx="2692398" cy="1334340"/>
          </a:xfrm>
          <a:prstGeom prst="rect">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145" t="3912" b="12110"/>
          <a:stretch/>
        </p:blipFill>
        <p:spPr>
          <a:xfrm>
            <a:off x="2914650" y="2212182"/>
            <a:ext cx="2028825" cy="129615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668" y="2295622"/>
            <a:ext cx="1421352" cy="1139459"/>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8064"/>
          <a:stretch/>
        </p:blipFill>
        <p:spPr>
          <a:xfrm>
            <a:off x="3113088" y="3590925"/>
            <a:ext cx="1593562" cy="1319963"/>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2854" b="19080"/>
          <a:stretch/>
        </p:blipFill>
        <p:spPr>
          <a:xfrm>
            <a:off x="6094412" y="3599611"/>
            <a:ext cx="1815484" cy="1343864"/>
          </a:xfrm>
          <a:prstGeom prst="rect">
            <a:avLst/>
          </a:prstGeom>
        </p:spPr>
      </p:pic>
      <p:sp>
        <p:nvSpPr>
          <p:cNvPr id="18" name="Rounded Rectangle 17"/>
          <p:cNvSpPr/>
          <p:nvPr/>
        </p:nvSpPr>
        <p:spPr>
          <a:xfrm>
            <a:off x="2914651" y="5009309"/>
            <a:ext cx="5473700" cy="1083516"/>
          </a:xfrm>
          <a:prstGeom prst="roundRect">
            <a:avLst>
              <a:gd name="adj" fmla="val 10818"/>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These are physical changes because no new materials are created. They are reversible changes because they can be changed back or reversed.</a:t>
            </a:r>
          </a:p>
        </p:txBody>
      </p:sp>
    </p:spTree>
    <p:extLst>
      <p:ext uri="{BB962C8B-B14F-4D97-AF65-F5344CB8AC3E}">
        <p14:creationId xmlns:p14="http://schemas.microsoft.com/office/powerpoint/2010/main" val="35032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1962" y="928905"/>
            <a:ext cx="8220075" cy="432755"/>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3" name="Rounded Rectangle 2"/>
          <p:cNvSpPr/>
          <p:nvPr/>
        </p:nvSpPr>
        <p:spPr>
          <a:xfrm>
            <a:off x="765174" y="3634205"/>
            <a:ext cx="2062864" cy="2458482"/>
          </a:xfrm>
          <a:prstGeom prst="roundRect">
            <a:avLst>
              <a:gd name="adj" fmla="val 919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180" y="3879622"/>
            <a:ext cx="1497529" cy="1967641"/>
          </a:xfrm>
          <a:prstGeom prst="rect">
            <a:avLst/>
          </a:prstGeom>
        </p:spPr>
      </p:pic>
      <p:sp>
        <p:nvSpPr>
          <p:cNvPr id="9" name="Rounded Rectangle 8"/>
          <p:cNvSpPr/>
          <p:nvPr/>
        </p:nvSpPr>
        <p:spPr>
          <a:xfrm>
            <a:off x="3011719" y="3634201"/>
            <a:ext cx="5378514" cy="2458482"/>
          </a:xfrm>
          <a:prstGeom prst="roundRect">
            <a:avLst>
              <a:gd name="adj" fmla="val 9196"/>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480" y="4006080"/>
            <a:ext cx="3969099" cy="1714726"/>
          </a:xfrm>
          <a:prstGeom prst="rect">
            <a:avLst/>
          </a:prstGeom>
        </p:spPr>
      </p:pic>
      <p:sp>
        <p:nvSpPr>
          <p:cNvPr id="10" name="Right Arrow 9"/>
          <p:cNvSpPr/>
          <p:nvPr/>
        </p:nvSpPr>
        <p:spPr>
          <a:xfrm>
            <a:off x="2757392" y="3930916"/>
            <a:ext cx="975080" cy="1865051"/>
          </a:xfrm>
          <a:prstGeom prst="rightArrow">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65175" y="1525776"/>
            <a:ext cx="7623175" cy="1257181"/>
          </a:xfrm>
          <a:prstGeom prst="roundRect">
            <a:avLst>
              <a:gd name="adj" fmla="val 8031"/>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Chemical changes involve reactants and products.</a:t>
            </a:r>
          </a:p>
          <a:p>
            <a:pPr algn="ctr"/>
            <a:r>
              <a:rPr lang="en-GB" altLang="en-US" dirty="0"/>
              <a:t>The reactants are the materials that you start off with, </a:t>
            </a:r>
          </a:p>
          <a:p>
            <a:pPr algn="ctr"/>
            <a:r>
              <a:rPr lang="en-GB" altLang="en-US" dirty="0"/>
              <a:t>before the chemical change happens.</a:t>
            </a:r>
          </a:p>
          <a:p>
            <a:pPr algn="ctr"/>
            <a:r>
              <a:rPr lang="en-GB" altLang="en-US" dirty="0"/>
              <a:t>The products are the materials that are formed in the chemical change.</a:t>
            </a:r>
          </a:p>
        </p:txBody>
      </p:sp>
      <p:pic>
        <p:nvPicPr>
          <p:cNvPr id="12" name="Talking Part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sp>
        <p:nvSpPr>
          <p:cNvPr id="13" name="Rounded Rectangle 12"/>
          <p:cNvSpPr/>
          <p:nvPr/>
        </p:nvSpPr>
        <p:spPr>
          <a:xfrm>
            <a:off x="755650" y="2892287"/>
            <a:ext cx="7632700" cy="646044"/>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t>What was the reactant and what was the product in the egg example? What caused the chemical change?</a:t>
            </a:r>
          </a:p>
        </p:txBody>
      </p:sp>
    </p:spTree>
    <p:extLst>
      <p:ext uri="{BB962C8B-B14F-4D97-AF65-F5344CB8AC3E}">
        <p14:creationId xmlns:p14="http://schemas.microsoft.com/office/powerpoint/2010/main" val="101061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1962" y="928905"/>
            <a:ext cx="8220075" cy="432755"/>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3" name="Rounded Rectangle 2"/>
          <p:cNvSpPr/>
          <p:nvPr/>
        </p:nvSpPr>
        <p:spPr>
          <a:xfrm>
            <a:off x="755650" y="1613767"/>
            <a:ext cx="2062864" cy="2458482"/>
          </a:xfrm>
          <a:prstGeom prst="roundRect">
            <a:avLst>
              <a:gd name="adj" fmla="val 919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Londrina Solid" panose="02000506000000020003" pitchFamily="50" charset="0"/>
              </a:rPr>
              <a:t>The reactant</a:t>
            </a:r>
          </a:p>
          <a:p>
            <a:pPr algn="ctr"/>
            <a:r>
              <a:rPr lang="en-GB" sz="2000" dirty="0">
                <a:solidFill>
                  <a:schemeClr val="tx1"/>
                </a:solidFill>
              </a:rPr>
              <a:t>was the raw egg.</a:t>
            </a:r>
          </a:p>
        </p:txBody>
      </p:sp>
      <p:sp>
        <p:nvSpPr>
          <p:cNvPr id="9" name="Rounded Rectangle 8"/>
          <p:cNvSpPr/>
          <p:nvPr/>
        </p:nvSpPr>
        <p:spPr>
          <a:xfrm>
            <a:off x="3002195" y="1613763"/>
            <a:ext cx="5378514" cy="2458482"/>
          </a:xfrm>
          <a:prstGeom prst="roundRect">
            <a:avLst>
              <a:gd name="adj" fmla="val 9196"/>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Londrina Solid" panose="02000506000000020003" pitchFamily="50" charset="0"/>
              </a:rPr>
              <a:t>The product</a:t>
            </a:r>
          </a:p>
          <a:p>
            <a:pPr algn="ctr"/>
            <a:r>
              <a:rPr lang="en-GB" sz="2800" dirty="0"/>
              <a:t>was the cooked egg.</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195" y="1613763"/>
            <a:ext cx="5389331" cy="2469094"/>
          </a:xfrm>
          <a:prstGeom prst="rect">
            <a:avLst/>
          </a:prstGeom>
        </p:spPr>
      </p:pic>
      <p:sp>
        <p:nvSpPr>
          <p:cNvPr id="10" name="Right Arrow 9"/>
          <p:cNvSpPr/>
          <p:nvPr/>
        </p:nvSpPr>
        <p:spPr>
          <a:xfrm>
            <a:off x="2747868" y="1910478"/>
            <a:ext cx="975080" cy="1865051"/>
          </a:xfrm>
          <a:prstGeom prst="rightArrow">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43891" y="4224125"/>
            <a:ext cx="7636818" cy="1763435"/>
            <a:chOff x="743891" y="2070159"/>
            <a:chExt cx="7636818" cy="1763435"/>
          </a:xfrm>
        </p:grpSpPr>
        <p:sp>
          <p:nvSpPr>
            <p:cNvPr id="2" name="Rounded Rectangle 1"/>
            <p:cNvSpPr/>
            <p:nvPr/>
          </p:nvSpPr>
          <p:spPr>
            <a:xfrm>
              <a:off x="743891" y="2070159"/>
              <a:ext cx="7636818" cy="1753910"/>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610" b="24296"/>
            <a:stretch/>
          </p:blipFill>
          <p:spPr>
            <a:xfrm>
              <a:off x="3323165" y="2071469"/>
              <a:ext cx="4713055" cy="1762125"/>
            </a:xfrm>
            <a:prstGeom prst="rect">
              <a:avLst/>
            </a:prstGeom>
          </p:spPr>
        </p:pic>
        <p:sp>
          <p:nvSpPr>
            <p:cNvPr id="7" name="TextBox 6"/>
            <p:cNvSpPr txBox="1"/>
            <p:nvPr/>
          </p:nvSpPr>
          <p:spPr>
            <a:xfrm>
              <a:off x="1119093" y="2366879"/>
              <a:ext cx="1628775" cy="1200329"/>
            </a:xfrm>
            <a:prstGeom prst="rect">
              <a:avLst/>
            </a:prstGeom>
            <a:noFill/>
          </p:spPr>
          <p:txBody>
            <a:bodyPr wrap="square" rtlCol="0">
              <a:spAutoFit/>
            </a:bodyPr>
            <a:lstStyle/>
            <a:p>
              <a:r>
                <a:rPr lang="en-GB" dirty="0">
                  <a:solidFill>
                    <a:schemeClr val="bg1"/>
                  </a:solidFill>
                </a:rPr>
                <a:t>Heat caused the chemical change to occur.</a:t>
              </a: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 y="1613763"/>
            <a:ext cx="2072820" cy="2469094"/>
          </a:xfrm>
          <a:prstGeom prst="rect">
            <a:avLst/>
          </a:prstGeom>
        </p:spPr>
      </p:pic>
    </p:spTree>
    <p:extLst>
      <p:ext uri="{BB962C8B-B14F-4D97-AF65-F5344CB8AC3E}">
        <p14:creationId xmlns:p14="http://schemas.microsoft.com/office/powerpoint/2010/main" val="18907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lstStyle/>
          <a:p>
            <a:r>
              <a:rPr lang="en-GB" b="0" dirty="0">
                <a:latin typeface="Sassoon Infant Rg" panose="02000503030000020003" pitchFamily="50" charset="0"/>
                <a:ea typeface="Sassoon Infant Rg" panose="02000503030000020003" pitchFamily="50" charset="0"/>
              </a:rPr>
              <a:t>Reversible or Irreversible?</a:t>
            </a:r>
          </a:p>
        </p:txBody>
      </p:sp>
      <p:sp>
        <p:nvSpPr>
          <p:cNvPr id="2" name="Rounded Rectangle 1"/>
          <p:cNvSpPr/>
          <p:nvPr/>
        </p:nvSpPr>
        <p:spPr>
          <a:xfrm>
            <a:off x="755650" y="1695450"/>
            <a:ext cx="2978150" cy="1504950"/>
          </a:xfrm>
          <a:prstGeom prst="roundRect">
            <a:avLst>
              <a:gd name="adj" fmla="val 10523"/>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ltLang="en-US" dirty="0">
                <a:solidFill>
                  <a:schemeClr val="tx1"/>
                </a:solidFill>
              </a:rPr>
              <a:t>Can you sort the pictures of changes into the Reversible or Irreversible columns on your Identifying Changes Activity Sheet?</a:t>
            </a:r>
          </a:p>
        </p:txBody>
      </p:sp>
      <p:sp>
        <p:nvSpPr>
          <p:cNvPr id="5" name="Rounded Rectangle 4"/>
          <p:cNvSpPr/>
          <p:nvPr/>
        </p:nvSpPr>
        <p:spPr>
          <a:xfrm>
            <a:off x="3851274" y="1695450"/>
            <a:ext cx="4537075" cy="3981450"/>
          </a:xfrm>
          <a:prstGeom prst="roundRect">
            <a:avLst>
              <a:gd name="adj" fmla="val 3489"/>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1629">
            <a:off x="5921121" y="2598708"/>
            <a:ext cx="1879736" cy="269927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8630">
            <a:off x="4338045" y="2388857"/>
            <a:ext cx="1926788" cy="2766841"/>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755650" y="3305175"/>
            <a:ext cx="2978150" cy="2371725"/>
          </a:xfrm>
          <a:prstGeom prst="roundRect">
            <a:avLst>
              <a:gd name="adj" fmla="val 7028"/>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6946" y="3430587"/>
            <a:ext cx="2922056" cy="2122488"/>
          </a:xfrm>
          <a:prstGeom prst="rect">
            <a:avLst/>
          </a:prstGeom>
        </p:spPr>
      </p:pic>
      <p:pic>
        <p:nvPicPr>
          <p:cNvPr id="10"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1794674"/>
            <a:ext cx="579498" cy="579498"/>
          </a:xfrm>
          <a:prstGeom prst="rect">
            <a:avLst/>
          </a:prstGeom>
        </p:spPr>
      </p:pic>
    </p:spTree>
    <p:extLst>
      <p:ext uri="{BB962C8B-B14F-4D97-AF65-F5344CB8AC3E}">
        <p14:creationId xmlns:p14="http://schemas.microsoft.com/office/powerpoint/2010/main" val="3031811390"/>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1203</TotalTime>
  <Words>841</Words>
  <Application>Microsoft Office PowerPoint</Application>
  <PresentationFormat>On-screen Show (4:3)</PresentationFormat>
  <Paragraphs>88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Sassoon Infant Rg</vt:lpstr>
      <vt:lpstr>Sassoon Infant Md</vt:lpstr>
      <vt:lpstr>Arial</vt:lpstr>
      <vt:lpstr>BPreplay</vt:lpstr>
      <vt:lpstr>Londrina Solid</vt:lpstr>
      <vt:lpstr>Calibri</vt:lpstr>
      <vt:lpstr>Office Theme</vt:lpstr>
      <vt:lpstr>Science</vt:lpstr>
      <vt:lpstr>PowerPoint Presentation</vt:lpstr>
      <vt:lpstr>PowerPoint Presentation</vt:lpstr>
      <vt:lpstr>Kitchen Creations</vt:lpstr>
      <vt:lpstr>Kitchen Creations</vt:lpstr>
      <vt:lpstr>PowerPoint Presentation</vt:lpstr>
      <vt:lpstr>Kitchen Creations</vt:lpstr>
      <vt:lpstr>Kitchen Creations</vt:lpstr>
      <vt:lpstr>Reversible or Irreversible?</vt:lpstr>
      <vt:lpstr>Seeing Changes</vt:lpstr>
      <vt:lpstr>Seeing Changes –  Mixing Milk and Vinegar</vt:lpstr>
      <vt:lpstr>Seeing Changes –  Mixing Milk and Vinegar</vt:lpstr>
      <vt:lpstr>Seeing Changes – Mixing  Bicarbonate of Soda and Vinegar</vt:lpstr>
      <vt:lpstr>Seeing Changes – Mixing  Bicarbonate of Soda and Vinegar</vt:lpstr>
      <vt:lpstr>True or False?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julia tillyer</cp:lastModifiedBy>
  <cp:revision>93</cp:revision>
  <dcterms:created xsi:type="dcterms:W3CDTF">2014-10-01T16:09:27Z</dcterms:created>
  <dcterms:modified xsi:type="dcterms:W3CDTF">2020-04-03T06:33:27Z</dcterms:modified>
</cp:coreProperties>
</file>