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5" r:id="rId2"/>
    <p:sldId id="29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253746"/>
    <a:srgbClr val="EA7600"/>
    <a:srgbClr val="9AF67A"/>
    <a:srgbClr val="85F45E"/>
    <a:srgbClr val="E7B8F6"/>
    <a:srgbClr val="F4D2FE"/>
    <a:srgbClr val="F7B635"/>
    <a:srgbClr val="E2AAF4"/>
    <a:srgbClr val="F1C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4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5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456140" y="6411439"/>
            <a:ext cx="5663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Year 5</a:t>
            </a:r>
          </a:p>
        </p:txBody>
      </p:sp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6 Shape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6 Shape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gif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6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4.png"/><Relationship Id="rId5" Type="http://schemas.microsoft.com/office/2007/relationships/media" Target="../media/media7.m4a"/><Relationship Id="rId10" Type="http://schemas.openxmlformats.org/officeDocument/2006/relationships/image" Target="../media/image3.png"/><Relationship Id="rId4" Type="http://schemas.openxmlformats.org/officeDocument/2006/relationships/audio" Target="../media/media6.m4a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areas of squares and rectangles in cm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tiled wall&#10;&#10;Description automatically generated">
            <a:extLst>
              <a:ext uri="{FF2B5EF4-FFF2-40B4-BE49-F238E27FC236}">
                <a16:creationId xmlns:a16="http://schemas.microsoft.com/office/drawing/2014/main" id="{C85F877E-E0E0-487F-B547-C86EA02CB71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72558" b="64715"/>
          <a:stretch/>
        </p:blipFill>
        <p:spPr>
          <a:xfrm>
            <a:off x="1146946" y="823632"/>
            <a:ext cx="2400301" cy="1667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8662C3-064E-418D-B4AB-5A90DE69B6D6}"/>
              </a:ext>
            </a:extLst>
          </p:cNvPr>
          <p:cNvSpPr/>
          <p:nvPr/>
        </p:nvSpPr>
        <p:spPr>
          <a:xfrm>
            <a:off x="1371606" y="1056830"/>
            <a:ext cx="1891862" cy="1182414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183CB0-532D-47CE-88D8-A4E63987F82B}"/>
              </a:ext>
            </a:extLst>
          </p:cNvPr>
          <p:cNvGrpSpPr/>
          <p:nvPr/>
        </p:nvGrpSpPr>
        <p:grpSpPr>
          <a:xfrm>
            <a:off x="4247036" y="1024759"/>
            <a:ext cx="3693114" cy="1288677"/>
            <a:chOff x="747250" y="697890"/>
            <a:chExt cx="4924153" cy="1459161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FB32894A-1638-42D5-BFD6-16D2DA9189C7}"/>
                </a:ext>
              </a:extLst>
            </p:cNvPr>
            <p:cNvSpPr/>
            <p:nvPr/>
          </p:nvSpPr>
          <p:spPr>
            <a:xfrm>
              <a:off x="747250" y="697890"/>
              <a:ext cx="4924153" cy="1459161"/>
            </a:xfrm>
            <a:prstGeom prst="wedgeRoundRectCallout">
              <a:avLst>
                <a:gd name="adj1" fmla="val -74802"/>
                <a:gd name="adj2" fmla="val 38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is the area of this rectangle?</a:t>
              </a:r>
            </a:p>
            <a:p>
              <a:pPr lvl="0" algn="ctr">
                <a:spcAft>
                  <a:spcPts val="300"/>
                </a:spcAft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Do we need to count the squares</a:t>
              </a:r>
              <a:br>
                <a:rPr lang="en-GB" sz="1600" b="1" dirty="0">
                  <a:solidFill>
                    <a:srgbClr val="253746"/>
                  </a:solidFill>
                </a:rPr>
              </a:br>
              <a:r>
                <a:rPr lang="en-GB" sz="1600" b="1" dirty="0">
                  <a:solidFill>
                    <a:srgbClr val="253746"/>
                  </a:solidFill>
                </a:rPr>
                <a:t>in every row?</a:t>
              </a:r>
            </a:p>
            <a:p>
              <a:pPr lvl="0" algn="ctr">
                <a:spcAft>
                  <a:spcPts val="300"/>
                </a:spcAft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Why not?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5C0A2B-1A4F-4B6E-92C4-AEBF0D02B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5811" y="1521243"/>
              <a:ext cx="307921" cy="51986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788C656-6C8B-4210-BADB-A388816EBAC8}"/>
              </a:ext>
            </a:extLst>
          </p:cNvPr>
          <p:cNvSpPr/>
          <p:nvPr/>
        </p:nvSpPr>
        <p:spPr>
          <a:xfrm>
            <a:off x="1702679" y="3314182"/>
            <a:ext cx="1718441" cy="709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EA849-2B71-4F9F-A82D-18B346FA1792}"/>
              </a:ext>
            </a:extLst>
          </p:cNvPr>
          <p:cNvSpPr txBox="1"/>
          <p:nvPr/>
        </p:nvSpPr>
        <p:spPr>
          <a:xfrm>
            <a:off x="2270238" y="2983685"/>
            <a:ext cx="75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7cm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70D7D-02D6-4B7E-9244-419B26DFDCDD}"/>
              </a:ext>
            </a:extLst>
          </p:cNvPr>
          <p:cNvSpPr txBox="1"/>
          <p:nvPr/>
        </p:nvSpPr>
        <p:spPr>
          <a:xfrm>
            <a:off x="1178477" y="3458370"/>
            <a:ext cx="75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3cm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A03F62-3FB0-4D16-9614-5C5AD5EB5489}"/>
              </a:ext>
            </a:extLst>
          </p:cNvPr>
          <p:cNvGrpSpPr/>
          <p:nvPr/>
        </p:nvGrpSpPr>
        <p:grpSpPr>
          <a:xfrm>
            <a:off x="4863407" y="2759179"/>
            <a:ext cx="2830166" cy="847047"/>
            <a:chOff x="1167141" y="574533"/>
            <a:chExt cx="3773556" cy="959107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415CD834-DBEE-4F16-9DC4-6315FADF2036}"/>
                </a:ext>
              </a:extLst>
            </p:cNvPr>
            <p:cNvSpPr/>
            <p:nvPr/>
          </p:nvSpPr>
          <p:spPr>
            <a:xfrm>
              <a:off x="1167141" y="574533"/>
              <a:ext cx="3773556" cy="959107"/>
            </a:xfrm>
            <a:prstGeom prst="wedgeRoundRectCallout">
              <a:avLst>
                <a:gd name="adj1" fmla="val -75961"/>
                <a:gd name="adj2" fmla="val 556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many </a:t>
              </a:r>
              <a:r>
                <a:rPr lang="en-GB" sz="1600" b="1" i="1" dirty="0">
                  <a:solidFill>
                    <a:srgbClr val="253746"/>
                  </a:solidFill>
                </a:rPr>
                <a:t>square centimetres </a:t>
              </a:r>
              <a:r>
                <a:rPr lang="en-GB" sz="1600" b="1" dirty="0">
                  <a:solidFill>
                    <a:srgbClr val="253746"/>
                  </a:solidFill>
                </a:rPr>
                <a:t>would be inside this rectangle?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6D1E4D5-25C1-4777-933F-2E0D0D69A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7834" y="982538"/>
              <a:ext cx="307921" cy="51986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35F1E1-A90B-4033-9C71-3AD90859669C}"/>
              </a:ext>
            </a:extLst>
          </p:cNvPr>
          <p:cNvGrpSpPr/>
          <p:nvPr/>
        </p:nvGrpSpPr>
        <p:grpSpPr>
          <a:xfrm>
            <a:off x="4971672" y="4122383"/>
            <a:ext cx="3431768" cy="999720"/>
            <a:chOff x="365005" y="697891"/>
            <a:chExt cx="4575692" cy="1131978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1B9ED494-3A76-41C3-A364-7C5955CCD2A6}"/>
                </a:ext>
              </a:extLst>
            </p:cNvPr>
            <p:cNvSpPr/>
            <p:nvPr/>
          </p:nvSpPr>
          <p:spPr>
            <a:xfrm>
              <a:off x="365005" y="697891"/>
              <a:ext cx="4575692" cy="1131978"/>
            </a:xfrm>
            <a:prstGeom prst="wedgeRoundRectCallout">
              <a:avLst>
                <a:gd name="adj1" fmla="val -66893"/>
                <a:gd name="adj2" fmla="val -53276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do you know? How can you calculate the area of the rectangle </a:t>
              </a:r>
              <a:r>
                <a:rPr lang="en-GB" sz="1600" b="1" i="1" dirty="0">
                  <a:solidFill>
                    <a:srgbClr val="253746"/>
                  </a:solidFill>
                </a:rPr>
                <a:t>without</a:t>
              </a:r>
              <a:r>
                <a:rPr lang="en-GB" sz="1600" b="1" dirty="0">
                  <a:solidFill>
                    <a:srgbClr val="253746"/>
                  </a:solidFill>
                </a:rPr>
                <a:t> counting squares?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EDCF788-8D8D-4D29-B5B8-3BEA7AE307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2776" y="795928"/>
              <a:ext cx="307921" cy="519866"/>
            </a:xfrm>
            <a:prstGeom prst="rect">
              <a:avLst/>
            </a:prstGeom>
          </p:spPr>
        </p:pic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BA073696-BF77-45B9-93B3-109CE5A10807}"/>
              </a:ext>
            </a:extLst>
          </p:cNvPr>
          <p:cNvSpPr/>
          <p:nvPr/>
        </p:nvSpPr>
        <p:spPr>
          <a:xfrm>
            <a:off x="1245562" y="4405285"/>
            <a:ext cx="3150592" cy="1288677"/>
          </a:xfrm>
          <a:prstGeom prst="wedgeRoundRectCallout">
            <a:avLst>
              <a:gd name="adj1" fmla="val -79457"/>
              <a:gd name="adj2" fmla="val -2412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  <a:defRPr/>
            </a:pPr>
            <a:r>
              <a:rPr lang="en-GB" sz="1600" b="1" dirty="0">
                <a:solidFill>
                  <a:srgbClr val="253746"/>
                </a:solidFill>
              </a:rPr>
              <a:t>To find the area, we can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i="1" dirty="0">
                <a:solidFill>
                  <a:srgbClr val="253746"/>
                </a:solidFill>
              </a:rPr>
              <a:t>multiply the length by the width</a:t>
            </a:r>
            <a:r>
              <a:rPr lang="en-GB" sz="1600" b="1" dirty="0">
                <a:solidFill>
                  <a:srgbClr val="253746"/>
                </a:solidFill>
              </a:rPr>
              <a:t>. 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abbreviate square centimetres to </a:t>
            </a:r>
            <a:r>
              <a:rPr lang="en-GB" sz="2000" b="1" dirty="0">
                <a:solidFill>
                  <a:srgbClr val="C00000"/>
                </a:solidFill>
              </a:rPr>
              <a:t>cm</a:t>
            </a:r>
            <a:r>
              <a:rPr lang="en-GB" sz="2000" b="1" baseline="30000" dirty="0">
                <a:solidFill>
                  <a:srgbClr val="C00000"/>
                </a:solidFill>
              </a:rPr>
              <a:t>2</a:t>
            </a:r>
            <a:r>
              <a:rPr lang="en-GB" sz="1600" b="1" dirty="0">
                <a:solidFill>
                  <a:srgbClr val="253746"/>
                </a:solidFill>
              </a:rPr>
              <a:t>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EA89A1B-1184-C341-ABB8-B2CDCC53E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39273" y="61090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90F5F7-253D-F744-8B20-865C843AFD7E}"/>
              </a:ext>
            </a:extLst>
          </p:cNvPr>
          <p:cNvSpPr txBox="1"/>
          <p:nvPr/>
        </p:nvSpPr>
        <p:spPr>
          <a:xfrm>
            <a:off x="-1458097" y="-1359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1" name="Online Media 2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46706DE-6FFB-A84A-AE51-48AF8D4FEF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41936" y="873890"/>
            <a:ext cx="812800" cy="812800"/>
          </a:xfrm>
          <a:prstGeom prst="rect">
            <a:avLst/>
          </a:prstGeom>
        </p:spPr>
      </p:pic>
      <p:pic>
        <p:nvPicPr>
          <p:cNvPr id="22" name="Online Media 2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A8DB3A-3086-FD4D-9EE8-34E701383E6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41936" y="1832844"/>
            <a:ext cx="812800" cy="812800"/>
          </a:xfrm>
          <a:prstGeom prst="rect">
            <a:avLst/>
          </a:prstGeom>
        </p:spPr>
      </p:pic>
      <p:pic>
        <p:nvPicPr>
          <p:cNvPr id="23" name="Online Media 2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E689EB5-8FB7-A44E-B897-91F6F6AC81C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71550" y="2649980"/>
            <a:ext cx="812800" cy="812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C5A421-0ED6-4F7E-BCAD-CD11AC7D89F9}"/>
              </a:ext>
            </a:extLst>
          </p:cNvPr>
          <p:cNvSpPr txBox="1"/>
          <p:nvPr/>
        </p:nvSpPr>
        <p:spPr>
          <a:xfrm>
            <a:off x="1607334" y="3468851"/>
            <a:ext cx="1909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FF00"/>
                </a:solidFill>
              </a:rPr>
              <a:t>area = 21cm</a:t>
            </a:r>
            <a:r>
              <a:rPr lang="en-GB" sz="2000" b="1" baseline="30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3E4A8F-2C76-4253-886C-51A5A4F23CD5}"/>
              </a:ext>
            </a:extLst>
          </p:cNvPr>
          <p:cNvSpPr txBox="1"/>
          <p:nvPr/>
        </p:nvSpPr>
        <p:spPr>
          <a:xfrm>
            <a:off x="1392531" y="1457507"/>
            <a:ext cx="1909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area = 40cm</a:t>
            </a:r>
            <a:r>
              <a:rPr lang="en-GB" sz="2000" b="1" baseline="30000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36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0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8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856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356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5" grpId="0" animBg="1"/>
      <p:bldP spid="6" grpId="0"/>
      <p:bldP spid="13" grpId="0"/>
      <p:bldP spid="20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0D71DE-5C79-4255-B479-729B95AEF261}"/>
              </a:ext>
            </a:extLst>
          </p:cNvPr>
          <p:cNvSpPr/>
          <p:nvPr/>
        </p:nvSpPr>
        <p:spPr>
          <a:xfrm>
            <a:off x="79513" y="61090"/>
            <a:ext cx="8455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rgbClr val="ED7D31"/>
              </a:buClr>
              <a:buSzPct val="12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areas of squares and rectangles in cm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E5E31-094D-4E1D-B7CB-D8EE7683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4AD34-B66E-496B-A2F5-7922D9EDBFEA}"/>
              </a:ext>
            </a:extLst>
          </p:cNvPr>
          <p:cNvGrpSpPr/>
          <p:nvPr/>
        </p:nvGrpSpPr>
        <p:grpSpPr>
          <a:xfrm>
            <a:off x="326571" y="393482"/>
            <a:ext cx="4360899" cy="1360672"/>
            <a:chOff x="291662" y="429379"/>
            <a:chExt cx="5814532" cy="1540682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623374F4-EEA1-4524-A7F8-0A7A4B61C842}"/>
                </a:ext>
              </a:extLst>
            </p:cNvPr>
            <p:cNvSpPr/>
            <p:nvPr/>
          </p:nvSpPr>
          <p:spPr>
            <a:xfrm>
              <a:off x="291662" y="534393"/>
              <a:ext cx="5660572" cy="1435668"/>
            </a:xfrm>
            <a:prstGeom prst="wedgeRoundRectCallout">
              <a:avLst>
                <a:gd name="adj1" fmla="val 44523"/>
                <a:gd name="adj2" fmla="val 8329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If the school hall was having a new floor and the price was based on its area, how could we calculate the area?</a:t>
              </a:r>
              <a:br>
                <a:rPr lang="en-GB" sz="1600" b="1" dirty="0">
                  <a:solidFill>
                    <a:srgbClr val="253746"/>
                  </a:solidFill>
                </a:rPr>
              </a:br>
              <a:r>
                <a:rPr lang="en-GB" sz="1600" b="1" dirty="0">
                  <a:solidFill>
                    <a:srgbClr val="253746"/>
                  </a:solidFill>
                </a:rPr>
                <a:t>Would we measure it in square centimetres?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8CEFC1-D1D1-40F5-BAC6-0D02577B4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8273" y="429379"/>
              <a:ext cx="307921" cy="519866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00778A2-4A23-4E82-8161-6FF1F9046313}"/>
              </a:ext>
            </a:extLst>
          </p:cNvPr>
          <p:cNvSpPr/>
          <p:nvPr/>
        </p:nvSpPr>
        <p:spPr>
          <a:xfrm>
            <a:off x="5253003" y="1224049"/>
            <a:ext cx="3588819" cy="969786"/>
          </a:xfrm>
          <a:prstGeom prst="wedgeRoundRectCallout">
            <a:avLst>
              <a:gd name="adj1" fmla="val -53879"/>
              <a:gd name="adj2" fmla="val 8492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 hall’s length and width would be measured in metres, so the area would be a number of square metres, </a:t>
            </a:r>
            <a:r>
              <a:rPr lang="en-GB" sz="2000" b="1" dirty="0">
                <a:solidFill>
                  <a:srgbClr val="253746"/>
                </a:solidFill>
              </a:rPr>
              <a:t>m</a:t>
            </a:r>
            <a:r>
              <a:rPr lang="en-GB" sz="2000" b="1" baseline="30000" dirty="0">
                <a:solidFill>
                  <a:srgbClr val="253746"/>
                </a:solidFill>
              </a:rPr>
              <a:t>2</a:t>
            </a:r>
            <a:r>
              <a:rPr lang="en-GB" sz="1600" b="1" dirty="0">
                <a:solidFill>
                  <a:srgbClr val="253746"/>
                </a:solidFill>
              </a:rPr>
              <a:t>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3EF877-78A0-4AFB-B835-045AC13AD66B}"/>
              </a:ext>
            </a:extLst>
          </p:cNvPr>
          <p:cNvSpPr txBox="1"/>
          <p:nvPr/>
        </p:nvSpPr>
        <p:spPr>
          <a:xfrm>
            <a:off x="1476284" y="2797079"/>
            <a:ext cx="614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12m</a:t>
            </a:r>
            <a:r>
              <a:rPr lang="en-GB" sz="24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120m</a:t>
            </a:r>
            <a:r>
              <a:rPr lang="en-GB" sz="24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12cm</a:t>
            </a:r>
            <a:r>
              <a:rPr lang="en-GB" sz="24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28cm</a:t>
            </a:r>
            <a:r>
              <a:rPr lang="en-GB" sz="24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100mm</a:t>
            </a:r>
            <a:r>
              <a:rPr lang="en-GB" sz="24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 28mm</a:t>
            </a:r>
            <a:r>
              <a:rPr lang="en-GB" sz="24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</a:t>
            </a:r>
            <a:endParaRPr lang="en-GB" sz="2400" b="1" dirty="0">
              <a:solidFill>
                <a:srgbClr val="253746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0111D4-B2EA-4ED7-BF78-2BF4800756CB}"/>
              </a:ext>
            </a:extLst>
          </p:cNvPr>
          <p:cNvGrpSpPr/>
          <p:nvPr/>
        </p:nvGrpSpPr>
        <p:grpSpPr>
          <a:xfrm>
            <a:off x="1990294" y="3375847"/>
            <a:ext cx="5394352" cy="1164355"/>
            <a:chOff x="1923345" y="5257898"/>
            <a:chExt cx="5394352" cy="1164355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223DE99A-517A-48CC-BA2E-F1FF9F3D56BD}"/>
                </a:ext>
              </a:extLst>
            </p:cNvPr>
            <p:cNvSpPr/>
            <p:nvPr/>
          </p:nvSpPr>
          <p:spPr>
            <a:xfrm>
              <a:off x="1923345" y="5257898"/>
              <a:ext cx="5394352" cy="1164355"/>
            </a:xfrm>
            <a:prstGeom prst="wedgeRoundRectCallout">
              <a:avLst>
                <a:gd name="adj1" fmla="val -72441"/>
                <a:gd name="adj2" fmla="val 1984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b="1" dirty="0">
                  <a:solidFill>
                    <a:srgbClr val="253746"/>
                  </a:solidFill>
                </a:rPr>
                <a:t>Which of these could be the area of a bedroom floor?</a:t>
              </a:r>
            </a:p>
            <a:p>
              <a:pPr lvl="0" algn="ctr">
                <a:defRPr/>
              </a:pPr>
              <a:r>
                <a:rPr lang="en-GB" b="1" dirty="0">
                  <a:solidFill>
                    <a:srgbClr val="253746"/>
                  </a:solidFill>
                </a:rPr>
                <a:t>The surface area of a little finger nail?</a:t>
              </a:r>
            </a:p>
            <a:p>
              <a:pPr lvl="0" algn="ctr">
                <a:defRPr/>
              </a:pPr>
              <a:r>
                <a:rPr lang="en-GB" b="1" dirty="0">
                  <a:solidFill>
                    <a:srgbClr val="253746"/>
                  </a:solidFill>
                </a:rPr>
                <a:t>One face of a credit card?</a:t>
              </a:r>
              <a:endPara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1A2CF78-AB58-4590-A245-6F5A485CC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9522" y="5790794"/>
              <a:ext cx="230941" cy="45912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DE91BF-A59E-B24C-B49E-1F9BD0860313}"/>
              </a:ext>
            </a:extLst>
          </p:cNvPr>
          <p:cNvSpPr txBox="1"/>
          <p:nvPr/>
        </p:nvSpPr>
        <p:spPr>
          <a:xfrm>
            <a:off x="6693376" y="4919677"/>
            <a:ext cx="2327529" cy="1200329"/>
          </a:xfrm>
          <a:prstGeom prst="rect">
            <a:avLst/>
          </a:prstGeom>
          <a:solidFill>
            <a:srgbClr val="E7E6E6">
              <a:alpha val="50196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Answers</a:t>
            </a:r>
          </a:p>
          <a:p>
            <a:r>
              <a:rPr lang="en-US" dirty="0"/>
              <a:t>Finger nail is 100</a:t>
            </a:r>
            <a:r>
              <a:rPr lang="en-US" b="1" dirty="0"/>
              <a:t>mm</a:t>
            </a:r>
            <a:r>
              <a:rPr lang="en-US" b="1" baseline="30000" dirty="0"/>
              <a:t>2</a:t>
            </a:r>
          </a:p>
          <a:p>
            <a:r>
              <a:rPr lang="en-US" dirty="0"/>
              <a:t>Credit card is 28</a:t>
            </a:r>
            <a:r>
              <a:rPr lang="en-US" b="1" dirty="0"/>
              <a:t>cm</a:t>
            </a:r>
            <a:r>
              <a:rPr lang="en-US" b="1" baseline="30000" dirty="0"/>
              <a:t>2</a:t>
            </a:r>
          </a:p>
          <a:p>
            <a:r>
              <a:rPr lang="en-US" dirty="0"/>
              <a:t>Bedroom floor is 12</a:t>
            </a:r>
            <a:r>
              <a:rPr lang="en-US" b="1" dirty="0"/>
              <a:t>m</a:t>
            </a:r>
            <a:r>
              <a:rPr lang="en-US" b="1" baseline="30000" dirty="0"/>
              <a:t>2</a:t>
            </a:r>
          </a:p>
        </p:txBody>
      </p:sp>
      <p:pic>
        <p:nvPicPr>
          <p:cNvPr id="15" name="Online Media 1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DA39DEF-5922-6F4D-A2EF-5F1B327A6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37871" y="446209"/>
            <a:ext cx="812800" cy="812800"/>
          </a:xfrm>
          <a:prstGeom prst="rect">
            <a:avLst/>
          </a:prstGeom>
        </p:spPr>
      </p:pic>
      <p:pic>
        <p:nvPicPr>
          <p:cNvPr id="16" name="Online Media 1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1B80BB8-477A-CB41-9981-48D7C88498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2018" y="1194009"/>
            <a:ext cx="812800" cy="812800"/>
          </a:xfrm>
          <a:prstGeom prst="rect">
            <a:avLst/>
          </a:prstGeom>
        </p:spPr>
      </p:pic>
      <p:pic>
        <p:nvPicPr>
          <p:cNvPr id="17" name="Online Media 1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447930-30AC-8149-94F7-3792FBC6A2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55618" y="21205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  <p:bldP spid="22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2114</TotalTime>
  <Words>213</Words>
  <Application>Microsoft Office PowerPoint</Application>
  <PresentationFormat>On-screen Show (4:3)</PresentationFormat>
  <Paragraphs>27</Paragraphs>
  <Slides>2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192</cp:revision>
  <dcterms:created xsi:type="dcterms:W3CDTF">2018-09-13T11:08:58Z</dcterms:created>
  <dcterms:modified xsi:type="dcterms:W3CDTF">2020-06-02T07:17:19Z</dcterms:modified>
</cp:coreProperties>
</file>