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1674138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606" autoAdjust="0"/>
  </p:normalViewPr>
  <p:slideViewPr>
    <p:cSldViewPr snapToGrid="0">
      <p:cViewPr>
        <p:scale>
          <a:sx n="73" d="100"/>
          <a:sy n="73" d="100"/>
        </p:scale>
        <p:origin x="54" y="-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84CF-58F9-4512-881E-845DD89AC821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74C9C-1CAD-4F56-86CD-382793FE3D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37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74C9C-1CAD-4F56-86CD-382793FE3D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553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9267" y="1995312"/>
            <a:ext cx="16255604" cy="4244622"/>
          </a:xfrm>
        </p:spPr>
        <p:txBody>
          <a:bodyPr anchor="b"/>
          <a:lstStyle>
            <a:lvl1pPr algn="ctr"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6403623"/>
            <a:ext cx="16255604" cy="2943577"/>
          </a:xfrm>
        </p:spPr>
        <p:txBody>
          <a:bodyPr/>
          <a:lstStyle>
            <a:lvl1pPr marL="0" indent="0" algn="ctr">
              <a:buNone/>
              <a:defRPr sz="4266"/>
            </a:lvl1pPr>
            <a:lvl2pPr marL="812764" indent="0" algn="ctr">
              <a:buNone/>
              <a:defRPr sz="3555"/>
            </a:lvl2pPr>
            <a:lvl3pPr marL="1625529" indent="0" algn="ctr">
              <a:buNone/>
              <a:defRPr sz="3200"/>
            </a:lvl3pPr>
            <a:lvl4pPr marL="2438293" indent="0" algn="ctr">
              <a:buNone/>
              <a:defRPr sz="2844"/>
            </a:lvl4pPr>
            <a:lvl5pPr marL="3251058" indent="0" algn="ctr">
              <a:buNone/>
              <a:defRPr sz="2844"/>
            </a:lvl5pPr>
            <a:lvl6pPr marL="4063822" indent="0" algn="ctr">
              <a:buNone/>
              <a:defRPr sz="2844"/>
            </a:lvl6pPr>
            <a:lvl7pPr marL="4876587" indent="0" algn="ctr">
              <a:buNone/>
              <a:defRPr sz="2844"/>
            </a:lvl7pPr>
            <a:lvl8pPr marL="5689351" indent="0" algn="ctr">
              <a:buNone/>
              <a:defRPr sz="2844"/>
            </a:lvl8pPr>
            <a:lvl9pPr marL="6502116" indent="0" algn="ctr">
              <a:buNone/>
              <a:defRPr sz="284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58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3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5" y="649111"/>
            <a:ext cx="467348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7" y="649111"/>
            <a:ext cx="13749531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03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4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08" y="3039535"/>
            <a:ext cx="18693944" cy="5071532"/>
          </a:xfrm>
        </p:spPr>
        <p:txBody>
          <a:bodyPr anchor="b"/>
          <a:lstStyle>
            <a:lvl1pPr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08" y="8159046"/>
            <a:ext cx="18693944" cy="2666999"/>
          </a:xfrm>
        </p:spPr>
        <p:txBody>
          <a:bodyPr/>
          <a:lstStyle>
            <a:lvl1pPr marL="0" indent="0">
              <a:buNone/>
              <a:defRPr sz="4266">
                <a:solidFill>
                  <a:schemeClr val="tx1">
                    <a:tint val="75000"/>
                  </a:schemeClr>
                </a:solidFill>
              </a:defRPr>
            </a:lvl1pPr>
            <a:lvl2pPr marL="812764" indent="0">
              <a:buNone/>
              <a:defRPr sz="3555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3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3245556"/>
            <a:ext cx="9211509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3245556"/>
            <a:ext cx="9211509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367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649112"/>
            <a:ext cx="18693944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1" y="2988734"/>
            <a:ext cx="9169175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1" y="4453467"/>
            <a:ext cx="916917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2" y="2988734"/>
            <a:ext cx="9214332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2" y="4453467"/>
            <a:ext cx="9214332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19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414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54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1755423"/>
            <a:ext cx="10972532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6"/>
            </a:lvl3pPr>
            <a:lvl4pPr>
              <a:defRPr sz="3555"/>
            </a:lvl4pPr>
            <a:lvl5pPr>
              <a:defRPr sz="3555"/>
            </a:lvl5pPr>
            <a:lvl6pPr>
              <a:defRPr sz="3555"/>
            </a:lvl6pPr>
            <a:lvl7pPr>
              <a:defRPr sz="3555"/>
            </a:lvl7pPr>
            <a:lvl8pPr>
              <a:defRPr sz="3555"/>
            </a:lvl8pPr>
            <a:lvl9pPr>
              <a:defRPr sz="355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2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1755423"/>
            <a:ext cx="10972532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764" indent="0">
              <a:buNone/>
              <a:defRPr sz="4978"/>
            </a:lvl2pPr>
            <a:lvl3pPr marL="1625529" indent="0">
              <a:buNone/>
              <a:defRPr sz="4266"/>
            </a:lvl3pPr>
            <a:lvl4pPr marL="2438293" indent="0">
              <a:buNone/>
              <a:defRPr sz="3555"/>
            </a:lvl4pPr>
            <a:lvl5pPr marL="3251058" indent="0">
              <a:buNone/>
              <a:defRPr sz="3555"/>
            </a:lvl5pPr>
            <a:lvl6pPr marL="4063822" indent="0">
              <a:buNone/>
              <a:defRPr sz="3555"/>
            </a:lvl6pPr>
            <a:lvl7pPr marL="4876587" indent="0">
              <a:buNone/>
              <a:defRPr sz="3555"/>
            </a:lvl7pPr>
            <a:lvl8pPr marL="5689351" indent="0">
              <a:buNone/>
              <a:defRPr sz="3555"/>
            </a:lvl8pPr>
            <a:lvl9pPr marL="6502116" indent="0">
              <a:buNone/>
              <a:defRPr sz="355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07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649112"/>
            <a:ext cx="18693944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3245556"/>
            <a:ext cx="18693944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11300179"/>
            <a:ext cx="7315022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67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529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382" indent="-406382" algn="l" defTabSz="1625529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147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6" kern="1200">
          <a:solidFill>
            <a:schemeClr val="tx1"/>
          </a:solidFill>
          <a:latin typeface="+mn-lt"/>
          <a:ea typeface="+mn-ea"/>
          <a:cs typeface="+mn-cs"/>
        </a:defRPr>
      </a:lvl2pPr>
      <a:lvl3pPr marL="2031911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5" kern="1200">
          <a:solidFill>
            <a:schemeClr val="tx1"/>
          </a:solidFill>
          <a:latin typeface="+mn-lt"/>
          <a:ea typeface="+mn-ea"/>
          <a:cs typeface="+mn-cs"/>
        </a:defRPr>
      </a:lvl3pPr>
      <a:lvl4pPr marL="2844676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40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204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060609" y="4182664"/>
            <a:ext cx="1943862" cy="1673345"/>
          </a:xfrm>
          <a:prstGeom prst="roundRect">
            <a:avLst>
              <a:gd name="adj" fmla="val 24094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62560" tIns="81280" rIns="162560" bIns="812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sz="1400" b="1" dirty="0" smtClean="0"/>
              <a:t>Investigation </a:t>
            </a:r>
          </a:p>
          <a:p>
            <a:pPr lvl="0"/>
            <a:endParaRPr lang="en-GB" sz="1400" dirty="0"/>
          </a:p>
          <a:p>
            <a:pPr lvl="0"/>
            <a:r>
              <a:rPr lang="en-GB" sz="1400" dirty="0" smtClean="0"/>
              <a:t>As part of our investigation we are going to design a rocket and solar system models. This is a cross curricular link to Design and Technology.</a:t>
            </a:r>
            <a:endParaRPr lang="en-GB" sz="1400" dirty="0"/>
          </a:p>
        </p:txBody>
      </p:sp>
      <p:sp>
        <p:nvSpPr>
          <p:cNvPr id="5" name="Rounded Rectangle 4"/>
          <p:cNvSpPr/>
          <p:nvPr/>
        </p:nvSpPr>
        <p:spPr>
          <a:xfrm>
            <a:off x="3785906" y="381655"/>
            <a:ext cx="12104915" cy="7840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Earth and space </a:t>
            </a:r>
            <a:endParaRPr lang="en-GB" sz="3400" dirty="0"/>
          </a:p>
        </p:txBody>
      </p:sp>
      <p:sp>
        <p:nvSpPr>
          <p:cNvPr id="6" name="Rectangle 5"/>
          <p:cNvSpPr/>
          <p:nvPr/>
        </p:nvSpPr>
        <p:spPr>
          <a:xfrm>
            <a:off x="14592008" y="555649"/>
            <a:ext cx="1058807" cy="4360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Science </a:t>
            </a:r>
          </a:p>
          <a:p>
            <a:pPr algn="ctr"/>
            <a:r>
              <a:rPr lang="en-GB" sz="1000" dirty="0"/>
              <a:t>Year </a:t>
            </a:r>
            <a:r>
              <a:rPr lang="en-GB" sz="1000" dirty="0" smtClean="0"/>
              <a:t>5/6</a:t>
            </a:r>
            <a:endParaRPr lang="en-GB" sz="1000" dirty="0"/>
          </a:p>
          <a:p>
            <a:pPr algn="ctr"/>
            <a:r>
              <a:rPr lang="en-GB" sz="1000" dirty="0"/>
              <a:t>Autumn 1</a:t>
            </a:r>
          </a:p>
          <a:p>
            <a:pPr algn="ctr"/>
            <a:r>
              <a:rPr lang="en-GB" sz="1000" dirty="0"/>
              <a:t>Cycle </a:t>
            </a:r>
            <a:r>
              <a:rPr lang="en-GB" sz="1000" dirty="0" smtClean="0"/>
              <a:t>B</a:t>
            </a:r>
            <a:endParaRPr lang="en-GB" sz="1000" dirty="0"/>
          </a:p>
        </p:txBody>
      </p:sp>
      <p:sp>
        <p:nvSpPr>
          <p:cNvPr id="8" name="Rounded Rectangle 7"/>
          <p:cNvSpPr/>
          <p:nvPr/>
        </p:nvSpPr>
        <p:spPr>
          <a:xfrm>
            <a:off x="8027046" y="1280332"/>
            <a:ext cx="5591908" cy="114651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000" b="1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</p:txBody>
      </p:sp>
      <p:sp>
        <p:nvSpPr>
          <p:cNvPr id="9" name="Rounded Rectangle 8"/>
          <p:cNvSpPr/>
          <p:nvPr/>
        </p:nvSpPr>
        <p:spPr>
          <a:xfrm>
            <a:off x="2118509" y="2133659"/>
            <a:ext cx="4498577" cy="762724"/>
          </a:xfrm>
          <a:prstGeom prst="roundRect">
            <a:avLst>
              <a:gd name="adj" fmla="val 20473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200" b="1" dirty="0" smtClean="0"/>
              <a:t>Overview</a:t>
            </a:r>
          </a:p>
          <a:p>
            <a:endParaRPr lang="en-GB" sz="1200" b="1" dirty="0" smtClean="0"/>
          </a:p>
          <a:p>
            <a:pPr lvl="0"/>
            <a:r>
              <a:rPr lang="en-GB" sz="1200" dirty="0" smtClean="0"/>
              <a:t>During this topic we will be discovering that the </a:t>
            </a:r>
            <a:r>
              <a:rPr lang="en-GB" sz="1200" dirty="0"/>
              <a:t>Earth (our planet) is a part of the Solar System. At the centre of the Solar System is the Sun. </a:t>
            </a:r>
            <a:r>
              <a:rPr lang="en-GB" sz="1200" dirty="0" smtClean="0"/>
              <a:t>We will learn </a:t>
            </a:r>
            <a:r>
              <a:rPr lang="en-GB" sz="1200" dirty="0"/>
              <a:t>what it takes to be a great </a:t>
            </a:r>
            <a:r>
              <a:rPr lang="en-GB" sz="1200" dirty="0" smtClean="0"/>
              <a:t>scientist. We will be learning about </a:t>
            </a:r>
            <a:r>
              <a:rPr lang="en-GB" sz="1200" dirty="0"/>
              <a:t>the phases of the </a:t>
            </a:r>
            <a:r>
              <a:rPr lang="en-GB" sz="1200" dirty="0" smtClean="0"/>
              <a:t>Moon. We will be exploring the Earth, Sun and Moon orbits. We will also be researching famous scientists linked to space exploration and gain knowledge of the history of the moon landing. </a:t>
            </a:r>
          </a:p>
          <a:p>
            <a:pPr lvl="0"/>
            <a:endParaRPr lang="en-GB" sz="1200" dirty="0"/>
          </a:p>
          <a:p>
            <a:endParaRPr lang="en-GB" sz="1200" dirty="0"/>
          </a:p>
        </p:txBody>
      </p:sp>
      <p:sp>
        <p:nvSpPr>
          <p:cNvPr id="12" name="Rectangle 11"/>
          <p:cNvSpPr/>
          <p:nvPr/>
        </p:nvSpPr>
        <p:spPr>
          <a:xfrm>
            <a:off x="2060609" y="6703370"/>
            <a:ext cx="5285155" cy="44980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080196" y="3677518"/>
            <a:ext cx="2557120" cy="27656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2080196" y="1352524"/>
            <a:ext cx="5242262" cy="209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3618954" y="2012618"/>
            <a:ext cx="4170752" cy="4039381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 b="1" dirty="0" smtClean="0"/>
          </a:p>
          <a:p>
            <a:pPr algn="ctr"/>
            <a:endParaRPr lang="en-GB" sz="1600" b="1" dirty="0"/>
          </a:p>
          <a:p>
            <a:pPr algn="ctr"/>
            <a:r>
              <a:rPr lang="en-GB" sz="1600" b="1" dirty="0" smtClean="0"/>
              <a:t>Key </a:t>
            </a:r>
            <a:r>
              <a:rPr lang="en-GB" sz="1600" b="1" dirty="0" smtClean="0"/>
              <a:t>Questions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What is the sun? What is a moon?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Can you describe how the Earth moves around the sun? 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How many planets are ther</a:t>
            </a:r>
            <a:r>
              <a:rPr lang="en-GB" sz="1600" dirty="0" smtClean="0"/>
              <a:t>e in our solar system?</a:t>
            </a:r>
            <a:endParaRPr lang="en-GB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How does the Moon move around the Earth? </a:t>
            </a:r>
            <a:endParaRPr lang="en-GB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Can you explain day and night using the idea of Earth’s rotation?</a:t>
            </a:r>
            <a:endParaRPr lang="en-GB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/>
          </a:p>
          <a:p>
            <a:endParaRPr lang="en-GB" sz="1600" dirty="0"/>
          </a:p>
        </p:txBody>
      </p:sp>
      <p:sp>
        <p:nvSpPr>
          <p:cNvPr id="17" name="Rectangle 16"/>
          <p:cNvSpPr/>
          <p:nvPr/>
        </p:nvSpPr>
        <p:spPr>
          <a:xfrm>
            <a:off x="4892849" y="3718770"/>
            <a:ext cx="2452915" cy="271417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b="1" dirty="0" smtClean="0"/>
          </a:p>
          <a:p>
            <a:pPr algn="ctr"/>
            <a:endParaRPr lang="en-GB" sz="1400" b="1" dirty="0"/>
          </a:p>
          <a:p>
            <a:pPr algn="ctr"/>
            <a:r>
              <a:rPr lang="en-GB" sz="1400" b="1" dirty="0" smtClean="0"/>
              <a:t>Scientific enquiry</a:t>
            </a:r>
          </a:p>
          <a:p>
            <a:pPr algn="ctr"/>
            <a:endParaRPr lang="en-GB" sz="1400" b="1" dirty="0" smtClean="0"/>
          </a:p>
          <a:p>
            <a:r>
              <a:rPr lang="en-GB" sz="1400" b="1" dirty="0" smtClean="0"/>
              <a:t> </a:t>
            </a:r>
            <a:r>
              <a:rPr lang="en-GB" sz="1400" dirty="0" smtClean="0"/>
              <a:t>In this topic we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Identify </a:t>
            </a:r>
            <a:r>
              <a:rPr lang="en-GB" sz="1400" dirty="0"/>
              <a:t>scientific evidence that has been used to support or refute ideas or </a:t>
            </a:r>
            <a:r>
              <a:rPr lang="en-GB" sz="1400" dirty="0" smtClean="0"/>
              <a:t>arguments.</a:t>
            </a: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Report and present </a:t>
            </a:r>
            <a:r>
              <a:rPr lang="en-GB" sz="1400" dirty="0"/>
              <a:t>findings from </a:t>
            </a:r>
            <a:r>
              <a:rPr lang="en-GB" sz="1400"/>
              <a:t>enquiries</a:t>
            </a:r>
            <a:r>
              <a:rPr lang="en-GB" sz="1400" smtClean="0"/>
              <a:t>, </a:t>
            </a:r>
            <a:r>
              <a:rPr lang="en-GB" sz="1400" dirty="0"/>
              <a:t>in oral and written forms such as displays and other </a:t>
            </a:r>
            <a:r>
              <a:rPr lang="en-GB" sz="1400" dirty="0" smtClean="0"/>
              <a:t>presentations.</a:t>
            </a: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13618954" y="6869585"/>
            <a:ext cx="4170752" cy="4165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Knowledge &amp; Understanding </a:t>
            </a:r>
            <a:endParaRPr lang="en-GB" sz="1600" b="1" dirty="0" smtClean="0"/>
          </a:p>
          <a:p>
            <a:pPr algn="ctr"/>
            <a:endParaRPr lang="en-GB" sz="1600" b="1" dirty="0" smtClean="0"/>
          </a:p>
          <a:p>
            <a:r>
              <a:rPr lang="en-GB" sz="1600" dirty="0" smtClean="0"/>
              <a:t>In </a:t>
            </a:r>
            <a:r>
              <a:rPr lang="en-GB" sz="1600" dirty="0"/>
              <a:t>this unit, the </a:t>
            </a:r>
            <a:r>
              <a:rPr lang="en-GB" sz="1600" dirty="0" smtClean="0"/>
              <a:t>we will</a:t>
            </a:r>
            <a:r>
              <a:rPr lang="en-GB" sz="16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Describe the movement of the Earth, and other planets, relative to the Sun in the solar system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Describe </a:t>
            </a:r>
            <a:r>
              <a:rPr lang="en-GB" sz="1600" dirty="0"/>
              <a:t>the movement of the Moon relative to the Earth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Describe </a:t>
            </a:r>
            <a:r>
              <a:rPr lang="en-GB" sz="1600" dirty="0"/>
              <a:t>the Sun, Earth and Moon as approximately spherical bodies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Use </a:t>
            </a:r>
            <a:r>
              <a:rPr lang="en-GB" sz="1600" dirty="0"/>
              <a:t>the idea of the Earth’s rotation to explain day and night and the apparent movement of the Sun across the sky</a:t>
            </a:r>
            <a:endParaRPr lang="en-GB" sz="1600" dirty="0" smtClean="0"/>
          </a:p>
          <a:p>
            <a:pPr algn="ctr"/>
            <a:endParaRPr lang="en-GB" sz="1600" dirty="0"/>
          </a:p>
          <a:p>
            <a:pPr algn="ctr"/>
            <a:endParaRPr lang="en-GB" sz="1600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2173341" y="6756209"/>
            <a:ext cx="517242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/>
              <a:t>Topic vocabulary</a:t>
            </a:r>
          </a:p>
          <a:p>
            <a:endParaRPr lang="en-GB" dirty="0" smtClean="0"/>
          </a:p>
          <a:p>
            <a:r>
              <a:rPr lang="en-GB" sz="1200" b="1" dirty="0" smtClean="0">
                <a:solidFill>
                  <a:srgbClr val="FF0000"/>
                </a:solidFill>
              </a:rPr>
              <a:t>Solar </a:t>
            </a:r>
            <a:r>
              <a:rPr lang="en-GB" sz="1200" b="1" dirty="0">
                <a:solidFill>
                  <a:srgbClr val="FF0000"/>
                </a:solidFill>
              </a:rPr>
              <a:t>System</a:t>
            </a:r>
            <a:r>
              <a:rPr lang="en-GB" sz="1200" dirty="0"/>
              <a:t>: The sun and everything that orbits it. This includes the eight planets and their moons, dwarf planets, asteroids, comets, other small objects and all the empty space in between them. </a:t>
            </a:r>
            <a:endParaRPr lang="en-GB" sz="1200" dirty="0" smtClean="0"/>
          </a:p>
          <a:p>
            <a:r>
              <a:rPr lang="en-GB" sz="1200" dirty="0" smtClean="0">
                <a:solidFill>
                  <a:schemeClr val="accent5">
                    <a:lumMod val="75000"/>
                  </a:schemeClr>
                </a:solidFill>
              </a:rPr>
              <a:t>Orbit</a:t>
            </a:r>
            <a:r>
              <a:rPr lang="en-GB" sz="1200" dirty="0"/>
              <a:t>: A repeating path that one object in space takes around another. All orbits are elliptical in shape, meaning they're egg-shaped, or oval, rather than circular. </a:t>
            </a:r>
            <a:endParaRPr lang="en-GB" sz="1200" dirty="0" smtClean="0"/>
          </a:p>
          <a:p>
            <a:r>
              <a:rPr lang="en-GB" sz="1200" b="1" dirty="0" smtClean="0">
                <a:solidFill>
                  <a:srgbClr val="FFC000"/>
                </a:solidFill>
              </a:rPr>
              <a:t>Rotate</a:t>
            </a:r>
            <a:r>
              <a:rPr lang="en-GB" sz="1200" dirty="0"/>
              <a:t>: When something turns or spins around a point located in its centre. </a:t>
            </a:r>
            <a:endParaRPr lang="en-GB" sz="1200" dirty="0" smtClean="0"/>
          </a:p>
          <a:p>
            <a:r>
              <a:rPr lang="en-GB" sz="1200" b="1" dirty="0" smtClean="0">
                <a:solidFill>
                  <a:schemeClr val="accent6">
                    <a:lumMod val="75000"/>
                  </a:schemeClr>
                </a:solidFill>
              </a:rPr>
              <a:t>Axis</a:t>
            </a:r>
            <a:r>
              <a:rPr lang="en-GB" sz="1200" dirty="0"/>
              <a:t>: An imaginary line an object turns around. This imaginary line runs directly through the object's centre, from the north to the south poles. </a:t>
            </a:r>
            <a:endParaRPr lang="en-GB" sz="1200" dirty="0" smtClean="0"/>
          </a:p>
          <a:p>
            <a:r>
              <a:rPr lang="en-GB" sz="1200" b="1" dirty="0" smtClean="0">
                <a:solidFill>
                  <a:srgbClr val="00B050"/>
                </a:solidFill>
              </a:rPr>
              <a:t>Sphere</a:t>
            </a:r>
            <a:r>
              <a:rPr lang="en-GB" sz="1200" dirty="0"/>
              <a:t>: A 3 dimensional object shaped like a ball. </a:t>
            </a:r>
            <a:endParaRPr lang="en-GB" sz="1200" dirty="0" smtClean="0"/>
          </a:p>
          <a:p>
            <a:r>
              <a:rPr lang="en-GB" sz="1200" b="1" dirty="0" smtClean="0">
                <a:solidFill>
                  <a:srgbClr val="7030A0"/>
                </a:solidFill>
              </a:rPr>
              <a:t>Waxing</a:t>
            </a:r>
            <a:r>
              <a:rPr lang="en-GB" sz="1200" dirty="0"/>
              <a:t>: The process of increasing how much of the moon is lit (as observed night to night) i.e. it’s headed towards being a full moon. </a:t>
            </a:r>
            <a:endParaRPr lang="en-GB" sz="1200" dirty="0" smtClean="0"/>
          </a:p>
          <a:p>
            <a:r>
              <a:rPr lang="en-GB" sz="1200" b="1" dirty="0" smtClean="0">
                <a:solidFill>
                  <a:srgbClr val="FF0000"/>
                </a:solidFill>
              </a:rPr>
              <a:t>Waning</a:t>
            </a:r>
            <a:r>
              <a:rPr lang="en-GB" sz="1200" dirty="0"/>
              <a:t>: The process of decreasing how much of the moon is lit (as observed night to night) i.e. it’s headed towards being a new moon. </a:t>
            </a:r>
            <a:endParaRPr lang="en-GB" sz="1200" dirty="0" smtClean="0"/>
          </a:p>
          <a:p>
            <a:r>
              <a:rPr lang="en-GB" sz="1200" b="1" dirty="0" smtClean="0">
                <a:solidFill>
                  <a:schemeClr val="accent1">
                    <a:lumMod val="50000"/>
                  </a:schemeClr>
                </a:solidFill>
              </a:rPr>
              <a:t>Satellite</a:t>
            </a:r>
            <a:r>
              <a:rPr lang="en-GB" sz="1200" dirty="0"/>
              <a:t>: A smaller object that orbits, or revolves around, a larger object in space. Satellites can be natural or artificial (made by people). </a:t>
            </a:r>
            <a:endParaRPr lang="en-GB" sz="1200" dirty="0" smtClean="0"/>
          </a:p>
          <a:p>
            <a:r>
              <a:rPr lang="en-GB" sz="1200" b="1" dirty="0" smtClean="0">
                <a:solidFill>
                  <a:srgbClr val="FFFF00"/>
                </a:solidFill>
              </a:rPr>
              <a:t>Celestial </a:t>
            </a:r>
            <a:r>
              <a:rPr lang="en-GB" sz="1200" b="1" dirty="0">
                <a:solidFill>
                  <a:srgbClr val="FFFF00"/>
                </a:solidFill>
              </a:rPr>
              <a:t>body</a:t>
            </a:r>
            <a:r>
              <a:rPr lang="en-GB" sz="1200" dirty="0"/>
              <a:t>: A naturally occurring object that exists in the observable universe. </a:t>
            </a:r>
            <a:r>
              <a:rPr lang="en-GB" sz="1200" b="1" dirty="0">
                <a:solidFill>
                  <a:srgbClr val="0070C0"/>
                </a:solidFill>
              </a:rPr>
              <a:t>Geocentric model</a:t>
            </a:r>
            <a:r>
              <a:rPr lang="en-GB" sz="1200" dirty="0"/>
              <a:t>: A model of the universe with the Earth at the centre and all other celestial bodies orbiting it. </a:t>
            </a:r>
            <a:endParaRPr lang="en-GB" sz="1200" dirty="0" smtClean="0"/>
          </a:p>
          <a:p>
            <a:r>
              <a:rPr lang="en-GB" sz="1200" b="1" dirty="0" smtClean="0">
                <a:solidFill>
                  <a:srgbClr val="FFC000"/>
                </a:solidFill>
              </a:rPr>
              <a:t>Heliocentric </a:t>
            </a:r>
            <a:r>
              <a:rPr lang="en-GB" sz="1200" b="1" dirty="0">
                <a:solidFill>
                  <a:srgbClr val="FFC000"/>
                </a:solidFill>
              </a:rPr>
              <a:t>model</a:t>
            </a:r>
            <a:r>
              <a:rPr lang="en-GB" sz="1200" dirty="0"/>
              <a:t>: A model of the solar system with the Sun at the centre and all other celestial bodies orbiting it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1262" y="1733526"/>
            <a:ext cx="4796111" cy="11144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7046" y="8096931"/>
            <a:ext cx="4810472" cy="310446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1407" y="3027006"/>
            <a:ext cx="4796111" cy="135255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7046" y="4653557"/>
            <a:ext cx="4800327" cy="321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49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576</Words>
  <Application>Microsoft Office PowerPoint</Application>
  <PresentationFormat>Custom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SchoolTST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123</dc:creator>
  <cp:lastModifiedBy>123</cp:lastModifiedBy>
  <cp:revision>39</cp:revision>
  <dcterms:created xsi:type="dcterms:W3CDTF">2022-06-14T12:48:28Z</dcterms:created>
  <dcterms:modified xsi:type="dcterms:W3CDTF">2022-06-17T17:42:02Z</dcterms:modified>
</cp:coreProperties>
</file>