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21674138"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43" autoAdjust="0"/>
  </p:normalViewPr>
  <p:slideViewPr>
    <p:cSldViewPr snapToGrid="0">
      <p:cViewPr>
        <p:scale>
          <a:sx n="23" d="100"/>
          <a:sy n="23" d="100"/>
        </p:scale>
        <p:origin x="1854"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BB84CF-58F9-4512-881E-845DD89AC821}" type="datetimeFigureOut">
              <a:rPr lang="en-GB" smtClean="0"/>
              <a:t>20/06/2022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974C9C-1CAD-4F56-86CD-382793FE3D4F}" type="slidenum">
              <a:rPr lang="en-GB" smtClean="0"/>
              <a:t>‹#›</a:t>
            </a:fld>
            <a:endParaRPr lang="en-GB"/>
          </a:p>
        </p:txBody>
      </p:sp>
    </p:spTree>
    <p:extLst>
      <p:ext uri="{BB962C8B-B14F-4D97-AF65-F5344CB8AC3E}">
        <p14:creationId xmlns:p14="http://schemas.microsoft.com/office/powerpoint/2010/main" val="158837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5974C9C-1CAD-4F56-86CD-382793FE3D4F}" type="slidenum">
              <a:rPr lang="en-GB" smtClean="0"/>
              <a:t>1</a:t>
            </a:fld>
            <a:endParaRPr lang="en-GB"/>
          </a:p>
        </p:txBody>
      </p:sp>
    </p:spTree>
    <p:extLst>
      <p:ext uri="{BB962C8B-B14F-4D97-AF65-F5344CB8AC3E}">
        <p14:creationId xmlns:p14="http://schemas.microsoft.com/office/powerpoint/2010/main" val="1900553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9267" y="1995312"/>
            <a:ext cx="16255604" cy="4244622"/>
          </a:xfrm>
        </p:spPr>
        <p:txBody>
          <a:bodyPr anchor="b"/>
          <a:lstStyle>
            <a:lvl1pPr algn="ctr">
              <a:defRPr sz="10666"/>
            </a:lvl1pPr>
          </a:lstStyle>
          <a:p>
            <a:r>
              <a:rPr lang="en-US" smtClean="0"/>
              <a:t>Click to edit Master title style</a:t>
            </a:r>
            <a:endParaRPr lang="en-US" dirty="0"/>
          </a:p>
        </p:txBody>
      </p:sp>
      <p:sp>
        <p:nvSpPr>
          <p:cNvPr id="3" name="Subtitle 2"/>
          <p:cNvSpPr>
            <a:spLocks noGrp="1"/>
          </p:cNvSpPr>
          <p:nvPr>
            <p:ph type="subTitle" idx="1"/>
          </p:nvPr>
        </p:nvSpPr>
        <p:spPr>
          <a:xfrm>
            <a:off x="2709267" y="6403623"/>
            <a:ext cx="16255604" cy="2943577"/>
          </a:xfrm>
        </p:spPr>
        <p:txBody>
          <a:bodyPr/>
          <a:lstStyle>
            <a:lvl1pPr marL="0" indent="0" algn="ctr">
              <a:buNone/>
              <a:defRPr sz="4266"/>
            </a:lvl1pPr>
            <a:lvl2pPr marL="812764" indent="0" algn="ctr">
              <a:buNone/>
              <a:defRPr sz="3555"/>
            </a:lvl2pPr>
            <a:lvl3pPr marL="1625529" indent="0" algn="ctr">
              <a:buNone/>
              <a:defRPr sz="3200"/>
            </a:lvl3pPr>
            <a:lvl4pPr marL="2438293" indent="0" algn="ctr">
              <a:buNone/>
              <a:defRPr sz="2844"/>
            </a:lvl4pPr>
            <a:lvl5pPr marL="3251058" indent="0" algn="ctr">
              <a:buNone/>
              <a:defRPr sz="2844"/>
            </a:lvl5pPr>
            <a:lvl6pPr marL="4063822" indent="0" algn="ctr">
              <a:buNone/>
              <a:defRPr sz="2844"/>
            </a:lvl6pPr>
            <a:lvl7pPr marL="4876587" indent="0" algn="ctr">
              <a:buNone/>
              <a:defRPr sz="2844"/>
            </a:lvl7pPr>
            <a:lvl8pPr marL="5689351" indent="0" algn="ctr">
              <a:buNone/>
              <a:defRPr sz="2844"/>
            </a:lvl8pPr>
            <a:lvl9pPr marL="6502116" indent="0" algn="ctr">
              <a:buNone/>
              <a:defRPr sz="2844"/>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135582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79243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10555" y="649111"/>
            <a:ext cx="467348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90097" y="649111"/>
            <a:ext cx="13749531"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35703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5904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78808" y="3039535"/>
            <a:ext cx="18693944" cy="5071532"/>
          </a:xfrm>
        </p:spPr>
        <p:txBody>
          <a:bodyPr anchor="b"/>
          <a:lstStyle>
            <a:lvl1pPr>
              <a:defRPr sz="10666"/>
            </a:lvl1pPr>
          </a:lstStyle>
          <a:p>
            <a:r>
              <a:rPr lang="en-US" smtClean="0"/>
              <a:t>Click to edit Master title style</a:t>
            </a:r>
            <a:endParaRPr lang="en-US" dirty="0"/>
          </a:p>
        </p:txBody>
      </p:sp>
      <p:sp>
        <p:nvSpPr>
          <p:cNvPr id="3" name="Text Placeholder 2"/>
          <p:cNvSpPr>
            <a:spLocks noGrp="1"/>
          </p:cNvSpPr>
          <p:nvPr>
            <p:ph type="body" idx="1"/>
          </p:nvPr>
        </p:nvSpPr>
        <p:spPr>
          <a:xfrm>
            <a:off x="1478808" y="8159046"/>
            <a:ext cx="18693944" cy="2666999"/>
          </a:xfrm>
        </p:spPr>
        <p:txBody>
          <a:bodyPr/>
          <a:lstStyle>
            <a:lvl1pPr marL="0" indent="0">
              <a:buNone/>
              <a:defRPr sz="4266">
                <a:solidFill>
                  <a:schemeClr val="tx1">
                    <a:tint val="75000"/>
                  </a:schemeClr>
                </a:solidFill>
              </a:defRPr>
            </a:lvl1pPr>
            <a:lvl2pPr marL="812764" indent="0">
              <a:buNone/>
              <a:defRPr sz="3555">
                <a:solidFill>
                  <a:schemeClr val="tx1">
                    <a:tint val="75000"/>
                  </a:schemeClr>
                </a:solidFill>
              </a:defRPr>
            </a:lvl2pPr>
            <a:lvl3pPr marL="1625529" indent="0">
              <a:buNone/>
              <a:defRPr sz="3200">
                <a:solidFill>
                  <a:schemeClr val="tx1">
                    <a:tint val="75000"/>
                  </a:schemeClr>
                </a:solidFill>
              </a:defRPr>
            </a:lvl3pPr>
            <a:lvl4pPr marL="2438293" indent="0">
              <a:buNone/>
              <a:defRPr sz="2844">
                <a:solidFill>
                  <a:schemeClr val="tx1">
                    <a:tint val="75000"/>
                  </a:schemeClr>
                </a:solidFill>
              </a:defRPr>
            </a:lvl4pPr>
            <a:lvl5pPr marL="3251058" indent="0">
              <a:buNone/>
              <a:defRPr sz="2844">
                <a:solidFill>
                  <a:schemeClr val="tx1">
                    <a:tint val="75000"/>
                  </a:schemeClr>
                </a:solidFill>
              </a:defRPr>
            </a:lvl5pPr>
            <a:lvl6pPr marL="4063822" indent="0">
              <a:buNone/>
              <a:defRPr sz="2844">
                <a:solidFill>
                  <a:schemeClr val="tx1">
                    <a:tint val="75000"/>
                  </a:schemeClr>
                </a:solidFill>
              </a:defRPr>
            </a:lvl6pPr>
            <a:lvl7pPr marL="4876587" indent="0">
              <a:buNone/>
              <a:defRPr sz="2844">
                <a:solidFill>
                  <a:schemeClr val="tx1">
                    <a:tint val="75000"/>
                  </a:schemeClr>
                </a:solidFill>
              </a:defRPr>
            </a:lvl7pPr>
            <a:lvl8pPr marL="5689351" indent="0">
              <a:buNone/>
              <a:defRPr sz="2844">
                <a:solidFill>
                  <a:schemeClr val="tx1">
                    <a:tint val="75000"/>
                  </a:schemeClr>
                </a:solidFill>
              </a:defRPr>
            </a:lvl8pPr>
            <a:lvl9pPr marL="6502116" indent="0">
              <a:buNone/>
              <a:defRPr sz="2844">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25332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90097"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0972532"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826367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92920" y="649112"/>
            <a:ext cx="18693944"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92921" y="2988734"/>
            <a:ext cx="9169175"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4" name="Content Placeholder 3"/>
          <p:cNvSpPr>
            <a:spLocks noGrp="1"/>
          </p:cNvSpPr>
          <p:nvPr>
            <p:ph sz="half" idx="2"/>
          </p:nvPr>
        </p:nvSpPr>
        <p:spPr>
          <a:xfrm>
            <a:off x="1492921" y="4453467"/>
            <a:ext cx="916917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0972532" y="2988734"/>
            <a:ext cx="9214332"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6" name="Content Placeholder 5"/>
          <p:cNvSpPr>
            <a:spLocks noGrp="1"/>
          </p:cNvSpPr>
          <p:nvPr>
            <p:ph sz="quarter" idx="4"/>
          </p:nvPr>
        </p:nvSpPr>
        <p:spPr>
          <a:xfrm>
            <a:off x="10972532" y="4453467"/>
            <a:ext cx="9214332"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667F6B-9A95-45C1-B071-9ECAC1B64BA2}" type="datetimeFigureOut">
              <a:rPr lang="en-GB" smtClean="0"/>
              <a:t>20/06/2022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005192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667F6B-9A95-45C1-B071-9ECAC1B64BA2}" type="datetimeFigureOut">
              <a:rPr lang="en-GB" smtClean="0"/>
              <a:t>20/06/2022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042414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67F6B-9A95-45C1-B071-9ECAC1B64BA2}" type="datetimeFigureOut">
              <a:rPr lang="en-GB" smtClean="0"/>
              <a:t>20/06/2022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75454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Content Placeholder 2"/>
          <p:cNvSpPr>
            <a:spLocks noGrp="1"/>
          </p:cNvSpPr>
          <p:nvPr>
            <p:ph idx="1"/>
          </p:nvPr>
        </p:nvSpPr>
        <p:spPr>
          <a:xfrm>
            <a:off x="9214332" y="1755423"/>
            <a:ext cx="10972532" cy="8664222"/>
          </a:xfrm>
        </p:spPr>
        <p:txBody>
          <a:bodyPr/>
          <a:lstStyle>
            <a:lvl1pPr>
              <a:defRPr sz="5689"/>
            </a:lvl1pPr>
            <a:lvl2pPr>
              <a:defRPr sz="4978"/>
            </a:lvl2pPr>
            <a:lvl3pPr>
              <a:defRPr sz="4266"/>
            </a:lvl3pPr>
            <a:lvl4pPr>
              <a:defRPr sz="3555"/>
            </a:lvl4pPr>
            <a:lvl5pPr>
              <a:defRPr sz="3555"/>
            </a:lvl5pPr>
            <a:lvl6pPr>
              <a:defRPr sz="3555"/>
            </a:lvl6pPr>
            <a:lvl7pPr>
              <a:defRPr sz="3555"/>
            </a:lvl7pPr>
            <a:lvl8pPr>
              <a:defRPr sz="3555"/>
            </a:lvl8pPr>
            <a:lvl9pPr>
              <a:defRPr sz="355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456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214332" y="1755423"/>
            <a:ext cx="10972532" cy="8664222"/>
          </a:xfrm>
        </p:spPr>
        <p:txBody>
          <a:bodyPr anchor="t"/>
          <a:lstStyle>
            <a:lvl1pPr marL="0" indent="0">
              <a:buNone/>
              <a:defRPr sz="5689"/>
            </a:lvl1pPr>
            <a:lvl2pPr marL="812764" indent="0">
              <a:buNone/>
              <a:defRPr sz="4978"/>
            </a:lvl2pPr>
            <a:lvl3pPr marL="1625529" indent="0">
              <a:buNone/>
              <a:defRPr sz="4266"/>
            </a:lvl3pPr>
            <a:lvl4pPr marL="2438293" indent="0">
              <a:buNone/>
              <a:defRPr sz="3555"/>
            </a:lvl4pPr>
            <a:lvl5pPr marL="3251058" indent="0">
              <a:buNone/>
              <a:defRPr sz="3555"/>
            </a:lvl5pPr>
            <a:lvl6pPr marL="4063822" indent="0">
              <a:buNone/>
              <a:defRPr sz="3555"/>
            </a:lvl6pPr>
            <a:lvl7pPr marL="4876587" indent="0">
              <a:buNone/>
              <a:defRPr sz="3555"/>
            </a:lvl7pPr>
            <a:lvl8pPr marL="5689351" indent="0">
              <a:buNone/>
              <a:defRPr sz="3555"/>
            </a:lvl8pPr>
            <a:lvl9pPr marL="6502116" indent="0">
              <a:buNone/>
              <a:defRPr sz="3555"/>
            </a:lvl9pPr>
          </a:lstStyle>
          <a:p>
            <a:r>
              <a:rPr lang="en-US" smtClean="0"/>
              <a:t>Click icon to add picture</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1707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90097" y="649112"/>
            <a:ext cx="18693944"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90097" y="3245556"/>
            <a:ext cx="18693944"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490097" y="11300179"/>
            <a:ext cx="4876681" cy="649111"/>
          </a:xfrm>
          <a:prstGeom prst="rect">
            <a:avLst/>
          </a:prstGeom>
        </p:spPr>
        <p:txBody>
          <a:bodyPr vert="horz" lIns="91440" tIns="45720" rIns="91440" bIns="45720" rtlCol="0" anchor="ctr"/>
          <a:lstStyle>
            <a:lvl1pPr algn="l">
              <a:defRPr sz="2133">
                <a:solidFill>
                  <a:schemeClr val="tx1">
                    <a:tint val="75000"/>
                  </a:schemeClr>
                </a:solidFill>
              </a:defRPr>
            </a:lvl1pPr>
          </a:lstStyle>
          <a:p>
            <a:fld id="{EE667F6B-9A95-45C1-B071-9ECAC1B64BA2}" type="datetimeFigureOut">
              <a:rPr lang="en-GB" smtClean="0"/>
              <a:t>20/06/2022</a:t>
            </a:fld>
            <a:endParaRPr lang="en-GB"/>
          </a:p>
        </p:txBody>
      </p:sp>
      <p:sp>
        <p:nvSpPr>
          <p:cNvPr id="5" name="Footer Placeholder 4"/>
          <p:cNvSpPr>
            <a:spLocks noGrp="1"/>
          </p:cNvSpPr>
          <p:nvPr>
            <p:ph type="ftr" sz="quarter" idx="3"/>
          </p:nvPr>
        </p:nvSpPr>
        <p:spPr>
          <a:xfrm>
            <a:off x="7179558" y="11300179"/>
            <a:ext cx="7315022" cy="649111"/>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07360" y="11300179"/>
            <a:ext cx="4876681" cy="649111"/>
          </a:xfrm>
          <a:prstGeom prst="rect">
            <a:avLst/>
          </a:prstGeom>
        </p:spPr>
        <p:txBody>
          <a:bodyPr vert="horz" lIns="91440" tIns="45720" rIns="91440" bIns="45720" rtlCol="0" anchor="ctr"/>
          <a:lstStyle>
            <a:lvl1pPr algn="r">
              <a:defRPr sz="2133">
                <a:solidFill>
                  <a:schemeClr val="tx1">
                    <a:tint val="75000"/>
                  </a:schemeClr>
                </a:solidFill>
              </a:defRPr>
            </a:lvl1pPr>
          </a:lstStyle>
          <a:p>
            <a:fld id="{B3DA006F-E97F-4EA8-98EA-7140A922F13D}" type="slidenum">
              <a:rPr lang="en-GB" smtClean="0"/>
              <a:t>‹#›</a:t>
            </a:fld>
            <a:endParaRPr lang="en-GB"/>
          </a:p>
        </p:txBody>
      </p:sp>
    </p:spTree>
    <p:extLst>
      <p:ext uri="{BB962C8B-B14F-4D97-AF65-F5344CB8AC3E}">
        <p14:creationId xmlns:p14="http://schemas.microsoft.com/office/powerpoint/2010/main" val="22836779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5529" rtl="0" eaLnBrk="1" latinLnBrk="0" hangingPunct="1">
        <a:lnSpc>
          <a:spcPct val="90000"/>
        </a:lnSpc>
        <a:spcBef>
          <a:spcPct val="0"/>
        </a:spcBef>
        <a:buNone/>
        <a:defRPr sz="7822" kern="1200">
          <a:solidFill>
            <a:schemeClr val="tx1"/>
          </a:solidFill>
          <a:latin typeface="+mj-lt"/>
          <a:ea typeface="+mj-ea"/>
          <a:cs typeface="+mj-cs"/>
        </a:defRPr>
      </a:lvl1pPr>
    </p:titleStyle>
    <p:bodyStyle>
      <a:lvl1pPr marL="406382" indent="-406382" algn="l" defTabSz="1625529" rtl="0" eaLnBrk="1" latinLnBrk="0" hangingPunct="1">
        <a:lnSpc>
          <a:spcPct val="90000"/>
        </a:lnSpc>
        <a:spcBef>
          <a:spcPts val="1778"/>
        </a:spcBef>
        <a:buFont typeface="Arial" panose="020B0604020202020204" pitchFamily="34" charset="0"/>
        <a:buChar char="•"/>
        <a:defRPr sz="4978" kern="1200">
          <a:solidFill>
            <a:schemeClr val="tx1"/>
          </a:solidFill>
          <a:latin typeface="+mn-lt"/>
          <a:ea typeface="+mn-ea"/>
          <a:cs typeface="+mn-cs"/>
        </a:defRPr>
      </a:lvl1pPr>
      <a:lvl2pPr marL="1219147" indent="-406382" algn="l" defTabSz="1625529" rtl="0" eaLnBrk="1" latinLnBrk="0" hangingPunct="1">
        <a:lnSpc>
          <a:spcPct val="90000"/>
        </a:lnSpc>
        <a:spcBef>
          <a:spcPts val="889"/>
        </a:spcBef>
        <a:buFont typeface="Arial" panose="020B0604020202020204" pitchFamily="34" charset="0"/>
        <a:buChar char="•"/>
        <a:defRPr sz="4266" kern="1200">
          <a:solidFill>
            <a:schemeClr val="tx1"/>
          </a:solidFill>
          <a:latin typeface="+mn-lt"/>
          <a:ea typeface="+mn-ea"/>
          <a:cs typeface="+mn-cs"/>
        </a:defRPr>
      </a:lvl2pPr>
      <a:lvl3pPr marL="2031911" indent="-406382" algn="l" defTabSz="1625529" rtl="0" eaLnBrk="1" latinLnBrk="0" hangingPunct="1">
        <a:lnSpc>
          <a:spcPct val="90000"/>
        </a:lnSpc>
        <a:spcBef>
          <a:spcPts val="889"/>
        </a:spcBef>
        <a:buFont typeface="Arial" panose="020B0604020202020204" pitchFamily="34" charset="0"/>
        <a:buChar char="•"/>
        <a:defRPr sz="3555" kern="1200">
          <a:solidFill>
            <a:schemeClr val="tx1"/>
          </a:solidFill>
          <a:latin typeface="+mn-lt"/>
          <a:ea typeface="+mn-ea"/>
          <a:cs typeface="+mn-cs"/>
        </a:defRPr>
      </a:lvl3pPr>
      <a:lvl4pPr marL="2844676"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4pPr>
      <a:lvl5pPr marL="3657440"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5pPr>
      <a:lvl6pPr marL="4470204"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6pPr>
      <a:lvl7pPr marL="5282969"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7pPr>
      <a:lvl8pPr marL="6095733"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8pPr>
      <a:lvl9pPr marL="6908498"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625529" rtl="0" eaLnBrk="1" latinLnBrk="0" hangingPunct="1">
        <a:defRPr sz="3200" kern="1200">
          <a:solidFill>
            <a:schemeClr val="tx1"/>
          </a:solidFill>
          <a:latin typeface="+mn-lt"/>
          <a:ea typeface="+mn-ea"/>
          <a:cs typeface="+mn-cs"/>
        </a:defRPr>
      </a:lvl1pPr>
      <a:lvl2pPr marL="812764" algn="l" defTabSz="1625529" rtl="0" eaLnBrk="1" latinLnBrk="0" hangingPunct="1">
        <a:defRPr sz="3200" kern="1200">
          <a:solidFill>
            <a:schemeClr val="tx1"/>
          </a:solidFill>
          <a:latin typeface="+mn-lt"/>
          <a:ea typeface="+mn-ea"/>
          <a:cs typeface="+mn-cs"/>
        </a:defRPr>
      </a:lvl2pPr>
      <a:lvl3pPr marL="1625529" algn="l" defTabSz="1625529" rtl="0" eaLnBrk="1" latinLnBrk="0" hangingPunct="1">
        <a:defRPr sz="3200" kern="1200">
          <a:solidFill>
            <a:schemeClr val="tx1"/>
          </a:solidFill>
          <a:latin typeface="+mn-lt"/>
          <a:ea typeface="+mn-ea"/>
          <a:cs typeface="+mn-cs"/>
        </a:defRPr>
      </a:lvl3pPr>
      <a:lvl4pPr marL="2438293" algn="l" defTabSz="1625529" rtl="0" eaLnBrk="1" latinLnBrk="0" hangingPunct="1">
        <a:defRPr sz="3200" kern="1200">
          <a:solidFill>
            <a:schemeClr val="tx1"/>
          </a:solidFill>
          <a:latin typeface="+mn-lt"/>
          <a:ea typeface="+mn-ea"/>
          <a:cs typeface="+mn-cs"/>
        </a:defRPr>
      </a:lvl4pPr>
      <a:lvl5pPr marL="3251058" algn="l" defTabSz="1625529" rtl="0" eaLnBrk="1" latinLnBrk="0" hangingPunct="1">
        <a:defRPr sz="3200" kern="1200">
          <a:solidFill>
            <a:schemeClr val="tx1"/>
          </a:solidFill>
          <a:latin typeface="+mn-lt"/>
          <a:ea typeface="+mn-ea"/>
          <a:cs typeface="+mn-cs"/>
        </a:defRPr>
      </a:lvl5pPr>
      <a:lvl6pPr marL="4063822" algn="l" defTabSz="1625529" rtl="0" eaLnBrk="1" latinLnBrk="0" hangingPunct="1">
        <a:defRPr sz="3200" kern="1200">
          <a:solidFill>
            <a:schemeClr val="tx1"/>
          </a:solidFill>
          <a:latin typeface="+mn-lt"/>
          <a:ea typeface="+mn-ea"/>
          <a:cs typeface="+mn-cs"/>
        </a:defRPr>
      </a:lvl6pPr>
      <a:lvl7pPr marL="4876587" algn="l" defTabSz="1625529" rtl="0" eaLnBrk="1" latinLnBrk="0" hangingPunct="1">
        <a:defRPr sz="3200" kern="1200">
          <a:solidFill>
            <a:schemeClr val="tx1"/>
          </a:solidFill>
          <a:latin typeface="+mn-lt"/>
          <a:ea typeface="+mn-ea"/>
          <a:cs typeface="+mn-cs"/>
        </a:defRPr>
      </a:lvl7pPr>
      <a:lvl8pPr marL="5689351" algn="l" defTabSz="1625529" rtl="0" eaLnBrk="1" latinLnBrk="0" hangingPunct="1">
        <a:defRPr sz="3200" kern="1200">
          <a:solidFill>
            <a:schemeClr val="tx1"/>
          </a:solidFill>
          <a:latin typeface="+mn-lt"/>
          <a:ea typeface="+mn-ea"/>
          <a:cs typeface="+mn-cs"/>
        </a:defRPr>
      </a:lvl8pPr>
      <a:lvl9pPr marL="6502116" algn="l" defTabSz="1625529"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060609" y="4182664"/>
            <a:ext cx="1943862" cy="1673345"/>
          </a:xfrm>
          <a:prstGeom prst="roundRect">
            <a:avLst>
              <a:gd name="adj" fmla="val 24094"/>
            </a:avLst>
          </a:prstGeom>
          <a:ln>
            <a:solidFill>
              <a:schemeClr val="bg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162560" tIns="81280" rIns="162560" bIns="81280" numCol="1" spcCol="0" rtlCol="0" fromWordArt="0" anchor="ctr" anchorCtr="0" forceAA="0" compatLnSpc="1">
            <a:prstTxWarp prst="textNoShape">
              <a:avLst/>
            </a:prstTxWarp>
            <a:noAutofit/>
          </a:bodyPr>
          <a:lstStyle/>
          <a:p>
            <a:pPr lvl="0"/>
            <a:endParaRPr lang="en-GB" sz="1400" dirty="0"/>
          </a:p>
        </p:txBody>
      </p:sp>
      <p:sp>
        <p:nvSpPr>
          <p:cNvPr id="5" name="Rounded Rectangle 4"/>
          <p:cNvSpPr/>
          <p:nvPr/>
        </p:nvSpPr>
        <p:spPr>
          <a:xfrm>
            <a:off x="3785906" y="381655"/>
            <a:ext cx="12104915" cy="7840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400" dirty="0" smtClean="0"/>
              <a:t>Stone age to iron age</a:t>
            </a:r>
            <a:endParaRPr lang="en-GB" sz="3400" dirty="0"/>
          </a:p>
        </p:txBody>
      </p:sp>
      <p:sp>
        <p:nvSpPr>
          <p:cNvPr id="6" name="Rectangle 5"/>
          <p:cNvSpPr/>
          <p:nvPr/>
        </p:nvSpPr>
        <p:spPr>
          <a:xfrm>
            <a:off x="14592008" y="555649"/>
            <a:ext cx="1058807" cy="436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t>History</a:t>
            </a:r>
            <a:r>
              <a:rPr lang="en-GB" sz="1000" dirty="0" smtClean="0"/>
              <a:t> </a:t>
            </a:r>
            <a:endParaRPr lang="en-GB" sz="1000" dirty="0"/>
          </a:p>
          <a:p>
            <a:pPr algn="ctr"/>
            <a:r>
              <a:rPr lang="en-GB" sz="1000" dirty="0"/>
              <a:t>Year </a:t>
            </a:r>
            <a:r>
              <a:rPr lang="en-GB" sz="1000" dirty="0" smtClean="0"/>
              <a:t>3/4</a:t>
            </a:r>
            <a:endParaRPr lang="en-GB" sz="1000" dirty="0"/>
          </a:p>
          <a:p>
            <a:pPr algn="ctr"/>
            <a:r>
              <a:rPr lang="en-GB" sz="1000" dirty="0"/>
              <a:t>Autumn 1</a:t>
            </a:r>
          </a:p>
          <a:p>
            <a:pPr algn="ctr"/>
            <a:r>
              <a:rPr lang="en-GB" sz="1000" dirty="0"/>
              <a:t>Cycle </a:t>
            </a:r>
            <a:r>
              <a:rPr lang="en-GB" sz="1000" dirty="0" smtClean="0"/>
              <a:t>B</a:t>
            </a:r>
            <a:endParaRPr lang="en-GB" sz="1000" dirty="0"/>
          </a:p>
        </p:txBody>
      </p:sp>
      <p:sp>
        <p:nvSpPr>
          <p:cNvPr id="8" name="Rounded Rectangle 7"/>
          <p:cNvSpPr/>
          <p:nvPr/>
        </p:nvSpPr>
        <p:spPr>
          <a:xfrm>
            <a:off x="8027046" y="1280332"/>
            <a:ext cx="5591908" cy="1146518"/>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000" b="1" dirty="0"/>
          </a:p>
          <a:p>
            <a:endParaRPr lang="en-GB" sz="1000" dirty="0"/>
          </a:p>
          <a:p>
            <a:endParaRPr lang="en-GB" sz="1000" dirty="0"/>
          </a:p>
          <a:p>
            <a:endParaRPr lang="en-GB" sz="1000" dirty="0"/>
          </a:p>
          <a:p>
            <a:endParaRPr lang="en-GB" sz="1000" dirty="0"/>
          </a:p>
          <a:p>
            <a:endParaRPr lang="en-GB" sz="1000" dirty="0"/>
          </a:p>
          <a:p>
            <a:endParaRPr lang="en-GB" sz="1000" dirty="0"/>
          </a:p>
        </p:txBody>
      </p:sp>
      <p:sp>
        <p:nvSpPr>
          <p:cNvPr id="9" name="Rounded Rectangle 8"/>
          <p:cNvSpPr/>
          <p:nvPr/>
        </p:nvSpPr>
        <p:spPr>
          <a:xfrm>
            <a:off x="2118509" y="2209799"/>
            <a:ext cx="5227255" cy="686583"/>
          </a:xfrm>
          <a:prstGeom prst="roundRect">
            <a:avLst>
              <a:gd name="adj" fmla="val 20473"/>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r>
              <a:rPr lang="en-GB" sz="1200" b="1" dirty="0" smtClean="0"/>
              <a:t>Overview</a:t>
            </a:r>
          </a:p>
          <a:p>
            <a:pPr lvl="0"/>
            <a:r>
              <a:rPr lang="en-GB" sz="1200" dirty="0" smtClean="0"/>
              <a:t>During this topic we will be discovering that the</a:t>
            </a:r>
            <a:r>
              <a:rPr lang="en-GB" sz="1200" dirty="0" smtClean="0"/>
              <a:t> </a:t>
            </a:r>
            <a:r>
              <a:rPr lang="en-GB" sz="1200" dirty="0"/>
              <a:t>Stone Age is named after the stone tools that the earliest humans used to help them survive. They used them to kill animals, such as mammoths, for their meat, bone marrow and skins. The bones were also useful for making tools, such as needles to sew skins together. People in the Stone Age moved around from place to place with the seasons, in order to keep safe and warm and to follow the animals they hunted</a:t>
            </a:r>
            <a:r>
              <a:rPr lang="en-GB" sz="1200" dirty="0" smtClean="0"/>
              <a:t>. We are also going to be learning about iron age forts, farming, arts and culture.</a:t>
            </a:r>
            <a:endParaRPr lang="en-GB" sz="1200" dirty="0"/>
          </a:p>
          <a:p>
            <a:endParaRPr lang="en-GB" sz="1200" dirty="0" smtClean="0"/>
          </a:p>
          <a:p>
            <a:endParaRPr lang="en-GB" sz="1200" dirty="0"/>
          </a:p>
        </p:txBody>
      </p:sp>
      <p:sp>
        <p:nvSpPr>
          <p:cNvPr id="12" name="Rectangle 11"/>
          <p:cNvSpPr/>
          <p:nvPr/>
        </p:nvSpPr>
        <p:spPr>
          <a:xfrm>
            <a:off x="2060609" y="6703370"/>
            <a:ext cx="5285155" cy="44980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 name="Rectangle 13"/>
          <p:cNvSpPr/>
          <p:nvPr/>
        </p:nvSpPr>
        <p:spPr>
          <a:xfrm>
            <a:off x="2144708" y="1335233"/>
            <a:ext cx="5116956" cy="18972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 name="Rectangle 14"/>
          <p:cNvSpPr/>
          <p:nvPr/>
        </p:nvSpPr>
        <p:spPr>
          <a:xfrm>
            <a:off x="13466430" y="1477157"/>
            <a:ext cx="4170752" cy="5392427"/>
          </a:xfrm>
          <a:prstGeom prst="rect">
            <a:avLst/>
          </a:prstGeom>
          <a:ln>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1600" b="1" dirty="0" smtClean="0"/>
          </a:p>
          <a:p>
            <a:pPr algn="ctr"/>
            <a:r>
              <a:rPr lang="en-GB" sz="1600" b="1" dirty="0" smtClean="0"/>
              <a:t>Cross Curricular links</a:t>
            </a:r>
          </a:p>
          <a:p>
            <a:pPr algn="ctr"/>
            <a:endParaRPr lang="en-GB" sz="1600" b="1" dirty="0" smtClean="0"/>
          </a:p>
          <a:p>
            <a:r>
              <a:rPr lang="en-GB" sz="1400" b="1" dirty="0" smtClean="0"/>
              <a:t>Geography links</a:t>
            </a:r>
            <a:endParaRPr lang="en-GB" sz="1400" b="1" dirty="0" smtClean="0"/>
          </a:p>
          <a:p>
            <a:r>
              <a:rPr lang="en-GB" sz="1400" i="1" dirty="0"/>
              <a:t>Locational and place knowledge</a:t>
            </a:r>
          </a:p>
          <a:p>
            <a:pPr marL="285750" lvl="0" indent="-285750">
              <a:buFont typeface="Arial" panose="020B0604020202020204" pitchFamily="34" charset="0"/>
              <a:buChar char="•"/>
            </a:pPr>
            <a:r>
              <a:rPr lang="en-GB" sz="1400" dirty="0"/>
              <a:t>Locate key settlements</a:t>
            </a:r>
          </a:p>
          <a:p>
            <a:pPr marL="285750" lvl="0" indent="-285750">
              <a:buFont typeface="Arial" panose="020B0604020202020204" pitchFamily="34" charset="0"/>
              <a:buChar char="•"/>
            </a:pPr>
            <a:r>
              <a:rPr lang="en-GB" sz="1400" dirty="0"/>
              <a:t>Identify major geographical features of settlements</a:t>
            </a:r>
          </a:p>
          <a:p>
            <a:r>
              <a:rPr lang="en-GB" sz="1400" i="1" dirty="0"/>
              <a:t>Human and Physical</a:t>
            </a:r>
          </a:p>
          <a:p>
            <a:pPr marL="285750" lvl="0" indent="-285750">
              <a:buFont typeface="Arial" panose="020B0604020202020204" pitchFamily="34" charset="0"/>
              <a:buChar char="•"/>
            </a:pPr>
            <a:r>
              <a:rPr lang="en-GB" sz="1400" dirty="0"/>
              <a:t>How does the location affect / influence where the settlements are and their lifestyle?</a:t>
            </a:r>
          </a:p>
          <a:p>
            <a:r>
              <a:rPr lang="en-GB" sz="1400" i="1" dirty="0"/>
              <a:t>Geographical skills and field work</a:t>
            </a:r>
          </a:p>
          <a:p>
            <a:pPr marL="285750" lvl="0" indent="-285750">
              <a:buFont typeface="Arial" panose="020B0604020202020204" pitchFamily="34" charset="0"/>
              <a:buChar char="•"/>
            </a:pPr>
            <a:r>
              <a:rPr lang="en-GB" sz="1400" dirty="0"/>
              <a:t>Use maps, atlases, globes and digital media to locate countries</a:t>
            </a:r>
          </a:p>
          <a:p>
            <a:pPr marL="285750" indent="-285750">
              <a:buFont typeface="Arial" panose="020B0604020202020204" pitchFamily="34" charset="0"/>
              <a:buChar char="•"/>
            </a:pPr>
            <a:r>
              <a:rPr lang="en-GB" sz="1400" dirty="0"/>
              <a:t>Use four figure grid </a:t>
            </a:r>
            <a:r>
              <a:rPr lang="en-GB" sz="1400" dirty="0" smtClean="0"/>
              <a:t>references</a:t>
            </a:r>
          </a:p>
          <a:p>
            <a:r>
              <a:rPr lang="en-GB" sz="1400" b="1" dirty="0" smtClean="0"/>
              <a:t>Science links</a:t>
            </a:r>
          </a:p>
          <a:p>
            <a:pPr marL="285750" indent="-285750">
              <a:buFont typeface="Arial" panose="020B0604020202020204" pitchFamily="34" charset="0"/>
              <a:buChar char="•"/>
            </a:pPr>
            <a:r>
              <a:rPr lang="en-GB" sz="1400" dirty="0" smtClean="0"/>
              <a:t>Learning about rocks and soils</a:t>
            </a:r>
          </a:p>
          <a:p>
            <a:r>
              <a:rPr lang="en-GB" sz="1400" b="1" dirty="0" smtClean="0"/>
              <a:t>Art links</a:t>
            </a:r>
          </a:p>
          <a:p>
            <a:pPr marL="285750" indent="-285750">
              <a:buFont typeface="Arial" panose="020B0604020202020204" pitchFamily="34" charset="0"/>
              <a:buChar char="•"/>
            </a:pPr>
            <a:r>
              <a:rPr lang="en-GB" sz="1400" dirty="0" smtClean="0"/>
              <a:t>Stone age art, cave paintings </a:t>
            </a:r>
            <a:endParaRPr lang="en-GB" sz="1400" dirty="0" smtClean="0"/>
          </a:p>
          <a:p>
            <a:r>
              <a:rPr lang="en-GB" sz="1600" b="1" dirty="0" smtClean="0"/>
              <a:t>Design technology</a:t>
            </a:r>
          </a:p>
          <a:p>
            <a:r>
              <a:rPr lang="en-GB" sz="1400" dirty="0"/>
              <a:t>Construction</a:t>
            </a:r>
            <a:endParaRPr lang="en-GB" sz="1400" dirty="0"/>
          </a:p>
          <a:p>
            <a:pPr marL="285750" indent="-285750">
              <a:buFont typeface="Arial" panose="020B0604020202020204" pitchFamily="34" charset="0"/>
              <a:buChar char="•"/>
            </a:pPr>
            <a:r>
              <a:rPr lang="en-GB" sz="1400" dirty="0"/>
              <a:t>Research, design and make models of prehistoric buildings</a:t>
            </a:r>
            <a:endParaRPr lang="en-GB" sz="1400" b="1" dirty="0" smtClean="0"/>
          </a:p>
          <a:p>
            <a:pPr marL="285750" indent="-285750">
              <a:buFont typeface="Arial" panose="020B0604020202020204" pitchFamily="34" charset="0"/>
              <a:buChar char="•"/>
            </a:pPr>
            <a:endParaRPr lang="en-GB" sz="1600" dirty="0" smtClean="0"/>
          </a:p>
          <a:p>
            <a:endParaRPr lang="en-GB" sz="1600" dirty="0"/>
          </a:p>
        </p:txBody>
      </p:sp>
      <p:sp>
        <p:nvSpPr>
          <p:cNvPr id="18" name="Rectangle 17"/>
          <p:cNvSpPr/>
          <p:nvPr/>
        </p:nvSpPr>
        <p:spPr>
          <a:xfrm>
            <a:off x="13463440" y="7324724"/>
            <a:ext cx="4170752" cy="387667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600" b="1" dirty="0"/>
              <a:t>Knowledge &amp; Understanding </a:t>
            </a:r>
            <a:endParaRPr lang="en-GB" sz="1600" b="1" dirty="0" smtClean="0"/>
          </a:p>
          <a:p>
            <a:pPr algn="ctr"/>
            <a:endParaRPr lang="en-GB" sz="1600" b="1" dirty="0" smtClean="0"/>
          </a:p>
          <a:p>
            <a:r>
              <a:rPr lang="en-GB" sz="1600" dirty="0" smtClean="0"/>
              <a:t>In </a:t>
            </a:r>
            <a:r>
              <a:rPr lang="en-GB" sz="1600" dirty="0"/>
              <a:t>this unit, the </a:t>
            </a:r>
            <a:r>
              <a:rPr lang="en-GB" sz="1600" dirty="0" smtClean="0"/>
              <a:t>we will:</a:t>
            </a:r>
          </a:p>
          <a:p>
            <a:endParaRPr lang="en-GB" sz="1600" dirty="0"/>
          </a:p>
          <a:p>
            <a:pPr marL="285750" indent="-285750">
              <a:buFont typeface="Arial" panose="020B0604020202020204" pitchFamily="34" charset="0"/>
              <a:buChar char="•"/>
            </a:pPr>
            <a:r>
              <a:rPr lang="en-GB" sz="1400" dirty="0" smtClean="0"/>
              <a:t>Gain </a:t>
            </a:r>
            <a:r>
              <a:rPr lang="en-GB" sz="1400" dirty="0"/>
              <a:t>an increased understanding of chronology </a:t>
            </a:r>
          </a:p>
          <a:p>
            <a:endParaRPr lang="en-GB" sz="1400" dirty="0" smtClean="0"/>
          </a:p>
          <a:p>
            <a:pPr marL="285750" indent="-285750">
              <a:buFont typeface="Arial" panose="020B0604020202020204" pitchFamily="34" charset="0"/>
              <a:buChar char="•"/>
            </a:pPr>
            <a:r>
              <a:rPr lang="en-GB" sz="1400" dirty="0" smtClean="0"/>
              <a:t>Describe </a:t>
            </a:r>
            <a:r>
              <a:rPr lang="en-GB" sz="1400" dirty="0"/>
              <a:t>changes in Britain from the Stone Age to the Iron Age. </a:t>
            </a:r>
          </a:p>
          <a:p>
            <a:pPr marL="285750" indent="-285750">
              <a:buFont typeface="Arial" panose="020B0604020202020204" pitchFamily="34" charset="0"/>
              <a:buChar char="•"/>
            </a:pPr>
            <a:r>
              <a:rPr lang="en-GB" sz="1400" dirty="0" smtClean="0"/>
              <a:t>Know </a:t>
            </a:r>
            <a:r>
              <a:rPr lang="en-GB" sz="1400" dirty="0"/>
              <a:t>that the Stone Age is named after the stone tools that the earliest humans used to help them survive. </a:t>
            </a:r>
          </a:p>
          <a:p>
            <a:pPr marL="285750" indent="-285750">
              <a:buFont typeface="Arial" panose="020B0604020202020204" pitchFamily="34" charset="0"/>
              <a:buChar char="•"/>
            </a:pPr>
            <a:r>
              <a:rPr lang="en-GB" sz="1400" dirty="0" smtClean="0"/>
              <a:t>Know </a:t>
            </a:r>
            <a:r>
              <a:rPr lang="en-GB" sz="1400" dirty="0"/>
              <a:t>that the Bronze age and Iron age were named after the discovery of these metals and used to make tools. </a:t>
            </a:r>
          </a:p>
          <a:p>
            <a:pPr marL="285750" indent="-285750">
              <a:buFont typeface="Arial" panose="020B0604020202020204" pitchFamily="34" charset="0"/>
              <a:buChar char="•"/>
            </a:pPr>
            <a:r>
              <a:rPr lang="en-GB" sz="1400" dirty="0" smtClean="0"/>
              <a:t>Describe </a:t>
            </a:r>
            <a:r>
              <a:rPr lang="en-GB" sz="1400" dirty="0"/>
              <a:t>how people lived in each period. </a:t>
            </a:r>
            <a:r>
              <a:rPr lang="en-GB" sz="1400" dirty="0" smtClean="0"/>
              <a:t> </a:t>
            </a:r>
            <a:endParaRPr lang="en-GB" sz="1400" dirty="0" smtClean="0"/>
          </a:p>
        </p:txBody>
      </p:sp>
      <p:sp>
        <p:nvSpPr>
          <p:cNvPr id="19" name="Rectangle 18"/>
          <p:cNvSpPr/>
          <p:nvPr/>
        </p:nvSpPr>
        <p:spPr>
          <a:xfrm>
            <a:off x="2173341" y="6756209"/>
            <a:ext cx="5172423" cy="4185761"/>
          </a:xfrm>
          <a:prstGeom prst="rect">
            <a:avLst/>
          </a:prstGeom>
        </p:spPr>
        <p:txBody>
          <a:bodyPr wrap="square">
            <a:spAutoFit/>
          </a:bodyPr>
          <a:lstStyle/>
          <a:p>
            <a:pPr algn="ctr"/>
            <a:r>
              <a:rPr lang="en-GB" sz="1400" b="1" dirty="0" smtClean="0"/>
              <a:t>Topic </a:t>
            </a:r>
            <a:r>
              <a:rPr lang="en-GB" sz="1400" b="1" dirty="0" smtClean="0"/>
              <a:t>vocabulary</a:t>
            </a:r>
          </a:p>
          <a:p>
            <a:pPr algn="ctr"/>
            <a:endParaRPr lang="en-GB" sz="1400" dirty="0" smtClean="0"/>
          </a:p>
          <a:p>
            <a:r>
              <a:rPr lang="en-GB" sz="1400" b="1" dirty="0" smtClean="0">
                <a:solidFill>
                  <a:srgbClr val="FF0000"/>
                </a:solidFill>
              </a:rPr>
              <a:t>Bronze</a:t>
            </a:r>
            <a:r>
              <a:rPr lang="en-GB" sz="1400" dirty="0" smtClean="0"/>
              <a:t> </a:t>
            </a:r>
            <a:r>
              <a:rPr lang="en-GB" sz="1400" dirty="0"/>
              <a:t>A metal alloy made from a mixture of copper and tin. It is a much harder and more long-lasting material than stone or copper alone. </a:t>
            </a:r>
            <a:endParaRPr lang="en-GB" sz="1400" dirty="0" smtClean="0"/>
          </a:p>
          <a:p>
            <a:r>
              <a:rPr lang="en-GB" sz="1400" b="1" dirty="0" smtClean="0">
                <a:solidFill>
                  <a:schemeClr val="tx2"/>
                </a:solidFill>
              </a:rPr>
              <a:t>Alloy</a:t>
            </a:r>
            <a:r>
              <a:rPr lang="en-GB" sz="1400" dirty="0" smtClean="0"/>
              <a:t> </a:t>
            </a:r>
            <a:r>
              <a:rPr lang="en-GB" sz="1400" dirty="0"/>
              <a:t>A metal made by combining two or more metals to improve its properties. </a:t>
            </a:r>
            <a:endParaRPr lang="en-GB" sz="1400" dirty="0" smtClean="0"/>
          </a:p>
          <a:p>
            <a:r>
              <a:rPr lang="en-GB" sz="1400" b="1" dirty="0" smtClean="0">
                <a:solidFill>
                  <a:srgbClr val="FFC000"/>
                </a:solidFill>
              </a:rPr>
              <a:t>Bone </a:t>
            </a:r>
            <a:r>
              <a:rPr lang="en-GB" sz="1400" b="1" dirty="0">
                <a:solidFill>
                  <a:srgbClr val="FFC000"/>
                </a:solidFill>
              </a:rPr>
              <a:t>marrow </a:t>
            </a:r>
            <a:r>
              <a:rPr lang="en-GB" sz="1400" dirty="0"/>
              <a:t>The substance inside bones, which is high in fat and a good energy source. </a:t>
            </a:r>
            <a:endParaRPr lang="en-GB" sz="1400" dirty="0" smtClean="0"/>
          </a:p>
          <a:p>
            <a:r>
              <a:rPr lang="en-GB" sz="1400" b="1" dirty="0" smtClean="0">
                <a:solidFill>
                  <a:srgbClr val="7030A0"/>
                </a:solidFill>
              </a:rPr>
              <a:t>Earthwork</a:t>
            </a:r>
            <a:r>
              <a:rPr lang="en-GB" sz="1400" dirty="0" smtClean="0"/>
              <a:t> </a:t>
            </a:r>
            <a:r>
              <a:rPr lang="en-GB" sz="1400" dirty="0"/>
              <a:t>A large bank or mound of soil that has been made on purpose. </a:t>
            </a:r>
            <a:endParaRPr lang="en-GB" sz="1400" dirty="0" smtClean="0"/>
          </a:p>
          <a:p>
            <a:r>
              <a:rPr lang="en-GB" sz="1400" b="1" dirty="0" smtClean="0">
                <a:solidFill>
                  <a:srgbClr val="00B050"/>
                </a:solidFill>
              </a:rPr>
              <a:t>Celt</a:t>
            </a:r>
            <a:r>
              <a:rPr lang="en-GB" sz="1400" dirty="0" smtClean="0"/>
              <a:t> </a:t>
            </a:r>
            <a:r>
              <a:rPr lang="en-GB" sz="1400" dirty="0"/>
              <a:t>A modern term for the people living in Europe during the Iron Age. The ‘Celts’ were made up of many different tribes. The word ‘Celt’ comes from a Greek word. </a:t>
            </a:r>
            <a:endParaRPr lang="en-GB" sz="1400" dirty="0" smtClean="0"/>
          </a:p>
          <a:p>
            <a:r>
              <a:rPr lang="en-GB" sz="1400" b="1" dirty="0">
                <a:solidFill>
                  <a:srgbClr val="0070C0"/>
                </a:solidFill>
              </a:rPr>
              <a:t>S</a:t>
            </a:r>
            <a:r>
              <a:rPr lang="en-GB" sz="1400" b="1" dirty="0" smtClean="0">
                <a:solidFill>
                  <a:srgbClr val="0070C0"/>
                </a:solidFill>
              </a:rPr>
              <a:t>acrifice</a:t>
            </a:r>
            <a:r>
              <a:rPr lang="en-GB" sz="1400" dirty="0" smtClean="0"/>
              <a:t> </a:t>
            </a:r>
            <a:r>
              <a:rPr lang="en-GB" sz="1400" dirty="0"/>
              <a:t>To give something up, break it or kill it as an offering to a god or gods. </a:t>
            </a:r>
            <a:r>
              <a:rPr lang="en-GB" sz="1400" dirty="0" smtClean="0"/>
              <a:t>T</a:t>
            </a:r>
          </a:p>
          <a:p>
            <a:r>
              <a:rPr lang="en-GB" sz="1400" b="1" dirty="0" smtClean="0">
                <a:solidFill>
                  <a:srgbClr val="C00000"/>
                </a:solidFill>
              </a:rPr>
              <a:t>Tribe</a:t>
            </a:r>
            <a:r>
              <a:rPr lang="en-GB" sz="1400" dirty="0" smtClean="0"/>
              <a:t> </a:t>
            </a:r>
            <a:r>
              <a:rPr lang="en-GB" sz="1400" dirty="0"/>
              <a:t>A group of people, often related through family, culture and language, usually with one leader. </a:t>
            </a:r>
            <a:endParaRPr lang="en-GB" sz="1400" dirty="0" smtClean="0"/>
          </a:p>
          <a:p>
            <a:r>
              <a:rPr lang="en-GB" sz="1400" b="1" dirty="0" smtClean="0">
                <a:solidFill>
                  <a:srgbClr val="FFC000"/>
                </a:solidFill>
              </a:rPr>
              <a:t>Iron </a:t>
            </a:r>
            <a:r>
              <a:rPr lang="en-GB" sz="1400" dirty="0"/>
              <a:t>A metal that is stronger and harder than bronze.</a:t>
            </a:r>
            <a:endParaRPr lang="en-GB" sz="1400" dirty="0" smtClean="0"/>
          </a:p>
        </p:txBody>
      </p:sp>
      <p:pic>
        <p:nvPicPr>
          <p:cNvPr id="2" name="Picture 1"/>
          <p:cNvPicPr>
            <a:picLocks noChangeAspect="1"/>
          </p:cNvPicPr>
          <p:nvPr/>
        </p:nvPicPr>
        <p:blipFill>
          <a:blip r:embed="rId3"/>
          <a:stretch>
            <a:fillRect/>
          </a:stretch>
        </p:blipFill>
        <p:spPr>
          <a:xfrm>
            <a:off x="2060609" y="3338056"/>
            <a:ext cx="5285155" cy="2743200"/>
          </a:xfrm>
          <a:prstGeom prst="rect">
            <a:avLst/>
          </a:prstGeom>
        </p:spPr>
      </p:pic>
      <p:pic>
        <p:nvPicPr>
          <p:cNvPr id="3" name="Picture 2"/>
          <p:cNvPicPr>
            <a:picLocks noChangeAspect="1"/>
          </p:cNvPicPr>
          <p:nvPr/>
        </p:nvPicPr>
        <p:blipFill>
          <a:blip r:embed="rId4"/>
          <a:stretch>
            <a:fillRect/>
          </a:stretch>
        </p:blipFill>
        <p:spPr>
          <a:xfrm>
            <a:off x="7686405" y="1477157"/>
            <a:ext cx="5436394" cy="2838450"/>
          </a:xfrm>
          <a:prstGeom prst="rect">
            <a:avLst/>
          </a:prstGeom>
        </p:spPr>
      </p:pic>
      <p:pic>
        <p:nvPicPr>
          <p:cNvPr id="7" name="Picture 6"/>
          <p:cNvPicPr>
            <a:picLocks noChangeAspect="1"/>
          </p:cNvPicPr>
          <p:nvPr/>
        </p:nvPicPr>
        <p:blipFill>
          <a:blip r:embed="rId5"/>
          <a:stretch>
            <a:fillRect/>
          </a:stretch>
        </p:blipFill>
        <p:spPr>
          <a:xfrm>
            <a:off x="7501278" y="4417113"/>
            <a:ext cx="3463436" cy="5025967"/>
          </a:xfrm>
          <a:prstGeom prst="rect">
            <a:avLst/>
          </a:prstGeom>
        </p:spPr>
      </p:pic>
      <p:pic>
        <p:nvPicPr>
          <p:cNvPr id="10" name="Picture 9"/>
          <p:cNvPicPr>
            <a:picLocks noChangeAspect="1"/>
          </p:cNvPicPr>
          <p:nvPr/>
        </p:nvPicPr>
        <p:blipFill>
          <a:blip r:embed="rId6"/>
          <a:stretch>
            <a:fillRect/>
          </a:stretch>
        </p:blipFill>
        <p:spPr>
          <a:xfrm>
            <a:off x="7556627" y="9239614"/>
            <a:ext cx="5695950" cy="2028825"/>
          </a:xfrm>
          <a:prstGeom prst="rect">
            <a:avLst/>
          </a:prstGeom>
        </p:spPr>
      </p:pic>
      <p:pic>
        <p:nvPicPr>
          <p:cNvPr id="11" name="Picture 10"/>
          <p:cNvPicPr>
            <a:picLocks noChangeAspect="1"/>
          </p:cNvPicPr>
          <p:nvPr/>
        </p:nvPicPr>
        <p:blipFill>
          <a:blip r:embed="rId7"/>
          <a:stretch>
            <a:fillRect/>
          </a:stretch>
        </p:blipFill>
        <p:spPr>
          <a:xfrm>
            <a:off x="10910740" y="4417113"/>
            <a:ext cx="2552700" cy="3800475"/>
          </a:xfrm>
          <a:prstGeom prst="rect">
            <a:avLst/>
          </a:prstGeom>
        </p:spPr>
      </p:pic>
    </p:spTree>
    <p:extLst>
      <p:ext uri="{BB962C8B-B14F-4D97-AF65-F5344CB8AC3E}">
        <p14:creationId xmlns:p14="http://schemas.microsoft.com/office/powerpoint/2010/main" val="41554921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TotalTime>
  <Words>460</Words>
  <Application>Microsoft Office PowerPoint</Application>
  <PresentationFormat>Custom</PresentationFormat>
  <Paragraphs>52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SchoolTST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123</dc:creator>
  <cp:lastModifiedBy>123</cp:lastModifiedBy>
  <cp:revision>49</cp:revision>
  <dcterms:created xsi:type="dcterms:W3CDTF">2022-06-14T12:48:28Z</dcterms:created>
  <dcterms:modified xsi:type="dcterms:W3CDTF">2022-06-20T07:58:59Z</dcterms:modified>
</cp:coreProperties>
</file>