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5" r:id="rId4"/>
    <p:sldId id="261" r:id="rId5"/>
    <p:sldId id="270" r:id="rId6"/>
    <p:sldId id="257" r:id="rId7"/>
    <p:sldId id="258" r:id="rId8"/>
    <p:sldId id="259" r:id="rId9"/>
    <p:sldId id="271" r:id="rId10"/>
    <p:sldId id="269" r:id="rId11"/>
    <p:sldId id="267"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B33A05-95BD-49C1-93D5-2713B107466A}"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1742783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B33A05-95BD-49C1-93D5-2713B107466A}"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2652477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B33A05-95BD-49C1-93D5-2713B107466A}"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5F271-CFD6-4FDA-B5EC-9D14C0EFFBF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78708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B33A05-95BD-49C1-93D5-2713B107466A}"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3768209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B33A05-95BD-49C1-93D5-2713B107466A}"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5F271-CFD6-4FDA-B5EC-9D14C0EFFBF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84880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B33A05-95BD-49C1-93D5-2713B107466A}"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1930636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B33A05-95BD-49C1-93D5-2713B107466A}"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3341410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B33A05-95BD-49C1-93D5-2713B107466A}"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274253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B33A05-95BD-49C1-93D5-2713B107466A}"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104935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B33A05-95BD-49C1-93D5-2713B107466A}"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64537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B33A05-95BD-49C1-93D5-2713B107466A}"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302832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B33A05-95BD-49C1-93D5-2713B107466A}" type="datetimeFigureOut">
              <a:rPr lang="en-GB" smtClean="0"/>
              <a:t>31/03/2023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1884467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B33A05-95BD-49C1-93D5-2713B107466A}" type="datetimeFigureOut">
              <a:rPr lang="en-GB" smtClean="0"/>
              <a:t>31/03/2023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361070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33A05-95BD-49C1-93D5-2713B107466A}" type="datetimeFigureOut">
              <a:rPr lang="en-GB" smtClean="0"/>
              <a:t>31/03/2023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147852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B33A05-95BD-49C1-93D5-2713B107466A}"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152670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AB33A05-95BD-49C1-93D5-2713B107466A}"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D5F271-CFD6-4FDA-B5EC-9D14C0EFFBFC}" type="slidenum">
              <a:rPr lang="en-GB" smtClean="0"/>
              <a:t>‹#›</a:t>
            </a:fld>
            <a:endParaRPr lang="en-GB"/>
          </a:p>
        </p:txBody>
      </p:sp>
    </p:spTree>
    <p:extLst>
      <p:ext uri="{BB962C8B-B14F-4D97-AF65-F5344CB8AC3E}">
        <p14:creationId xmlns:p14="http://schemas.microsoft.com/office/powerpoint/2010/main" val="3165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B33A05-95BD-49C1-93D5-2713B107466A}" type="datetimeFigureOut">
              <a:rPr lang="en-GB" smtClean="0"/>
              <a:t>31/03/2023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4D5F271-CFD6-4FDA-B5EC-9D14C0EFFBFC}" type="slidenum">
              <a:rPr lang="en-GB" smtClean="0"/>
              <a:t>‹#›</a:t>
            </a:fld>
            <a:endParaRPr lang="en-GB"/>
          </a:p>
        </p:txBody>
      </p:sp>
    </p:spTree>
    <p:extLst>
      <p:ext uri="{BB962C8B-B14F-4D97-AF65-F5344CB8AC3E}">
        <p14:creationId xmlns:p14="http://schemas.microsoft.com/office/powerpoint/2010/main" val="1453961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hyperlink" Target="https://www.chenies.bucks.sch.uk/web/pshe_/54135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Sex and </a:t>
            </a:r>
            <a:r>
              <a:rPr lang="en-GB" dirty="0"/>
              <a:t>R</a:t>
            </a:r>
            <a:r>
              <a:rPr lang="en-GB" dirty="0" smtClean="0"/>
              <a:t>elationships Education</a:t>
            </a:r>
            <a:endParaRPr lang="en-GB" dirty="0"/>
          </a:p>
        </p:txBody>
      </p:sp>
      <p:sp>
        <p:nvSpPr>
          <p:cNvPr id="3" name="Subtitle 2"/>
          <p:cNvSpPr>
            <a:spLocks noGrp="1"/>
          </p:cNvSpPr>
          <p:nvPr>
            <p:ph type="subTitle" idx="1"/>
          </p:nvPr>
        </p:nvSpPr>
        <p:spPr>
          <a:xfrm>
            <a:off x="1723198" y="4383342"/>
            <a:ext cx="7766936" cy="1096899"/>
          </a:xfrm>
        </p:spPr>
        <p:txBody>
          <a:bodyPr>
            <a:normAutofit/>
          </a:bodyPr>
          <a:lstStyle/>
          <a:p>
            <a:pPr algn="ctr"/>
            <a:r>
              <a:rPr lang="en-GB" sz="4400" dirty="0" smtClean="0"/>
              <a:t>Parents’ Information Evening</a:t>
            </a:r>
            <a:endParaRPr lang="en-GB" sz="4400" dirty="0"/>
          </a:p>
        </p:txBody>
      </p:sp>
    </p:spTree>
    <p:extLst>
      <p:ext uri="{BB962C8B-B14F-4D97-AF65-F5344CB8AC3E}">
        <p14:creationId xmlns:p14="http://schemas.microsoft.com/office/powerpoint/2010/main" val="500843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Supporting Children</a:t>
            </a:r>
            <a:endParaRPr lang="en-GB" dirty="0"/>
          </a:p>
        </p:txBody>
      </p:sp>
      <p:sp>
        <p:nvSpPr>
          <p:cNvPr id="3" name="Content Placeholder 2"/>
          <p:cNvSpPr>
            <a:spLocks noGrp="1"/>
          </p:cNvSpPr>
          <p:nvPr>
            <p:ph idx="1"/>
          </p:nvPr>
        </p:nvSpPr>
        <p:spPr/>
        <p:txBody>
          <a:bodyPr/>
          <a:lstStyle/>
          <a:p>
            <a:r>
              <a:rPr lang="en-GB" dirty="0"/>
              <a:t>Worry Box</a:t>
            </a:r>
          </a:p>
          <a:p>
            <a:endParaRPr lang="en-GB" dirty="0"/>
          </a:p>
          <a:p>
            <a:r>
              <a:rPr lang="en-GB" dirty="0"/>
              <a:t>Answer honestly or we may say we will talk separately about it </a:t>
            </a:r>
          </a:p>
          <a:p>
            <a:endParaRPr lang="en-GB" dirty="0"/>
          </a:p>
          <a:p>
            <a:r>
              <a:rPr lang="en-GB" dirty="0"/>
              <a:t>We would contact parents if we had any concerns</a:t>
            </a:r>
          </a:p>
          <a:p>
            <a:endParaRPr lang="en-GB" dirty="0"/>
          </a:p>
          <a:p>
            <a:r>
              <a:rPr lang="en-GB" dirty="0"/>
              <a:t>Using correct vocabulary</a:t>
            </a:r>
          </a:p>
          <a:p>
            <a:endParaRPr lang="en-GB" dirty="0"/>
          </a:p>
        </p:txBody>
      </p:sp>
    </p:spTree>
    <p:extLst>
      <p:ext uri="{BB962C8B-B14F-4D97-AF65-F5344CB8AC3E}">
        <p14:creationId xmlns:p14="http://schemas.microsoft.com/office/powerpoint/2010/main" val="73228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Dates </a:t>
            </a:r>
            <a:endParaRPr lang="en-GB" dirty="0"/>
          </a:p>
        </p:txBody>
      </p:sp>
      <p:sp>
        <p:nvSpPr>
          <p:cNvPr id="3" name="Content Placeholder 2"/>
          <p:cNvSpPr>
            <a:spLocks noGrp="1"/>
          </p:cNvSpPr>
          <p:nvPr>
            <p:ph idx="1"/>
          </p:nvPr>
        </p:nvSpPr>
        <p:spPr/>
        <p:txBody>
          <a:bodyPr/>
          <a:lstStyle/>
          <a:p>
            <a:r>
              <a:rPr lang="en-GB" dirty="0" smtClean="0"/>
              <a:t>Year 5 and 6: 			Friday 16</a:t>
            </a:r>
            <a:r>
              <a:rPr lang="en-GB" baseline="30000" dirty="0" smtClean="0"/>
              <a:t>th</a:t>
            </a:r>
            <a:r>
              <a:rPr lang="en-GB" dirty="0" smtClean="0"/>
              <a:t> June  (Morning)</a:t>
            </a:r>
          </a:p>
          <a:p>
            <a:r>
              <a:rPr lang="en-GB" dirty="0" smtClean="0"/>
              <a:t>Year 6:			</a:t>
            </a:r>
            <a:r>
              <a:rPr lang="en-GB" smtClean="0"/>
              <a:t>	Friday  </a:t>
            </a:r>
            <a:r>
              <a:rPr lang="en-GB" dirty="0" smtClean="0"/>
              <a:t>23</a:t>
            </a:r>
            <a:r>
              <a:rPr lang="en-GB" baseline="30000" dirty="0" smtClean="0"/>
              <a:t>rd</a:t>
            </a:r>
            <a:r>
              <a:rPr lang="en-GB" dirty="0" smtClean="0"/>
              <a:t> June  (Morning)</a:t>
            </a:r>
            <a:endParaRPr lang="en-GB" dirty="0"/>
          </a:p>
        </p:txBody>
      </p:sp>
    </p:spTree>
    <p:extLst>
      <p:ext uri="{BB962C8B-B14F-4D97-AF65-F5344CB8AC3E}">
        <p14:creationId xmlns:p14="http://schemas.microsoft.com/office/powerpoint/2010/main" val="1423288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8094" y="2876204"/>
            <a:ext cx="4838008" cy="769441"/>
          </a:xfrm>
          <a:prstGeom prst="rect">
            <a:avLst/>
          </a:prstGeom>
          <a:noFill/>
        </p:spPr>
        <p:txBody>
          <a:bodyPr wrap="square" rtlCol="0">
            <a:spAutoFit/>
          </a:bodyPr>
          <a:lstStyle/>
          <a:p>
            <a:r>
              <a:rPr lang="en-GB" sz="4400" dirty="0" smtClean="0"/>
              <a:t>Any Questions?</a:t>
            </a:r>
            <a:endParaRPr lang="en-GB" sz="4400" dirty="0"/>
          </a:p>
        </p:txBody>
      </p:sp>
    </p:spTree>
    <p:extLst>
      <p:ext uri="{BB962C8B-B14F-4D97-AF65-F5344CB8AC3E}">
        <p14:creationId xmlns:p14="http://schemas.microsoft.com/office/powerpoint/2010/main" val="3078313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183476"/>
          </a:xfrm>
        </p:spPr>
        <p:txBody>
          <a:bodyPr>
            <a:noAutofit/>
          </a:bodyPr>
          <a:lstStyle/>
          <a:p>
            <a:pPr algn="ctr"/>
            <a:r>
              <a:rPr lang="en-GB" sz="1400" dirty="0">
                <a:solidFill>
                  <a:schemeClr val="tx1"/>
                </a:solidFill>
              </a:rPr>
              <a:t>The </a:t>
            </a:r>
            <a:r>
              <a:rPr lang="en-GB" sz="1400" dirty="0" err="1">
                <a:solidFill>
                  <a:schemeClr val="tx1"/>
                </a:solidFill>
              </a:rPr>
              <a:t>DfE</a:t>
            </a:r>
            <a:r>
              <a:rPr lang="en-GB" sz="1400" dirty="0">
                <a:solidFill>
                  <a:schemeClr val="tx1"/>
                </a:solidFill>
              </a:rPr>
              <a:t> states in the statutory Relationships, Relationships and Sex Education and Health Education</a:t>
            </a:r>
            <a:br>
              <a:rPr lang="en-GB" sz="1400" dirty="0">
                <a:solidFill>
                  <a:schemeClr val="tx1"/>
                </a:solidFill>
              </a:rPr>
            </a:br>
            <a:r>
              <a:rPr lang="en-GB" sz="1400" dirty="0">
                <a:solidFill>
                  <a:schemeClr val="tx1"/>
                </a:solidFill>
              </a:rPr>
              <a:t>guidance (page 23</a:t>
            </a:r>
            <a:r>
              <a:rPr lang="en-GB" sz="1400" dirty="0" smtClean="0">
                <a:solidFill>
                  <a:schemeClr val="tx1"/>
                </a:solidFill>
              </a:rPr>
              <a:t>):</a:t>
            </a:r>
            <a:br>
              <a:rPr lang="en-GB" sz="1400" dirty="0" smtClean="0">
                <a:solidFill>
                  <a:schemeClr val="tx1"/>
                </a:solidFill>
              </a:rPr>
            </a:br>
            <a:r>
              <a:rPr lang="en-GB" sz="1400" dirty="0">
                <a:solidFill>
                  <a:schemeClr val="tx1"/>
                </a:solidFill>
              </a:rPr>
              <a:t/>
            </a:r>
            <a:br>
              <a:rPr lang="en-GB" sz="1400" dirty="0">
                <a:solidFill>
                  <a:schemeClr val="tx1"/>
                </a:solidFill>
              </a:rPr>
            </a:br>
            <a:r>
              <a:rPr lang="en-GB" sz="1400" dirty="0">
                <a:solidFill>
                  <a:schemeClr val="tx1"/>
                </a:solidFill>
              </a:rPr>
              <a:t>‘It is important that the transition phase before moving to secondary school supports pupils’ ongoing</a:t>
            </a:r>
            <a:br>
              <a:rPr lang="en-GB" sz="1400" dirty="0">
                <a:solidFill>
                  <a:schemeClr val="tx1"/>
                </a:solidFill>
              </a:rPr>
            </a:br>
            <a:r>
              <a:rPr lang="en-GB" sz="1400" dirty="0">
                <a:solidFill>
                  <a:schemeClr val="tx1"/>
                </a:solidFill>
              </a:rPr>
              <a:t>emotional and physical development effectively. The department continues to recommend</a:t>
            </a:r>
            <a:br>
              <a:rPr lang="en-GB" sz="1400" dirty="0">
                <a:solidFill>
                  <a:schemeClr val="tx1"/>
                </a:solidFill>
              </a:rPr>
            </a:br>
            <a:r>
              <a:rPr lang="en-GB" sz="1400" dirty="0">
                <a:solidFill>
                  <a:schemeClr val="tx1"/>
                </a:solidFill>
              </a:rPr>
              <a:t>therefore that all primary schools school have a sex education programme tailored to the age and</a:t>
            </a:r>
            <a:br>
              <a:rPr lang="en-GB" sz="1400" dirty="0">
                <a:solidFill>
                  <a:schemeClr val="tx1"/>
                </a:solidFill>
              </a:rPr>
            </a:br>
            <a:r>
              <a:rPr lang="en-GB" sz="1400" dirty="0">
                <a:solidFill>
                  <a:schemeClr val="tx1"/>
                </a:solidFill>
              </a:rPr>
              <a:t>the physical and emotional maturity of the pupils. It should ensure that both boys and girls are</a:t>
            </a:r>
            <a:br>
              <a:rPr lang="en-GB" sz="1400" dirty="0">
                <a:solidFill>
                  <a:schemeClr val="tx1"/>
                </a:solidFill>
              </a:rPr>
            </a:br>
            <a:r>
              <a:rPr lang="en-GB" sz="1400" dirty="0">
                <a:solidFill>
                  <a:schemeClr val="tx1"/>
                </a:solidFill>
              </a:rPr>
              <a:t>prepared for the changes that adolescence brings and – drawing on knowledge from the national</a:t>
            </a:r>
            <a:br>
              <a:rPr lang="en-GB" sz="1400" dirty="0">
                <a:solidFill>
                  <a:schemeClr val="tx1"/>
                </a:solidFill>
              </a:rPr>
            </a:br>
            <a:r>
              <a:rPr lang="en-GB" sz="1400" dirty="0">
                <a:solidFill>
                  <a:schemeClr val="tx1"/>
                </a:solidFill>
              </a:rPr>
              <a:t>curriculum for science – how a baby is conceived and born’.</a:t>
            </a:r>
            <a:r>
              <a:rPr lang="en-GB" sz="1100" dirty="0">
                <a:solidFill>
                  <a:schemeClr val="tx1"/>
                </a:solidFill>
              </a:rPr>
              <a:t/>
            </a:r>
            <a:br>
              <a:rPr lang="en-GB" sz="1100" dirty="0">
                <a:solidFill>
                  <a:schemeClr val="tx1"/>
                </a:solidFill>
              </a:rPr>
            </a:br>
            <a:endParaRPr lang="en-GB" sz="1100" dirty="0">
              <a:solidFill>
                <a:schemeClr val="tx1"/>
              </a:solidFill>
            </a:endParaRPr>
          </a:p>
        </p:txBody>
      </p:sp>
      <p:sp>
        <p:nvSpPr>
          <p:cNvPr id="3" name="Content Placeholder 2"/>
          <p:cNvSpPr>
            <a:spLocks noGrp="1"/>
          </p:cNvSpPr>
          <p:nvPr>
            <p:ph idx="1"/>
          </p:nvPr>
        </p:nvSpPr>
        <p:spPr>
          <a:xfrm>
            <a:off x="602519" y="2977227"/>
            <a:ext cx="8596668" cy="3880773"/>
          </a:xfrm>
        </p:spPr>
        <p:txBody>
          <a:bodyPr>
            <a:normAutofit fontScale="85000" lnSpcReduction="20000"/>
          </a:bodyPr>
          <a:lstStyle/>
          <a:p>
            <a:pPr marL="0" lvl="0" indent="0">
              <a:spcBef>
                <a:spcPts val="0"/>
              </a:spcBef>
              <a:buClrTx/>
              <a:buSzTx/>
              <a:buNone/>
            </a:pPr>
            <a:r>
              <a:rPr lang="en-GB" dirty="0">
                <a:solidFill>
                  <a:prstClr val="black"/>
                </a:solidFill>
              </a:rPr>
              <a:t>High quality Sex Education will support pupils to:</a:t>
            </a:r>
          </a:p>
          <a:p>
            <a:pPr marL="0" lvl="0" indent="0">
              <a:spcBef>
                <a:spcPts val="0"/>
              </a:spcBef>
              <a:buClrTx/>
              <a:buSzTx/>
              <a:buNone/>
            </a:pPr>
            <a:r>
              <a:rPr lang="en-GB" dirty="0">
                <a:solidFill>
                  <a:prstClr val="black"/>
                </a:solidFill>
              </a:rPr>
              <a:t>• Be taught factual and correct information about how a baby is conceived and born</a:t>
            </a:r>
          </a:p>
          <a:p>
            <a:pPr marL="0" lvl="0" indent="0">
              <a:spcBef>
                <a:spcPts val="0"/>
              </a:spcBef>
              <a:buClrTx/>
              <a:buSzTx/>
              <a:buNone/>
            </a:pPr>
            <a:r>
              <a:rPr lang="en-GB" dirty="0">
                <a:solidFill>
                  <a:prstClr val="black"/>
                </a:solidFill>
              </a:rPr>
              <a:t>• Explore in a safe and managed environment questions they may have about puberty and</a:t>
            </a:r>
          </a:p>
          <a:p>
            <a:pPr marL="0" lvl="0" indent="0">
              <a:spcBef>
                <a:spcPts val="0"/>
              </a:spcBef>
              <a:buClrTx/>
              <a:buSzTx/>
              <a:buNone/>
            </a:pPr>
            <a:r>
              <a:rPr lang="en-GB" dirty="0">
                <a:solidFill>
                  <a:prstClr val="black"/>
                </a:solidFill>
              </a:rPr>
              <a:t>give them an age appropriate understanding of sexual development</a:t>
            </a:r>
          </a:p>
          <a:p>
            <a:pPr marL="0" lvl="0" indent="0">
              <a:spcBef>
                <a:spcPts val="0"/>
              </a:spcBef>
              <a:buClrTx/>
              <a:buSzTx/>
              <a:buNone/>
            </a:pPr>
            <a:r>
              <a:rPr lang="en-GB" dirty="0">
                <a:solidFill>
                  <a:prstClr val="black"/>
                </a:solidFill>
              </a:rPr>
              <a:t>• Understand that all intimate relationships should be consensual and based on love and</a:t>
            </a:r>
          </a:p>
          <a:p>
            <a:pPr marL="0" lvl="0" indent="0">
              <a:spcBef>
                <a:spcPts val="0"/>
              </a:spcBef>
              <a:buClrTx/>
              <a:buSzTx/>
              <a:buNone/>
            </a:pPr>
            <a:r>
              <a:rPr lang="en-GB" dirty="0">
                <a:solidFill>
                  <a:prstClr val="black"/>
                </a:solidFill>
              </a:rPr>
              <a:t>respect</a:t>
            </a:r>
          </a:p>
          <a:p>
            <a:pPr marL="0" lvl="0" indent="0">
              <a:spcBef>
                <a:spcPts val="0"/>
              </a:spcBef>
              <a:buClrTx/>
              <a:buSzTx/>
              <a:buNone/>
            </a:pPr>
            <a:r>
              <a:rPr lang="en-GB" dirty="0">
                <a:solidFill>
                  <a:prstClr val="black"/>
                </a:solidFill>
              </a:rPr>
              <a:t>• Understand the law and be taught that intimate relationships are for consenting adults</a:t>
            </a:r>
          </a:p>
          <a:p>
            <a:pPr marL="0" lvl="0" indent="0">
              <a:spcBef>
                <a:spcPts val="0"/>
              </a:spcBef>
              <a:buClrTx/>
              <a:buSzTx/>
              <a:buNone/>
            </a:pPr>
            <a:r>
              <a:rPr lang="en-GB" dirty="0">
                <a:solidFill>
                  <a:prstClr val="black"/>
                </a:solidFill>
              </a:rPr>
              <a:t>• Understand the importance of marriage and committed relationships and learn about</a:t>
            </a:r>
          </a:p>
          <a:p>
            <a:pPr marL="0" lvl="0" indent="0">
              <a:spcBef>
                <a:spcPts val="0"/>
              </a:spcBef>
              <a:buClrTx/>
              <a:buSzTx/>
              <a:buNone/>
            </a:pPr>
            <a:r>
              <a:rPr lang="en-GB" dirty="0">
                <a:solidFill>
                  <a:prstClr val="black"/>
                </a:solidFill>
              </a:rPr>
              <a:t>different cultural and religious approaches to this</a:t>
            </a:r>
          </a:p>
          <a:p>
            <a:pPr marL="0" lvl="0" indent="0">
              <a:spcBef>
                <a:spcPts val="0"/>
              </a:spcBef>
              <a:buClrTx/>
              <a:buSzTx/>
              <a:buNone/>
            </a:pPr>
            <a:r>
              <a:rPr lang="en-GB" dirty="0">
                <a:solidFill>
                  <a:prstClr val="black"/>
                </a:solidFill>
              </a:rPr>
              <a:t>• Recognise and establish their own personal boundaries, and privacy relating to their own</a:t>
            </a:r>
          </a:p>
          <a:p>
            <a:pPr marL="0" lvl="0" indent="0">
              <a:spcBef>
                <a:spcPts val="0"/>
              </a:spcBef>
              <a:buClrTx/>
              <a:buSzTx/>
              <a:buNone/>
            </a:pPr>
            <a:r>
              <a:rPr lang="en-GB" dirty="0">
                <a:solidFill>
                  <a:prstClr val="black"/>
                </a:solidFill>
              </a:rPr>
              <a:t>bodies</a:t>
            </a:r>
          </a:p>
          <a:p>
            <a:pPr marL="0" lvl="0" indent="0">
              <a:spcBef>
                <a:spcPts val="0"/>
              </a:spcBef>
              <a:buClrTx/>
              <a:buSzTx/>
              <a:buNone/>
            </a:pPr>
            <a:r>
              <a:rPr lang="en-GB" dirty="0">
                <a:solidFill>
                  <a:prstClr val="black"/>
                </a:solidFill>
              </a:rPr>
              <a:t>• Know the scientific vocabulary for all body parts*</a:t>
            </a:r>
          </a:p>
          <a:p>
            <a:pPr marL="0" lvl="0" indent="0">
              <a:spcBef>
                <a:spcPts val="0"/>
              </a:spcBef>
              <a:buClrTx/>
              <a:buSzTx/>
              <a:buNone/>
            </a:pPr>
            <a:r>
              <a:rPr lang="en-GB" dirty="0">
                <a:solidFill>
                  <a:prstClr val="black"/>
                </a:solidFill>
              </a:rPr>
              <a:t>• Dispel myths and incorrect information about sex and how a baby is conceived and born</a:t>
            </a:r>
          </a:p>
          <a:p>
            <a:pPr marL="0" lvl="0" indent="0">
              <a:spcBef>
                <a:spcPts val="0"/>
              </a:spcBef>
              <a:buClrTx/>
              <a:buSzTx/>
              <a:buNone/>
            </a:pPr>
            <a:r>
              <a:rPr lang="en-GB" dirty="0">
                <a:solidFill>
                  <a:prstClr val="black"/>
                </a:solidFill>
              </a:rPr>
              <a:t>• Recognise unhealthy relationships, inappropriate behaviour and bullying and to report</a:t>
            </a:r>
          </a:p>
          <a:p>
            <a:pPr marL="0" lvl="0" indent="0">
              <a:spcBef>
                <a:spcPts val="0"/>
              </a:spcBef>
              <a:buClrTx/>
              <a:buSzTx/>
              <a:buNone/>
            </a:pPr>
            <a:r>
              <a:rPr lang="en-GB" dirty="0">
                <a:solidFill>
                  <a:prstClr val="black"/>
                </a:solidFill>
              </a:rPr>
              <a:t>concerns or abuse using the appropriate vocabulary to do so (including signposting</a:t>
            </a:r>
          </a:p>
          <a:p>
            <a:pPr marL="0" lvl="0" indent="0">
              <a:spcBef>
                <a:spcPts val="0"/>
              </a:spcBef>
              <a:buClrTx/>
              <a:buSzTx/>
              <a:buNone/>
            </a:pPr>
            <a:r>
              <a:rPr lang="en-GB" dirty="0">
                <a:solidFill>
                  <a:prstClr val="black"/>
                </a:solidFill>
              </a:rPr>
              <a:t>to trusted online support services such as </a:t>
            </a:r>
            <a:r>
              <a:rPr lang="en-GB" dirty="0" err="1">
                <a:solidFill>
                  <a:prstClr val="black"/>
                </a:solidFill>
              </a:rPr>
              <a:t>Childline</a:t>
            </a:r>
            <a:r>
              <a:rPr lang="en-GB" dirty="0">
                <a:solidFill>
                  <a:prstClr val="black"/>
                </a:solidFill>
              </a:rPr>
              <a:t>)</a:t>
            </a:r>
          </a:p>
          <a:p>
            <a:pPr marL="0" lvl="0" indent="0">
              <a:spcBef>
                <a:spcPts val="0"/>
              </a:spcBef>
              <a:buClrTx/>
              <a:buSzTx/>
              <a:buNone/>
            </a:pPr>
            <a:r>
              <a:rPr lang="en-GB" dirty="0">
                <a:solidFill>
                  <a:prstClr val="black"/>
                </a:solidFill>
              </a:rPr>
              <a:t>• Ask a trusted adult rather than go online with regards to any concerns about relationship</a:t>
            </a:r>
          </a:p>
          <a:p>
            <a:pPr marL="0" lvl="0" indent="0">
              <a:spcBef>
                <a:spcPts val="0"/>
              </a:spcBef>
              <a:buClrTx/>
              <a:buSzTx/>
              <a:buNone/>
            </a:pPr>
            <a:r>
              <a:rPr lang="en-GB" dirty="0">
                <a:solidFill>
                  <a:prstClr val="black"/>
                </a:solidFill>
              </a:rPr>
              <a:t>issues, avoid viewing any inappropriate material or entering social media conversations that</a:t>
            </a:r>
          </a:p>
          <a:p>
            <a:pPr marL="0" lvl="0" indent="0">
              <a:spcBef>
                <a:spcPts val="0"/>
              </a:spcBef>
              <a:buClrTx/>
              <a:buSzTx/>
              <a:buNone/>
            </a:pPr>
            <a:r>
              <a:rPr lang="en-GB" dirty="0">
                <a:solidFill>
                  <a:prstClr val="black"/>
                </a:solidFill>
              </a:rPr>
              <a:t>could cause them harm</a:t>
            </a:r>
          </a:p>
          <a:p>
            <a:endParaRPr lang="en-GB" dirty="0"/>
          </a:p>
        </p:txBody>
      </p:sp>
    </p:spTree>
    <p:extLst>
      <p:ext uri="{BB962C8B-B14F-4D97-AF65-F5344CB8AC3E}">
        <p14:creationId xmlns:p14="http://schemas.microsoft.com/office/powerpoint/2010/main" val="2735921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3729" y="5804654"/>
            <a:ext cx="1737014" cy="369332"/>
          </a:xfrm>
          <a:prstGeom prst="rect">
            <a:avLst/>
          </a:prstGeom>
        </p:spPr>
        <p:txBody>
          <a:bodyPr wrap="none">
            <a:spAutoFit/>
          </a:bodyPr>
          <a:lstStyle/>
          <a:p>
            <a:r>
              <a:rPr lang="en-GB" dirty="0" smtClean="0">
                <a:hlinkClick r:id="rId2"/>
              </a:rPr>
              <a:t>School Website</a:t>
            </a:r>
            <a:endParaRPr lang="en-GB"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1" y="234847"/>
            <a:ext cx="8131640" cy="5193363"/>
          </a:xfrm>
          <a:prstGeom prst="rect">
            <a:avLst/>
          </a:prstGeom>
        </p:spPr>
      </p:pic>
    </p:spTree>
    <p:extLst>
      <p:ext uri="{BB962C8B-B14F-4D97-AF65-F5344CB8AC3E}">
        <p14:creationId xmlns:p14="http://schemas.microsoft.com/office/powerpoint/2010/main" val="2624049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Relationships and </a:t>
            </a:r>
            <a:r>
              <a:rPr lang="en-GB" dirty="0"/>
              <a:t>S</a:t>
            </a:r>
            <a:r>
              <a:rPr lang="en-GB" dirty="0" smtClean="0"/>
              <a:t>ex Education Curriculum</a:t>
            </a:r>
            <a:endParaRPr lang="en-GB" dirty="0"/>
          </a:p>
        </p:txBody>
      </p:sp>
      <p:sp>
        <p:nvSpPr>
          <p:cNvPr id="3" name="Content Placeholder 2"/>
          <p:cNvSpPr>
            <a:spLocks noGrp="1"/>
          </p:cNvSpPr>
          <p:nvPr>
            <p:ph idx="1"/>
          </p:nvPr>
        </p:nvSpPr>
        <p:spPr/>
        <p:txBody>
          <a:bodyPr/>
          <a:lstStyle/>
          <a:p>
            <a:r>
              <a:rPr lang="en-GB" dirty="0" smtClean="0"/>
              <a:t>Introduction new scheme of work Christopher Winter  2 years ago</a:t>
            </a:r>
          </a:p>
          <a:p>
            <a:r>
              <a:rPr lang="en-GB" dirty="0" smtClean="0"/>
              <a:t>Very Interactive lots of discussions </a:t>
            </a:r>
          </a:p>
          <a:p>
            <a:r>
              <a:rPr lang="en-GB" dirty="0" err="1" smtClean="0"/>
              <a:t>Eg</a:t>
            </a:r>
            <a:r>
              <a:rPr lang="en-GB" dirty="0" smtClean="0"/>
              <a:t>; Matching activities</a:t>
            </a:r>
          </a:p>
          <a:p>
            <a:endParaRPr lang="en-GB" dirty="0"/>
          </a:p>
        </p:txBody>
      </p:sp>
    </p:spTree>
    <p:extLst>
      <p:ext uri="{BB962C8B-B14F-4D97-AF65-F5344CB8AC3E}">
        <p14:creationId xmlns:p14="http://schemas.microsoft.com/office/powerpoint/2010/main" val="1073752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7017" y="0"/>
            <a:ext cx="4856164" cy="6858000"/>
          </a:xfrm>
          <a:prstGeom prst="rect">
            <a:avLst/>
          </a:prstGeom>
        </p:spPr>
      </p:pic>
    </p:spTree>
    <p:extLst>
      <p:ext uri="{BB962C8B-B14F-4D97-AF65-F5344CB8AC3E}">
        <p14:creationId xmlns:p14="http://schemas.microsoft.com/office/powerpoint/2010/main" val="1287863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2467" y="623454"/>
            <a:ext cx="9143999" cy="3406061"/>
          </a:xfrm>
          <a:prstGeom prst="rect">
            <a:avLst/>
          </a:prstGeom>
        </p:spPr>
        <p:txBody>
          <a:bodyPr wrap="square">
            <a:spAutoFit/>
          </a:bodyPr>
          <a:lstStyle/>
          <a:p>
            <a:pPr>
              <a:lnSpc>
                <a:spcPct val="115000"/>
              </a:lnSpc>
              <a:spcAft>
                <a:spcPts val="1000"/>
              </a:spcAft>
            </a:pPr>
            <a:r>
              <a:rPr lang="en-GB" dirty="0" smtClean="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Learning Outcomes Year 5 and Year 6 Lesson</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smtClean="0">
                <a:effectLst/>
                <a:latin typeface="Arial" panose="020B0604020202020204" pitchFamily="34" charset="0"/>
                <a:ea typeface="Calibri" panose="020F0502020204030204" pitchFamily="34" charset="0"/>
                <a:cs typeface="Times New Roman" panose="02020603050405020304" pitchFamily="18" charset="0"/>
              </a:rPr>
              <a:t>Understand the main physical and emotional changes that happen during puberty</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smtClean="0">
                <a:effectLst/>
                <a:latin typeface="Arial" panose="020B0604020202020204" pitchFamily="34" charset="0"/>
                <a:ea typeface="Calibri" panose="020F0502020204030204" pitchFamily="34" charset="0"/>
                <a:cs typeface="Times New Roman" panose="02020603050405020304" pitchFamily="18" charset="0"/>
              </a:rPr>
              <a:t>Understand the impact of puberty on the body and the importance of physical hygiene</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smtClean="0">
                <a:effectLst/>
                <a:latin typeface="Arial" panose="020B0604020202020204" pitchFamily="34" charset="0"/>
                <a:ea typeface="Calibri" panose="020F0502020204030204" pitchFamily="34" charset="0"/>
                <a:cs typeface="Times New Roman" panose="02020603050405020304" pitchFamily="18" charset="0"/>
              </a:rPr>
              <a:t>Understand how emotions/relationships change during puberty</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smtClean="0">
                <a:effectLst/>
                <a:latin typeface="Arial" panose="020B0604020202020204" pitchFamily="34" charset="0"/>
                <a:ea typeface="Calibri" panose="020F0502020204030204" pitchFamily="34" charset="0"/>
                <a:cs typeface="Times New Roman" panose="02020603050405020304" pitchFamily="18" charset="0"/>
              </a:rPr>
              <a:t>Understand how puberty affects the reproductive organs</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smtClean="0">
                <a:effectLst/>
                <a:latin typeface="Arial" panose="020B0604020202020204" pitchFamily="34" charset="0"/>
                <a:ea typeface="Calibri" panose="020F0502020204030204" pitchFamily="34" charset="0"/>
                <a:cs typeface="Times New Roman" panose="02020603050405020304" pitchFamily="18" charset="0"/>
              </a:rPr>
              <a:t>Describe what happens during menstruation and sperm production</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smtClean="0">
                <a:effectLst/>
                <a:latin typeface="Arial" panose="020B0604020202020204" pitchFamily="34" charset="0"/>
                <a:ea typeface="Calibri" panose="020F0502020204030204" pitchFamily="34" charset="0"/>
                <a:cs typeface="Times New Roman" panose="02020603050405020304" pitchFamily="18" charset="0"/>
              </a:rPr>
              <a:t>To know how and where to get support during puberty</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en-GB"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smtClean="0">
                <a:effectLst/>
                <a:latin typeface="Arial" panose="020B0604020202020204" pitchFamily="34" charset="0"/>
                <a:ea typeface="Calibri" panose="020F0502020204030204" pitchFamily="34" charset="0"/>
                <a:cs typeface="Times New Roman" panose="02020603050405020304" pitchFamily="18" charset="0"/>
              </a:rPr>
              <a:t>We will be sharing the following video clip with the Year 5 and 6 children</a:t>
            </a:r>
            <a:r>
              <a:rPr lang="en-GB" dirty="0" smtClean="0">
                <a:effectLst/>
                <a:latin typeface="Arial" panose="020B0604020202020204" pitchFamily="34" charset="0"/>
                <a:ea typeface="Calibri" panose="020F0502020204030204" pitchFamily="34" charset="0"/>
                <a:cs typeface="Times New Roman" panose="02020603050405020304" pitchFamily="18" charset="0"/>
              </a:rPr>
              <a:t>:</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7612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4509" y="563121"/>
            <a:ext cx="8731135" cy="5255285"/>
          </a:xfrm>
          <a:prstGeom prst="rect">
            <a:avLst/>
          </a:prstGeom>
        </p:spPr>
        <p:txBody>
          <a:bodyPr wrap="square">
            <a:spAutoFit/>
          </a:bodyPr>
          <a:lstStyle/>
          <a:p>
            <a:pPr>
              <a:lnSpc>
                <a:spcPct val="115000"/>
              </a:lnSpc>
              <a:spcAft>
                <a:spcPts val="1000"/>
              </a:spcAft>
            </a:pPr>
            <a:r>
              <a:rPr lang="en-GB" dirty="0">
                <a:solidFill>
                  <a:srgbClr val="222222"/>
                </a:solidFill>
                <a:latin typeface="Arial" panose="020B0604020202020204" pitchFamily="34" charset="0"/>
                <a:ea typeface="Calibri" panose="020F0502020204030204" pitchFamily="34" charset="0"/>
                <a:cs typeface="Times New Roman" panose="02020603050405020304" pitchFamily="18" charset="0"/>
              </a:rPr>
              <a:t>Learning Outcomes </a:t>
            </a:r>
            <a:r>
              <a:rPr lang="en-GB" dirty="0">
                <a:latin typeface="Arial" panose="020B0604020202020204" pitchFamily="34" charset="0"/>
                <a:ea typeface="Calibri" panose="020F0502020204030204" pitchFamily="34" charset="0"/>
                <a:cs typeface="Times New Roman" panose="02020603050405020304" pitchFamily="18" charset="0"/>
              </a:rPr>
              <a:t>Year 6</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Describe how and why the body changes during puberty in preparation for reproduction</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Explain some differences between a healthy and unhealthy relationship</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Understand that people engage in different types of relationships</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Know that communication and permission seeking are important in relationships</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Describe the decisions that have to be made before having children</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Know some basic facts about conception and pregnancy and the different ways people might start a family</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To have considered when it is appropriate to share personal/private information in a relationship</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To know how and where to get support if an online relationship goes wrong</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Arial" panose="020B0604020202020204" pitchFamily="34" charset="0"/>
                <a:ea typeface="Calibri" panose="020F0502020204030204" pitchFamily="34" charset="0"/>
                <a:cs typeface="Times New Roman" panose="02020603050405020304" pitchFamily="18" charset="0"/>
              </a:rPr>
              <a:t> </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Arial" panose="020B0604020202020204" pitchFamily="34" charset="0"/>
                <a:ea typeface="Calibri" panose="020F0502020204030204" pitchFamily="34" charset="0"/>
                <a:cs typeface="Times New Roman" panose="02020603050405020304" pitchFamily="18" charset="0"/>
              </a:rPr>
              <a:t>We will be sharing the following two video clips with the Year 6 children:</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Arial" panose="020B0604020202020204" pitchFamily="34" charset="0"/>
                <a:ea typeface="Calibri" panose="020F0502020204030204" pitchFamily="34" charset="0"/>
                <a:cs typeface="Times New Roman" panose="02020603050405020304" pitchFamily="18" charset="0"/>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5717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1134" y="584308"/>
            <a:ext cx="8174182" cy="5183791"/>
          </a:xfrm>
          <a:prstGeom prst="rect">
            <a:avLst/>
          </a:prstGeom>
        </p:spPr>
        <p:txBody>
          <a:bodyPr wrap="square">
            <a:spAutoFit/>
          </a:bodyPr>
          <a:lstStyle/>
          <a:p>
            <a:pPr>
              <a:lnSpc>
                <a:spcPct val="115000"/>
              </a:lnSpc>
              <a:spcAft>
                <a:spcPts val="1000"/>
              </a:spcAft>
            </a:pPr>
            <a:r>
              <a:rPr lang="en-GB" sz="2000" dirty="0" smtClean="0">
                <a:effectLst/>
                <a:latin typeface="Arial" panose="020B0604020202020204" pitchFamily="34" charset="0"/>
                <a:ea typeface="Calibri" panose="020F0502020204030204" pitchFamily="34" charset="0"/>
                <a:cs typeface="Times New Roman" panose="02020603050405020304" pitchFamily="18" charset="0"/>
              </a:rPr>
              <a:t>All of the information we share with the children will be factual and at an age appropriate level. All body parts will be referred to with the correct terminology. </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b="1" dirty="0" smtClean="0">
                <a:effectLst/>
                <a:latin typeface="Arial" panose="020B0604020202020204" pitchFamily="34" charset="0"/>
                <a:ea typeface="Calibri" panose="020F0502020204030204" pitchFamily="34" charset="0"/>
                <a:cs typeface="Times New Roman" panose="02020603050405020304" pitchFamily="18" charset="0"/>
              </a:rPr>
              <a:t>Year 5 Specific Vocabulary</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smtClean="0">
                <a:effectLst/>
                <a:latin typeface="Arial" panose="020B0604020202020204" pitchFamily="34" charset="0"/>
                <a:ea typeface="Calibri" panose="020F0502020204030204" pitchFamily="34" charset="0"/>
                <a:cs typeface="Times New Roman" panose="02020603050405020304" pitchFamily="18" charset="0"/>
              </a:rPr>
              <a:t>Puberty, physical changes, emotional changes, moods, menstruation, periods, tampons, sanitary towels, wet dreams, semen, erection, sweat, breasts, spots, pubic hair, facial hair, underarm hair, sexual feelings </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b="1" dirty="0" smtClean="0">
                <a:effectLst/>
                <a:latin typeface="Arial" panose="020B0604020202020204" pitchFamily="34" charset="0"/>
                <a:ea typeface="Calibri" panose="020F0502020204030204" pitchFamily="34" charset="0"/>
                <a:cs typeface="Times New Roman" panose="02020603050405020304" pitchFamily="18" charset="0"/>
              </a:rPr>
              <a:t>Year 6 Specific Vocabulary</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smtClean="0">
                <a:effectLst/>
                <a:latin typeface="Arial" panose="020B0604020202020204" pitchFamily="34" charset="0"/>
                <a:ea typeface="Calibri" panose="020F0502020204030204" pitchFamily="34" charset="0"/>
                <a:cs typeface="Times New Roman" panose="02020603050405020304" pitchFamily="18" charset="0"/>
              </a:rPr>
              <a:t>Womb, sperm, egg, conception, fertilisation, pregnancy, sexual intercourse, twins, fostering, adoption, relationship, friendship, love, consent, intimacy, communication, personal/private information, internet safety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2532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Menstruation</a:t>
            </a:r>
            <a:endParaRPr lang="en-GB" dirty="0"/>
          </a:p>
        </p:txBody>
      </p:sp>
      <p:sp>
        <p:nvSpPr>
          <p:cNvPr id="3" name="Content Placeholder 2"/>
          <p:cNvSpPr>
            <a:spLocks noGrp="1"/>
          </p:cNvSpPr>
          <p:nvPr>
            <p:ph idx="1"/>
          </p:nvPr>
        </p:nvSpPr>
        <p:spPr>
          <a:xfrm>
            <a:off x="760461" y="1462320"/>
            <a:ext cx="8596668" cy="3880773"/>
          </a:xfrm>
        </p:spPr>
        <p:txBody>
          <a:bodyPr/>
          <a:lstStyle/>
          <a:p>
            <a:r>
              <a:rPr lang="en-GB" dirty="0"/>
              <a:t>We will also be giving all the girls in Year 5 a sample sanitary pack to bring home. Should any of the children raise issues during the course of the sessions that we think you should be aware of then we will of course contact you to discuss them. </a:t>
            </a:r>
          </a:p>
          <a:p>
            <a:endParaRPr lang="en-GB" dirty="0"/>
          </a:p>
          <a:p>
            <a:r>
              <a:rPr lang="en-GB" dirty="0"/>
              <a:t>Sanitary bin in the girls’ toilets</a:t>
            </a:r>
          </a:p>
          <a:p>
            <a:endParaRPr lang="en-GB" dirty="0"/>
          </a:p>
          <a:p>
            <a:r>
              <a:rPr lang="en-GB" dirty="0"/>
              <a:t>We do have sanitary products in school if girls need them</a:t>
            </a:r>
          </a:p>
          <a:p>
            <a:endParaRPr lang="en-GB" dirty="0"/>
          </a:p>
          <a:p>
            <a:r>
              <a:rPr lang="en-GB" dirty="0"/>
              <a:t>Please advise us if your child starts their period –although  we usually become aware of the monthly moods beforehand!</a:t>
            </a:r>
          </a:p>
          <a:p>
            <a:endParaRPr lang="en-GB" dirty="0"/>
          </a:p>
        </p:txBody>
      </p:sp>
    </p:spTree>
    <p:extLst>
      <p:ext uri="{BB962C8B-B14F-4D97-AF65-F5344CB8AC3E}">
        <p14:creationId xmlns:p14="http://schemas.microsoft.com/office/powerpoint/2010/main" val="420151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144</TotalTime>
  <Words>826</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Symbol</vt:lpstr>
      <vt:lpstr>Times New Roman</vt:lpstr>
      <vt:lpstr>Trebuchet MS</vt:lpstr>
      <vt:lpstr>Wingdings 3</vt:lpstr>
      <vt:lpstr>Facet</vt:lpstr>
      <vt:lpstr>Sex and Relationships Education</vt:lpstr>
      <vt:lpstr>The DfE states in the statutory Relationships, Relationships and Sex Education and Health Education guidance (page 23):  ‘It is important that the transition phase before moving to secondary school supports pupils’ ongoing emotional and physical development effectively. The department continues to recommend therefore that all primary schools school have a sex education programme tailored to the age and the physical and emotional maturity of the pupils. It should ensure that both boys and girls are prepared for the changes that adolescence brings and – drawing on knowledge from the national curriculum for science – how a baby is conceived and born’. </vt:lpstr>
      <vt:lpstr>PowerPoint Presentation</vt:lpstr>
      <vt:lpstr>Relationships and Sex Education Curriculum</vt:lpstr>
      <vt:lpstr>PowerPoint Presentation</vt:lpstr>
      <vt:lpstr>PowerPoint Presentation</vt:lpstr>
      <vt:lpstr>PowerPoint Presentation</vt:lpstr>
      <vt:lpstr>PowerPoint Presentation</vt:lpstr>
      <vt:lpstr>Menstruation</vt:lpstr>
      <vt:lpstr>Supporting Children</vt:lpstr>
      <vt:lpstr>Dates </vt:lpstr>
      <vt:lpstr>PowerPoint Presentation</vt:lpstr>
    </vt:vector>
  </TitlesOfParts>
  <Company>SchoolTST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and Relationships Education</dc:title>
  <dc:creator>Suzanne Powell</dc:creator>
  <cp:lastModifiedBy>Suzanne Powell</cp:lastModifiedBy>
  <cp:revision>13</cp:revision>
  <dcterms:created xsi:type="dcterms:W3CDTF">2022-03-18T16:12:23Z</dcterms:created>
  <dcterms:modified xsi:type="dcterms:W3CDTF">2023-03-31T15:25:54Z</dcterms:modified>
</cp:coreProperties>
</file>