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84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59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13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89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84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80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99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86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40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10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50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87559-6E39-4A59-A6E3-D02AD3F426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AC5B-1C6F-48FB-A2B6-F515F86C0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43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Odin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928" y="1600200"/>
            <a:ext cx="4762872" cy="4525963"/>
          </a:xfrm>
        </p:spPr>
        <p:txBody>
          <a:bodyPr>
            <a:normAutofit/>
          </a:bodyPr>
          <a:lstStyle/>
          <a:p>
            <a:r>
              <a:rPr lang="en-GB" sz="3000" dirty="0">
                <a:latin typeface="+mj-lt"/>
              </a:rPr>
              <a:t>Odin was the chief god in the Norse mythology, and the father of Thor, Balder, </a:t>
            </a:r>
            <a:r>
              <a:rPr lang="en-GB" sz="3000" dirty="0" err="1">
                <a:latin typeface="+mj-lt"/>
              </a:rPr>
              <a:t>Hoder</a:t>
            </a:r>
            <a:r>
              <a:rPr lang="en-GB" sz="3000" dirty="0">
                <a:latin typeface="+mj-lt"/>
              </a:rPr>
              <a:t>, Tyr, </a:t>
            </a:r>
            <a:r>
              <a:rPr lang="en-GB" sz="3000" dirty="0" err="1">
                <a:latin typeface="+mj-lt"/>
              </a:rPr>
              <a:t>Bragi</a:t>
            </a:r>
            <a:r>
              <a:rPr lang="en-GB" sz="3000" dirty="0">
                <a:latin typeface="+mj-lt"/>
              </a:rPr>
              <a:t>, </a:t>
            </a:r>
            <a:r>
              <a:rPr lang="en-GB" sz="3000" dirty="0" err="1">
                <a:latin typeface="+mj-lt"/>
              </a:rPr>
              <a:t>Heimdall</a:t>
            </a:r>
            <a:r>
              <a:rPr lang="en-GB" sz="3000" dirty="0">
                <a:latin typeface="+mj-lt"/>
              </a:rPr>
              <a:t>, </a:t>
            </a:r>
            <a:r>
              <a:rPr lang="en-GB" sz="3000" dirty="0" err="1">
                <a:latin typeface="+mj-lt"/>
              </a:rPr>
              <a:t>Ull</a:t>
            </a:r>
            <a:r>
              <a:rPr lang="en-GB" sz="3000" dirty="0">
                <a:latin typeface="+mj-lt"/>
              </a:rPr>
              <a:t>, </a:t>
            </a:r>
            <a:r>
              <a:rPr lang="en-GB" sz="3000" dirty="0" err="1">
                <a:latin typeface="+mj-lt"/>
              </a:rPr>
              <a:t>Vidar</a:t>
            </a:r>
            <a:r>
              <a:rPr lang="en-GB" sz="3000" dirty="0">
                <a:latin typeface="+mj-lt"/>
              </a:rPr>
              <a:t>, </a:t>
            </a:r>
            <a:r>
              <a:rPr lang="en-GB" sz="3000" dirty="0" err="1">
                <a:latin typeface="+mj-lt"/>
              </a:rPr>
              <a:t>Hermod</a:t>
            </a:r>
            <a:r>
              <a:rPr lang="en-GB" sz="3000" dirty="0">
                <a:latin typeface="+mj-lt"/>
              </a:rPr>
              <a:t> and </a:t>
            </a:r>
            <a:r>
              <a:rPr lang="en-GB" sz="3000" dirty="0" err="1">
                <a:latin typeface="+mj-lt"/>
              </a:rPr>
              <a:t>Vali</a:t>
            </a:r>
            <a:r>
              <a:rPr lang="en-GB" sz="3000" dirty="0">
                <a:latin typeface="+mj-lt"/>
              </a:rPr>
              <a:t>.</a:t>
            </a:r>
          </a:p>
          <a:p>
            <a:r>
              <a:rPr lang="en-GB" sz="3000" dirty="0">
                <a:latin typeface="+mj-lt"/>
              </a:rPr>
              <a:t>Odin was the god of magic, poetry and war. </a:t>
            </a:r>
          </a:p>
          <a:p>
            <a:r>
              <a:rPr lang="en-GB" sz="3000" dirty="0">
                <a:latin typeface="+mj-lt"/>
              </a:rPr>
              <a:t>His wives were </a:t>
            </a:r>
            <a:r>
              <a:rPr lang="en-GB" sz="3000" dirty="0" err="1">
                <a:latin typeface="+mj-lt"/>
              </a:rPr>
              <a:t>Fjorgyn</a:t>
            </a:r>
            <a:r>
              <a:rPr lang="en-GB" sz="3000" dirty="0">
                <a:latin typeface="+mj-lt"/>
              </a:rPr>
              <a:t>, </a:t>
            </a:r>
            <a:r>
              <a:rPr lang="en-GB" sz="3000" dirty="0" err="1">
                <a:latin typeface="+mj-lt"/>
              </a:rPr>
              <a:t>Frigga</a:t>
            </a:r>
            <a:r>
              <a:rPr lang="en-GB" sz="3000" dirty="0">
                <a:latin typeface="+mj-lt"/>
              </a:rPr>
              <a:t> and Rind.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2602166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80828" y="6132297"/>
            <a:ext cx="5382344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GB" sz="800" dirty="0">
                <a:latin typeface="Calibri" panose="020F0502020204030204" pitchFamily="34" charset="0"/>
                <a:ea typeface="MS ??"/>
                <a:cs typeface="Times New Roman" panose="02020603050405020304" pitchFamily="18" charset="0"/>
              </a:rPr>
              <a:t>© Original resource copyright Hamilton Trust, who give permission for it to be adapted as wished by individual users.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GB" sz="800" dirty="0">
                <a:latin typeface="Calibri" panose="020F0502020204030204" pitchFamily="34" charset="0"/>
                <a:ea typeface="MS ??"/>
                <a:cs typeface="Times New Roman" panose="02020603050405020304" pitchFamily="18" charset="0"/>
              </a:rPr>
              <a:t>We refer you to our warning, at the foot of the block overview, about links to other websites.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267" y="143460"/>
            <a:ext cx="8229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LKS2    Topic: </a:t>
            </a:r>
            <a:r>
              <a:rPr lang="en-GB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Invaders and Settlers - Vikings</a:t>
            </a: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Block E: Mythology, Art and Culture   Session 3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68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GB" dirty="0"/>
              <a:t>Thor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7944" y="1562062"/>
            <a:ext cx="4834880" cy="4525963"/>
          </a:xfrm>
        </p:spPr>
        <p:txBody>
          <a:bodyPr>
            <a:normAutofit/>
          </a:bodyPr>
          <a:lstStyle/>
          <a:p>
            <a:r>
              <a:rPr lang="en-GB" dirty="0">
                <a:latin typeface="+mj-lt"/>
              </a:rPr>
              <a:t>Thor was the son of Odin and </a:t>
            </a:r>
            <a:r>
              <a:rPr lang="en-GB" dirty="0" err="1">
                <a:latin typeface="+mj-lt"/>
              </a:rPr>
              <a:t>Fjorgyn</a:t>
            </a:r>
            <a:r>
              <a:rPr lang="en-GB" dirty="0">
                <a:latin typeface="+mj-lt"/>
              </a:rPr>
              <a:t>. </a:t>
            </a:r>
          </a:p>
          <a:p>
            <a:r>
              <a:rPr lang="en-GB" dirty="0">
                <a:latin typeface="+mj-lt"/>
              </a:rPr>
              <a:t>Red-headed Thor ruled the skies, storms and thunder. </a:t>
            </a:r>
          </a:p>
          <a:p>
            <a:r>
              <a:rPr lang="en-GB" dirty="0">
                <a:latin typeface="+mj-lt"/>
              </a:rPr>
              <a:t>He had iron gloves, a magic belt and a hammer, </a:t>
            </a:r>
            <a:r>
              <a:rPr lang="en-GB" dirty="0" err="1">
                <a:latin typeface="+mj-lt"/>
              </a:rPr>
              <a:t>Mjölnir</a:t>
            </a:r>
            <a:r>
              <a:rPr lang="en-GB" dirty="0">
                <a:latin typeface="+mj-lt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3345099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150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5936" y="1600200"/>
            <a:ext cx="4690864" cy="4525963"/>
          </a:xfrm>
        </p:spPr>
        <p:txBody>
          <a:bodyPr>
            <a:normAutofit/>
          </a:bodyPr>
          <a:lstStyle/>
          <a:p>
            <a:r>
              <a:rPr lang="en-GB" dirty="0">
                <a:latin typeface="+mj-lt"/>
              </a:rPr>
              <a:t>Loki can be called the 'wizard of lies' and is in many ways the most interesting god in </a:t>
            </a:r>
            <a:r>
              <a:rPr lang="en-GB" dirty="0" err="1">
                <a:latin typeface="+mj-lt"/>
              </a:rPr>
              <a:t>Asgard</a:t>
            </a:r>
            <a:r>
              <a:rPr lang="en-GB" dirty="0">
                <a:latin typeface="+mj-lt"/>
              </a:rPr>
              <a:t>.</a:t>
            </a:r>
          </a:p>
          <a:p>
            <a:r>
              <a:rPr lang="en-GB" dirty="0">
                <a:latin typeface="+mj-lt"/>
              </a:rPr>
              <a:t>Loki was related to Odin, through a strange blood-brotherhood.</a:t>
            </a:r>
          </a:p>
          <a:p>
            <a:endParaRPr lang="en-GB" dirty="0"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3056180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0788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3968" y="1600200"/>
            <a:ext cx="4402832" cy="4525963"/>
          </a:xfrm>
        </p:spPr>
        <p:txBody>
          <a:bodyPr>
            <a:normAutofit/>
          </a:bodyPr>
          <a:lstStyle/>
          <a:p>
            <a:r>
              <a:rPr lang="en-GB" dirty="0">
                <a:latin typeface="+mj-lt"/>
              </a:rPr>
              <a:t>Frey was a fertility god of the </a:t>
            </a:r>
            <a:r>
              <a:rPr lang="en-GB" dirty="0" err="1">
                <a:latin typeface="+mj-lt"/>
              </a:rPr>
              <a:t>the</a:t>
            </a:r>
            <a:r>
              <a:rPr lang="en-GB" dirty="0">
                <a:latin typeface="+mj-lt"/>
              </a:rPr>
              <a:t> </a:t>
            </a:r>
            <a:r>
              <a:rPr lang="en-GB" dirty="0" err="1">
                <a:latin typeface="+mj-lt"/>
              </a:rPr>
              <a:t>Vanir</a:t>
            </a:r>
            <a:r>
              <a:rPr lang="en-GB" dirty="0">
                <a:latin typeface="+mj-lt"/>
              </a:rPr>
              <a:t> race. </a:t>
            </a:r>
          </a:p>
          <a:p>
            <a:r>
              <a:rPr lang="en-GB" dirty="0">
                <a:latin typeface="+mj-lt"/>
              </a:rPr>
              <a:t>He was the son of </a:t>
            </a:r>
            <a:r>
              <a:rPr lang="en-GB" dirty="0" err="1">
                <a:latin typeface="+mj-lt"/>
              </a:rPr>
              <a:t>Njord</a:t>
            </a:r>
            <a:r>
              <a:rPr lang="en-GB" dirty="0">
                <a:latin typeface="+mj-lt"/>
              </a:rPr>
              <a:t> and came to </a:t>
            </a:r>
            <a:r>
              <a:rPr lang="en-GB" dirty="0" err="1">
                <a:latin typeface="+mj-lt"/>
              </a:rPr>
              <a:t>Asgard</a:t>
            </a:r>
            <a:r>
              <a:rPr lang="en-GB" dirty="0">
                <a:latin typeface="+mj-lt"/>
              </a:rPr>
              <a:t> as a hostage along with his father and sister </a:t>
            </a:r>
            <a:r>
              <a:rPr lang="en-GB" dirty="0" err="1">
                <a:latin typeface="+mj-lt"/>
              </a:rPr>
              <a:t>Freyja</a:t>
            </a:r>
            <a:r>
              <a:rPr lang="en-GB" dirty="0">
                <a:latin typeface="+mj-lt"/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2581601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5833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Freyja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928" y="1600200"/>
            <a:ext cx="4762872" cy="4525963"/>
          </a:xfrm>
        </p:spPr>
        <p:txBody>
          <a:bodyPr>
            <a:normAutofit/>
          </a:bodyPr>
          <a:lstStyle/>
          <a:p>
            <a:r>
              <a:rPr lang="en-GB" dirty="0">
                <a:latin typeface="+mj-lt"/>
              </a:rPr>
              <a:t>Freyja was goddess of love and fertility.</a:t>
            </a:r>
          </a:p>
          <a:p>
            <a:r>
              <a:rPr lang="en-GB" dirty="0">
                <a:latin typeface="+mj-lt"/>
              </a:rPr>
              <a:t>She wept golden tears when she was unhappy.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3027374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221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Idun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5936" y="1600200"/>
            <a:ext cx="4690864" cy="4525963"/>
          </a:xfrm>
        </p:spPr>
        <p:txBody>
          <a:bodyPr/>
          <a:lstStyle/>
          <a:p>
            <a:r>
              <a:rPr lang="en-GB" dirty="0">
                <a:latin typeface="+mj-lt"/>
              </a:rPr>
              <a:t>The goddess of spring and immortal youth was called </a:t>
            </a:r>
            <a:r>
              <a:rPr lang="en-GB" dirty="0" err="1">
                <a:latin typeface="+mj-lt"/>
              </a:rPr>
              <a:t>Idun</a:t>
            </a:r>
            <a:r>
              <a:rPr lang="en-GB" dirty="0">
                <a:latin typeface="+mj-lt"/>
              </a:rPr>
              <a:t>. </a:t>
            </a:r>
          </a:p>
          <a:p>
            <a:r>
              <a:rPr lang="en-GB" dirty="0">
                <a:latin typeface="+mj-lt"/>
              </a:rPr>
              <a:t>She was the daughter of the dwarf </a:t>
            </a:r>
            <a:r>
              <a:rPr lang="en-GB" dirty="0" err="1">
                <a:latin typeface="+mj-lt"/>
              </a:rPr>
              <a:t>Ivald</a:t>
            </a:r>
            <a:r>
              <a:rPr lang="en-GB" dirty="0">
                <a:latin typeface="+mj-lt"/>
              </a:rPr>
              <a:t> and married to the god </a:t>
            </a:r>
            <a:r>
              <a:rPr lang="en-GB" dirty="0" err="1">
                <a:latin typeface="+mj-lt"/>
              </a:rPr>
              <a:t>Bragi</a:t>
            </a:r>
            <a:r>
              <a:rPr lang="en-GB" dirty="0">
                <a:latin typeface="+mj-lt"/>
              </a:rPr>
              <a:t>.</a:t>
            </a:r>
          </a:p>
          <a:p>
            <a:endParaRPr lang="en-GB" dirty="0">
              <a:latin typeface="+mj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2880320" cy="4383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420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Sif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600200"/>
            <a:ext cx="4546848" cy="4525963"/>
          </a:xfrm>
        </p:spPr>
        <p:txBody>
          <a:bodyPr>
            <a:normAutofit/>
          </a:bodyPr>
          <a:lstStyle/>
          <a:p>
            <a:r>
              <a:rPr lang="en-GB" dirty="0" err="1">
                <a:latin typeface="+mj-lt"/>
              </a:rPr>
              <a:t>Sif</a:t>
            </a:r>
            <a:r>
              <a:rPr lang="en-GB" dirty="0">
                <a:latin typeface="+mj-lt"/>
              </a:rPr>
              <a:t> was the goddess who married Thor.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She had golden hair.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2736304" cy="4111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9943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7944" y="1600200"/>
            <a:ext cx="4618856" cy="4525963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+mj-lt"/>
              </a:rPr>
              <a:t>Hel was a goddess.</a:t>
            </a:r>
          </a:p>
          <a:p>
            <a:r>
              <a:rPr lang="en-GB" dirty="0">
                <a:latin typeface="+mj-lt"/>
              </a:rPr>
              <a:t>A daughter of Loki and </a:t>
            </a:r>
            <a:r>
              <a:rPr lang="en-GB" dirty="0" err="1">
                <a:latin typeface="+mj-lt"/>
              </a:rPr>
              <a:t>Angrboda</a:t>
            </a:r>
            <a:r>
              <a:rPr lang="en-GB" dirty="0">
                <a:latin typeface="+mj-lt"/>
              </a:rPr>
              <a:t>, who ruled over </a:t>
            </a:r>
            <a:r>
              <a:rPr lang="en-GB" dirty="0" err="1">
                <a:latin typeface="+mj-lt"/>
              </a:rPr>
              <a:t>Niflheim</a:t>
            </a:r>
            <a:r>
              <a:rPr lang="en-GB" dirty="0">
                <a:latin typeface="+mj-lt"/>
              </a:rPr>
              <a:t>, which was the land of the dead. </a:t>
            </a:r>
          </a:p>
          <a:p>
            <a:r>
              <a:rPr lang="en-GB" dirty="0">
                <a:latin typeface="+mj-lt"/>
              </a:rPr>
              <a:t>There were different opinions of whether she was alive or dead. </a:t>
            </a:r>
          </a:p>
          <a:p>
            <a:endParaRPr lang="en-GB" dirty="0">
              <a:latin typeface="+mj-lt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1600200"/>
            <a:ext cx="2899387" cy="434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514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/>
              <a:t>Fact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+mj-lt"/>
              </a:rPr>
              <a:t>Name: _____________  	</a:t>
            </a:r>
            <a:r>
              <a:rPr lang="en-GB" u="sng" dirty="0">
                <a:latin typeface="+mj-lt"/>
              </a:rPr>
              <a:t>Picture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Key facts: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_____________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_____________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_____________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_____________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Why I chose this god?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________________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________________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  <p:sp>
        <p:nvSpPr>
          <p:cNvPr id="4" name="Bevel 3"/>
          <p:cNvSpPr/>
          <p:nvPr/>
        </p:nvSpPr>
        <p:spPr>
          <a:xfrm>
            <a:off x="5307957" y="1772816"/>
            <a:ext cx="3096344" cy="4104456"/>
          </a:xfrm>
          <a:prstGeom prst="bevel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003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334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Odin</vt:lpstr>
      <vt:lpstr>Thor</vt:lpstr>
      <vt:lpstr>Loki</vt:lpstr>
      <vt:lpstr>Frey</vt:lpstr>
      <vt:lpstr>Freyja</vt:lpstr>
      <vt:lpstr>Idun</vt:lpstr>
      <vt:lpstr>Sif</vt:lpstr>
      <vt:lpstr>Hel</vt:lpstr>
      <vt:lpstr>Fact 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Viking gods</dc:title>
  <dc:creator>sana shabbir</dc:creator>
  <cp:lastModifiedBy>Paul Furcovici</cp:lastModifiedBy>
  <cp:revision>17</cp:revision>
  <dcterms:created xsi:type="dcterms:W3CDTF">2013-10-27T16:40:41Z</dcterms:created>
  <dcterms:modified xsi:type="dcterms:W3CDTF">2020-06-16T10:47:40Z</dcterms:modified>
</cp:coreProperties>
</file>