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6"/>
  </p:notesMasterIdLst>
  <p:handoutMasterIdLst>
    <p:handoutMasterId r:id="rId17"/>
  </p:handoutMasterIdLst>
  <p:sldIdLst>
    <p:sldId id="302" r:id="rId2"/>
    <p:sldId id="310" r:id="rId3"/>
    <p:sldId id="301" r:id="rId4"/>
    <p:sldId id="300" r:id="rId5"/>
    <p:sldId id="307" r:id="rId6"/>
    <p:sldId id="325" r:id="rId7"/>
    <p:sldId id="316" r:id="rId8"/>
    <p:sldId id="327" r:id="rId9"/>
    <p:sldId id="306" r:id="rId10"/>
    <p:sldId id="313" r:id="rId11"/>
    <p:sldId id="318" r:id="rId12"/>
    <p:sldId id="319" r:id="rId13"/>
    <p:sldId id="314" r:id="rId14"/>
    <p:sldId id="32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./Workouts" id="{940B0085-53A1-4121-86A4-19A2DBD9D643}">
          <p14:sldIdLst>
            <p14:sldId id="302"/>
          </p14:sldIdLst>
        </p14:section>
        <p14:section name="Day 1" id="{D4C627E9-CB31-402F-A6AE-7E1B5FE20931}">
          <p14:sldIdLst>
            <p14:sldId id="310"/>
            <p14:sldId id="301"/>
            <p14:sldId id="300"/>
            <p14:sldId id="307"/>
            <p14:sldId id="325"/>
          </p14:sldIdLst>
        </p14:section>
        <p14:section name="Day 2" id="{8848F2CE-46BD-4E4C-A1A9-B2DFAEBF35DE}">
          <p14:sldIdLst>
            <p14:sldId id="316"/>
            <p14:sldId id="327"/>
            <p14:sldId id="306"/>
            <p14:sldId id="313"/>
            <p14:sldId id="318"/>
            <p14:sldId id="319"/>
            <p14:sldId id="314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600"/>
    <a:srgbClr val="253746"/>
    <a:srgbClr val="9AF67A"/>
    <a:srgbClr val="85F45E"/>
    <a:srgbClr val="E7B8F6"/>
    <a:srgbClr val="F4D2FE"/>
    <a:srgbClr val="F7B635"/>
    <a:srgbClr val="E2AAF4"/>
    <a:srgbClr val="F1C6FE"/>
    <a:srgbClr val="F9B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76" autoAdjust="0"/>
    <p:restoredTop sz="80952" autoAdjust="0"/>
  </p:normalViewPr>
  <p:slideViewPr>
    <p:cSldViewPr snapToGrid="0">
      <p:cViewPr varScale="1">
        <p:scale>
          <a:sx n="70" d="100"/>
          <a:sy n="70" d="100"/>
        </p:scale>
        <p:origin x="156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3DE30-A7BD-4FAF-BD70-A5A57B8B8A99}" type="datetimeFigureOut">
              <a:rPr lang="en-GB" smtClean="0"/>
              <a:t>28/04/2020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258B1-1DD7-475B-A54B-CBC3FF4B6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78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28/04/2020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448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None/>
            </a:pPr>
            <a:endParaRPr lang="en-GB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534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1755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7834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1589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058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630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13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2646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097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5243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0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9171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63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56-flexible-maths-blocks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>
              <a:solidFill>
                <a:prstClr val="white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ooter Placeholder 15">
            <a:extLst>
              <a:ext uri="{FF2B5EF4-FFF2-40B4-BE49-F238E27FC236}">
                <a16:creationId xmlns=""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5/6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=""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681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EA7600"/>
                </a:solidFill>
              </a:rPr>
              <a:t>© </a:t>
            </a:r>
            <a:r>
              <a:rPr lang="en-GB" sz="1200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200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Year 5/6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E4DA971-C8A5-4EBB-BA51-4CB1290B176A}"/>
              </a:ext>
            </a:extLst>
          </p:cNvPr>
          <p:cNvSpPr txBox="1"/>
          <p:nvPr/>
        </p:nvSpPr>
        <p:spPr>
          <a:xfrm>
            <a:off x="506473" y="1019757"/>
            <a:ext cx="8130503" cy="2475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 smtClean="0">
                <a:solidFill>
                  <a:srgbClr val="006400"/>
                </a:solidFill>
              </a:rPr>
              <a:t>Year 5: Estimate </a:t>
            </a:r>
            <a:r>
              <a:rPr lang="en-GB" sz="2000" b="1" dirty="0">
                <a:solidFill>
                  <a:srgbClr val="006400"/>
                </a:solidFill>
              </a:rPr>
              <a:t>and find volumes of cubes and cuboids.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 smtClean="0">
                <a:solidFill>
                  <a:srgbClr val="0000C8"/>
                </a:solidFill>
              </a:rPr>
              <a:t>Year 6: Find </a:t>
            </a:r>
            <a:r>
              <a:rPr lang="en-GB" sz="2000" b="1" dirty="0">
                <a:solidFill>
                  <a:srgbClr val="0000C8"/>
                </a:solidFill>
              </a:rPr>
              <a:t>volumes of cubes and cuboids.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 smtClean="0">
                <a:solidFill>
                  <a:srgbClr val="006400"/>
                </a:solidFill>
              </a:rPr>
              <a:t>Year 5: Find </a:t>
            </a:r>
            <a:r>
              <a:rPr lang="en-GB" sz="2000" b="1" dirty="0">
                <a:solidFill>
                  <a:srgbClr val="006400"/>
                </a:solidFill>
              </a:rPr>
              <a:t>volumes of cubes and cuboids.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 smtClean="0">
                <a:solidFill>
                  <a:srgbClr val="0000C8"/>
                </a:solidFill>
              </a:rPr>
              <a:t>Year 6: Find </a:t>
            </a:r>
            <a:r>
              <a:rPr lang="en-GB" sz="2000" b="1" dirty="0">
                <a:solidFill>
                  <a:srgbClr val="0000C8"/>
                </a:solidFill>
              </a:rPr>
              <a:t>volumes of cubes and cuboids. Know and use prime factors.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CC8B2D8-87C9-40DF-A466-C99A074D1E74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Measures and Data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Finding volumes</a:t>
            </a:r>
          </a:p>
        </p:txBody>
      </p:sp>
    </p:spTree>
    <p:extLst>
      <p:ext uri="{BB962C8B-B14F-4D97-AF65-F5344CB8AC3E}">
        <p14:creationId xmlns:p14="http://schemas.microsoft.com/office/powerpoint/2010/main" val="214261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843DCED5-0514-4605-8934-26D637A9E9C5}"/>
              </a:ext>
            </a:extLst>
          </p:cNvPr>
          <p:cNvSpPr/>
          <p:nvPr/>
        </p:nvSpPr>
        <p:spPr>
          <a:xfrm>
            <a:off x="2259447" y="4668082"/>
            <a:ext cx="4572000" cy="107978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GB" sz="2000" b="1" dirty="0">
                <a:solidFill>
                  <a:srgbClr val="C00000"/>
                </a:solidFill>
              </a:rPr>
              <a:t>1ml of water and 1cm</a:t>
            </a:r>
            <a:r>
              <a:rPr lang="en-GB" sz="2000" b="1" baseline="30000" dirty="0">
                <a:solidFill>
                  <a:srgbClr val="C00000"/>
                </a:solidFill>
              </a:rPr>
              <a:t>3</a:t>
            </a:r>
            <a:r>
              <a:rPr lang="en-GB" sz="2000" b="1" dirty="0">
                <a:solidFill>
                  <a:srgbClr val="C00000"/>
                </a:solidFill>
              </a:rPr>
              <a:t> take up</a:t>
            </a:r>
          </a:p>
          <a:p>
            <a:pPr algn="ctr">
              <a:spcAft>
                <a:spcPts val="500"/>
              </a:spcAft>
            </a:pPr>
            <a:r>
              <a:rPr lang="en-GB" sz="2000" b="1" dirty="0">
                <a:solidFill>
                  <a:srgbClr val="C00000"/>
                </a:solidFill>
              </a:rPr>
              <a:t>the same amount of space!</a:t>
            </a:r>
          </a:p>
          <a:p>
            <a:pPr algn="ctr"/>
            <a:r>
              <a:rPr lang="en-GB" sz="2000" b="1" dirty="0">
                <a:solidFill>
                  <a:srgbClr val="C00000"/>
                </a:solidFill>
              </a:rPr>
              <a:t>They have the same volume.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E598496-9AE9-40A4-BFF5-032EC93637E7}"/>
              </a:ext>
            </a:extLst>
          </p:cNvPr>
          <p:cNvSpPr txBox="1"/>
          <p:nvPr/>
        </p:nvSpPr>
        <p:spPr>
          <a:xfrm>
            <a:off x="210466" y="65425"/>
            <a:ext cx="8933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2: </a:t>
            </a:r>
            <a:r>
              <a:rPr lang="en-GB" sz="1600" b="1" dirty="0">
                <a:solidFill>
                  <a:srgbClr val="006400"/>
                </a:solidFill>
              </a:rPr>
              <a:t>Find volumes of cubes and cuboids; </a:t>
            </a:r>
            <a:r>
              <a:rPr lang="en-GB" sz="1600" b="1" dirty="0">
                <a:solidFill>
                  <a:srgbClr val="0000C8"/>
                </a:solidFill>
              </a:rPr>
              <a:t>Find volumes of cubes and cuboids. Know and use prime factors.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8AAB9FD6-FB91-4B7F-BE23-CC0C859E28A2}"/>
              </a:ext>
            </a:extLst>
          </p:cNvPr>
          <p:cNvSpPr/>
          <p:nvPr/>
        </p:nvSpPr>
        <p:spPr>
          <a:xfrm>
            <a:off x="858293" y="3081926"/>
            <a:ext cx="7427414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sz="1600" b="1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If you pressed </a:t>
            </a:r>
            <a:r>
              <a:rPr lang="en-GB" sz="16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 cm cube five times into a piece of playdough or clay to make five adjacent square </a:t>
            </a:r>
            <a:r>
              <a:rPr lang="en-GB" sz="1600" b="1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holes and filled </a:t>
            </a:r>
            <a:r>
              <a:rPr lang="en-GB" sz="16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 5ml measuring spoon (e.g. a medicine spoon) with coloured water </a:t>
            </a:r>
            <a:r>
              <a:rPr lang="en-GB" sz="1600" b="1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this 5ml would exactly fill </a:t>
            </a:r>
            <a:r>
              <a:rPr lang="en-GB" sz="16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the holes in the clay: 5ml = 5cm</a:t>
            </a:r>
            <a:r>
              <a:rPr lang="en-GB" sz="1600" b="1" baseline="30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en-GB" sz="16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GB" sz="16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3436DF21-B9E3-4AD2-9266-FA00A5CBA887}"/>
              </a:ext>
            </a:extLst>
          </p:cNvPr>
          <p:cNvSpPr/>
          <p:nvPr/>
        </p:nvSpPr>
        <p:spPr>
          <a:xfrm>
            <a:off x="858293" y="1241544"/>
            <a:ext cx="7427414" cy="181588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sz="1600" b="1" dirty="0" smtClean="0"/>
              <a:t>What do you think would happen?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If you have a measuring </a:t>
            </a:r>
            <a:r>
              <a:rPr lang="en-GB" sz="1600" b="1" dirty="0"/>
              <a:t>cylinder with 100ml of coloured water in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You then drop </a:t>
            </a:r>
            <a:r>
              <a:rPr lang="en-GB" sz="1600" b="1" dirty="0"/>
              <a:t>100 centimetre cubes into the cylinder.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/>
              <a:t>What </a:t>
            </a:r>
            <a:r>
              <a:rPr lang="en-GB" sz="1600" b="1" i="1" dirty="0" smtClean="0"/>
              <a:t>would be the </a:t>
            </a:r>
            <a:r>
              <a:rPr lang="en-GB" sz="1600" b="1" i="1" dirty="0"/>
              <a:t>new level?</a:t>
            </a:r>
          </a:p>
          <a:p>
            <a:r>
              <a:rPr lang="en-GB" sz="1600" b="1" i="1" dirty="0"/>
              <a:t>	</a:t>
            </a:r>
            <a:endParaRPr lang="en-GB" sz="1600" b="1" i="1" dirty="0" smtClean="0"/>
          </a:p>
          <a:p>
            <a:r>
              <a:rPr lang="en-GB" sz="1600" b="1" dirty="0" smtClean="0"/>
              <a:t> -  It would be 200ml : 1ml of water and 1cm</a:t>
            </a:r>
            <a:r>
              <a:rPr lang="en-GB" sz="1600" b="1" baseline="30000" dirty="0" smtClean="0"/>
              <a:t>3</a:t>
            </a:r>
            <a:r>
              <a:rPr lang="en-GB" sz="1600" b="1" dirty="0" smtClean="0"/>
              <a:t> take up the same amount of space! They have the same volume.</a:t>
            </a:r>
            <a:endParaRPr lang="en-GB" sz="16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9EB0F049-6247-489B-B1C8-45484E6533D0}"/>
              </a:ext>
            </a:extLst>
          </p:cNvPr>
          <p:cNvSpPr/>
          <p:nvPr/>
        </p:nvSpPr>
        <p:spPr>
          <a:xfrm>
            <a:off x="1899487" y="650200"/>
            <a:ext cx="4572000" cy="40011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GB" sz="2000" b="1" dirty="0" smtClean="0"/>
              <a:t>Did you know?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97248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3596C1C4-D25E-47A8-BF78-7FBA0CDA0A8D}"/>
              </a:ext>
            </a:extLst>
          </p:cNvPr>
          <p:cNvSpPr/>
          <p:nvPr/>
        </p:nvSpPr>
        <p:spPr>
          <a:xfrm>
            <a:off x="2646063" y="2630509"/>
            <a:ext cx="3874770" cy="159698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8013124-15CC-4930-A787-4E349FC46203}"/>
              </a:ext>
            </a:extLst>
          </p:cNvPr>
          <p:cNvSpPr txBox="1"/>
          <p:nvPr/>
        </p:nvSpPr>
        <p:spPr>
          <a:xfrm>
            <a:off x="116681" y="138645"/>
            <a:ext cx="8933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2: </a:t>
            </a:r>
            <a:r>
              <a:rPr lang="en-GB" sz="1600" b="1" dirty="0">
                <a:solidFill>
                  <a:srgbClr val="006400"/>
                </a:solidFill>
              </a:rPr>
              <a:t>Find volumes of cubes and cuboids; </a:t>
            </a:r>
            <a:r>
              <a:rPr lang="en-GB" sz="1600" b="1" dirty="0">
                <a:solidFill>
                  <a:srgbClr val="0000C8"/>
                </a:solidFill>
              </a:rPr>
              <a:t>Find volumes of cubes and cuboids. Know and use prime factors.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4927E067-DD7F-4D50-A44A-984536382A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46448"/>
              </p:ext>
            </p:extLst>
          </p:nvPr>
        </p:nvGraphicFramePr>
        <p:xfrm>
          <a:off x="1101913" y="1399493"/>
          <a:ext cx="6940174" cy="58477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940174">
                  <a:extLst>
                    <a:ext uri="{9D8B030D-6E8A-4147-A177-3AD203B41FA5}">
                      <a16:colId xmlns="" xmlns:a16="http://schemas.microsoft.com/office/drawing/2014/main" val="1595946451"/>
                    </a:ext>
                  </a:extLst>
                </a:gridCol>
              </a:tblGrid>
              <a:tr h="58477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2800" b="1" i="0" dirty="0">
                          <a:effectLst/>
                        </a:rPr>
                        <a:t>cm    m</a:t>
                      </a:r>
                      <a:r>
                        <a:rPr lang="en-GB" sz="2800" b="1" i="0" baseline="30000" dirty="0">
                          <a:effectLst/>
                        </a:rPr>
                        <a:t>2 </a:t>
                      </a:r>
                      <a:r>
                        <a:rPr lang="en-GB" sz="2800" b="1" i="0" dirty="0">
                          <a:effectLst/>
                        </a:rPr>
                        <a:t>    km</a:t>
                      </a:r>
                      <a:r>
                        <a:rPr lang="en-GB" sz="2800" b="1" i="0" baseline="30000" dirty="0">
                          <a:effectLst/>
                        </a:rPr>
                        <a:t>3 </a:t>
                      </a:r>
                      <a:r>
                        <a:rPr lang="en-GB" sz="2800" b="1" i="0" dirty="0">
                          <a:effectLst/>
                        </a:rPr>
                        <a:t>    mm</a:t>
                      </a:r>
                      <a:r>
                        <a:rPr lang="en-GB" sz="2800" b="1" i="0" baseline="30000" dirty="0">
                          <a:effectLst/>
                        </a:rPr>
                        <a:t>2</a:t>
                      </a:r>
                      <a:r>
                        <a:rPr lang="en-GB" sz="2800" b="1" i="0" dirty="0">
                          <a:effectLst/>
                        </a:rPr>
                        <a:t>    cm</a:t>
                      </a:r>
                      <a:r>
                        <a:rPr lang="en-GB" sz="2800" b="1" i="0" baseline="30000" dirty="0">
                          <a:effectLst/>
                        </a:rPr>
                        <a:t>3 </a:t>
                      </a:r>
                      <a:r>
                        <a:rPr lang="en-GB" sz="2800" b="1" i="0" dirty="0">
                          <a:effectLst/>
                        </a:rPr>
                        <a:t>    m     km</a:t>
                      </a:r>
                      <a:r>
                        <a:rPr lang="en-GB" sz="2800" b="1" i="0" baseline="30000" dirty="0">
                          <a:effectLst/>
                        </a:rPr>
                        <a:t>2 </a:t>
                      </a:r>
                      <a:r>
                        <a:rPr lang="en-GB" sz="2800" b="1" i="0" dirty="0">
                          <a:effectLst/>
                        </a:rPr>
                        <a:t>   cm</a:t>
                      </a:r>
                      <a:r>
                        <a:rPr lang="en-GB" sz="2800" b="1" i="0" baseline="30000" dirty="0">
                          <a:effectLst/>
                        </a:rPr>
                        <a:t>2</a:t>
                      </a:r>
                      <a:endParaRPr lang="en-GB" sz="2800" b="1" i="0" dirty="0">
                        <a:effectLst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1297559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8EF8D7A-E596-4334-BF52-6C7CF073A733}"/>
              </a:ext>
            </a:extLst>
          </p:cNvPr>
          <p:cNvSpPr/>
          <p:nvPr/>
        </p:nvSpPr>
        <p:spPr>
          <a:xfrm>
            <a:off x="2286000" y="2755098"/>
            <a:ext cx="4572000" cy="134780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lnSpc>
                <a:spcPct val="115000"/>
              </a:lnSpc>
            </a:pPr>
            <a:r>
              <a:rPr lang="en-GB" b="1" dirty="0"/>
              <a:t>Which units can be used to measure:</a:t>
            </a:r>
          </a:p>
          <a:p>
            <a:pPr marL="914400" lvl="1" indent="-28575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en-GB" b="1" dirty="0"/>
              <a:t>Perimeter? </a:t>
            </a:r>
            <a:r>
              <a:rPr lang="en-GB" b="1" i="1" dirty="0"/>
              <a:t>How can you tell?</a:t>
            </a:r>
            <a:endParaRPr lang="en-GB" b="1" i="1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1" indent="-28575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en-GB" b="1" dirty="0"/>
              <a:t>Area?</a:t>
            </a:r>
          </a:p>
          <a:p>
            <a:pPr marL="914400" lvl="1" indent="-28575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en-GB" b="1" dirty="0"/>
              <a:t>Volume?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74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6036" y="1064524"/>
            <a:ext cx="79975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Year 5 – Take a look at Day 2 Sheet </a:t>
            </a:r>
            <a:r>
              <a:rPr lang="en-GB" sz="3600" dirty="0"/>
              <a:t>1 </a:t>
            </a:r>
            <a:r>
              <a:rPr lang="en-GB" sz="3600" dirty="0" smtClean="0"/>
              <a:t> of the worksheet file on the website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222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808C1AA0-D919-4704-811B-AE96E9DEA498}"/>
              </a:ext>
            </a:extLst>
          </p:cNvPr>
          <p:cNvGrpSpPr/>
          <p:nvPr/>
        </p:nvGrpSpPr>
        <p:grpSpPr>
          <a:xfrm>
            <a:off x="513015" y="877825"/>
            <a:ext cx="3501611" cy="3663189"/>
            <a:chOff x="421805" y="2539456"/>
            <a:chExt cx="2389145" cy="1456048"/>
          </a:xfrm>
        </p:grpSpPr>
        <p:sp>
          <p:nvSpPr>
            <p:cNvPr id="6" name="Cube 5">
              <a:extLst>
                <a:ext uri="{FF2B5EF4-FFF2-40B4-BE49-F238E27FC236}">
                  <a16:creationId xmlns="" xmlns:a16="http://schemas.microsoft.com/office/drawing/2014/main" id="{CCB3D3B1-4279-4913-814E-FDF2391B9A1C}"/>
                </a:ext>
              </a:extLst>
            </p:cNvPr>
            <p:cNvSpPr/>
            <p:nvPr/>
          </p:nvSpPr>
          <p:spPr>
            <a:xfrm>
              <a:off x="421805" y="2539456"/>
              <a:ext cx="1811547" cy="1298750"/>
            </a:xfrm>
            <a:prstGeom prst="cube">
              <a:avLst>
                <a:gd name="adj" fmla="val 3313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38D1F423-67AB-4791-881E-226B29AC9F4A}"/>
                </a:ext>
              </a:extLst>
            </p:cNvPr>
            <p:cNvSpPr txBox="1"/>
            <p:nvPr/>
          </p:nvSpPr>
          <p:spPr>
            <a:xfrm>
              <a:off x="2307410" y="2840745"/>
              <a:ext cx="503540" cy="159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accent1"/>
                  </a:solidFill>
                </a:rPr>
                <a:t>5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0F81CECF-22D4-45BC-8DD8-DCC9FD01A30B}"/>
                </a:ext>
              </a:extLst>
            </p:cNvPr>
            <p:cNvSpPr txBox="1"/>
            <p:nvPr/>
          </p:nvSpPr>
          <p:spPr>
            <a:xfrm>
              <a:off x="952759" y="3836468"/>
              <a:ext cx="503540" cy="159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6D9286D5-A42F-4A7E-B7C9-B8EB3E74C0CD}"/>
                </a:ext>
              </a:extLst>
            </p:cNvPr>
            <p:cNvSpPr txBox="1"/>
            <p:nvPr/>
          </p:nvSpPr>
          <p:spPr>
            <a:xfrm>
              <a:off x="1963342" y="3645351"/>
              <a:ext cx="503540" cy="159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6600"/>
                  </a:solidFill>
                </a:rPr>
                <a:t>3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="" xmlns:a16="http://schemas.microsoft.com/office/drawing/2014/main" id="{1A5ABED8-E118-453F-B303-A60267BC20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98857" y="2539456"/>
              <a:ext cx="0" cy="282913"/>
            </a:xfrm>
            <a:prstGeom prst="straightConnector1">
              <a:avLst/>
            </a:prstGeom>
            <a:ln w="28575">
              <a:solidFill>
                <a:srgbClr val="25374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="" xmlns:a16="http://schemas.microsoft.com/office/drawing/2014/main" id="{840E4356-0240-46A4-B66C-94A37AEF7421}"/>
                </a:ext>
              </a:extLst>
            </p:cNvPr>
            <p:cNvCxnSpPr>
              <a:cxnSpLocks/>
            </p:cNvCxnSpPr>
            <p:nvPr/>
          </p:nvCxnSpPr>
          <p:spPr>
            <a:xfrm>
              <a:off x="2398857" y="3031260"/>
              <a:ext cx="0" cy="382437"/>
            </a:xfrm>
            <a:prstGeom prst="straightConnector1">
              <a:avLst/>
            </a:prstGeom>
            <a:ln w="28575">
              <a:solidFill>
                <a:srgbClr val="25374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86CF3E17-5C70-46CE-9D75-FE2913F275A8}"/>
                </a:ext>
              </a:extLst>
            </p:cNvPr>
            <p:cNvGrpSpPr/>
            <p:nvPr/>
          </p:nvGrpSpPr>
          <p:grpSpPr>
            <a:xfrm rot="2578774" flipH="1">
              <a:off x="1981219" y="3450282"/>
              <a:ext cx="229699" cy="505188"/>
              <a:chOff x="2887970" y="4452762"/>
              <a:chExt cx="229699" cy="625830"/>
            </a:xfrm>
          </p:grpSpPr>
          <p:cxnSp>
            <p:nvCxnSpPr>
              <p:cNvPr id="18" name="Straight Arrow Connector 17">
                <a:extLst>
                  <a:ext uri="{FF2B5EF4-FFF2-40B4-BE49-F238E27FC236}">
                    <a16:creationId xmlns="" xmlns:a16="http://schemas.microsoft.com/office/drawing/2014/main" id="{71170B95-025D-41E3-97AB-758DAE8AFD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995972" y="4452762"/>
                <a:ext cx="0" cy="282913"/>
              </a:xfrm>
              <a:prstGeom prst="straightConnector1">
                <a:avLst/>
              </a:prstGeom>
              <a:ln w="28575">
                <a:solidFill>
                  <a:srgbClr val="25374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="" xmlns:a16="http://schemas.microsoft.com/office/drawing/2014/main" id="{500D67A1-BED5-48C0-BDA3-5D00BEE91618}"/>
                  </a:ext>
                </a:extLst>
              </p:cNvPr>
              <p:cNvCxnSpPr>
                <a:cxnSpLocks/>
              </p:cNvCxnSpPr>
              <p:nvPr/>
            </p:nvCxnSpPr>
            <p:spPr>
              <a:xfrm rot="2578774">
                <a:off x="2887970" y="4905183"/>
                <a:ext cx="229699" cy="173409"/>
              </a:xfrm>
              <a:prstGeom prst="straightConnector1">
                <a:avLst/>
              </a:prstGeom>
              <a:ln w="28575">
                <a:solidFill>
                  <a:srgbClr val="25374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B56ACF5C-BCBC-4DFC-8462-0F0B89B47ED3}"/>
                </a:ext>
              </a:extLst>
            </p:cNvPr>
            <p:cNvGrpSpPr/>
            <p:nvPr/>
          </p:nvGrpSpPr>
          <p:grpSpPr>
            <a:xfrm rot="5400000">
              <a:off x="1033072" y="3295197"/>
              <a:ext cx="1" cy="1222526"/>
              <a:chOff x="2836764" y="4422577"/>
              <a:chExt cx="1" cy="755129"/>
            </a:xfrm>
          </p:grpSpPr>
          <p:cxnSp>
            <p:nvCxnSpPr>
              <p:cNvPr id="16" name="Straight Arrow Connector 15">
                <a:extLst>
                  <a:ext uri="{FF2B5EF4-FFF2-40B4-BE49-F238E27FC236}">
                    <a16:creationId xmlns="" xmlns:a16="http://schemas.microsoft.com/office/drawing/2014/main" id="{DDDAFFD7-C419-4FA1-A74F-44AB2AFA459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36764" y="4422577"/>
                <a:ext cx="0" cy="282913"/>
              </a:xfrm>
              <a:prstGeom prst="straightConnector1">
                <a:avLst/>
              </a:prstGeom>
              <a:ln w="28575">
                <a:solidFill>
                  <a:srgbClr val="25374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="" xmlns:a16="http://schemas.microsoft.com/office/drawing/2014/main" id="{693ED5EF-1AFC-4323-9C9F-35D737AC8583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 flipV="1">
                <a:off x="2673581" y="5014522"/>
                <a:ext cx="326367" cy="1"/>
              </a:xfrm>
              <a:prstGeom prst="straightConnector1">
                <a:avLst/>
              </a:prstGeom>
              <a:ln w="28575">
                <a:solidFill>
                  <a:srgbClr val="25374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90C219F3-F232-41A7-BDE3-272F3C7EA528}"/>
              </a:ext>
            </a:extLst>
          </p:cNvPr>
          <p:cNvGrpSpPr/>
          <p:nvPr/>
        </p:nvGrpSpPr>
        <p:grpSpPr>
          <a:xfrm>
            <a:off x="4656664" y="1002915"/>
            <a:ext cx="2404298" cy="637440"/>
            <a:chOff x="1167141" y="1074204"/>
            <a:chExt cx="3205731" cy="721769"/>
          </a:xfrm>
        </p:grpSpPr>
        <p:sp>
          <p:nvSpPr>
            <p:cNvPr id="24" name="Speech Bubble: Rectangle with Corners Rounded 23">
              <a:extLst>
                <a:ext uri="{FF2B5EF4-FFF2-40B4-BE49-F238E27FC236}">
                  <a16:creationId xmlns="" xmlns:a16="http://schemas.microsoft.com/office/drawing/2014/main" id="{82364C80-CE38-4134-A354-50B12DB62B85}"/>
                </a:ext>
              </a:extLst>
            </p:cNvPr>
            <p:cNvSpPr/>
            <p:nvPr/>
          </p:nvSpPr>
          <p:spPr>
            <a:xfrm>
              <a:off x="1167141" y="1074204"/>
              <a:ext cx="3205731" cy="721769"/>
            </a:xfrm>
            <a:prstGeom prst="wedgeRoundRectCallout">
              <a:avLst>
                <a:gd name="adj1" fmla="val -75961"/>
                <a:gd name="adj2" fmla="val 55658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How many cubes are in the bottom layer? 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5" name="Picture 24">
              <a:extLst>
                <a:ext uri="{FF2B5EF4-FFF2-40B4-BE49-F238E27FC236}">
                  <a16:creationId xmlns="" xmlns:a16="http://schemas.microsoft.com/office/drawing/2014/main" id="{EA5D75B8-5004-4D5B-9BC2-68085577E2A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64951" y="1074204"/>
              <a:ext cx="307921" cy="519867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25A8C3FB-7DED-43C5-A527-A82509FB3CCE}"/>
              </a:ext>
            </a:extLst>
          </p:cNvPr>
          <p:cNvGrpSpPr/>
          <p:nvPr/>
        </p:nvGrpSpPr>
        <p:grpSpPr>
          <a:xfrm>
            <a:off x="4730334" y="2339806"/>
            <a:ext cx="2404298" cy="637440"/>
            <a:chOff x="1167141" y="1074204"/>
            <a:chExt cx="3205731" cy="721769"/>
          </a:xfrm>
        </p:grpSpPr>
        <p:sp>
          <p:nvSpPr>
            <p:cNvPr id="27" name="Speech Bubble: Rectangle with Corners Rounded 26">
              <a:extLst>
                <a:ext uri="{FF2B5EF4-FFF2-40B4-BE49-F238E27FC236}">
                  <a16:creationId xmlns="" xmlns:a16="http://schemas.microsoft.com/office/drawing/2014/main" id="{D0EB3AD7-1D76-4976-98C2-A613F50663A7}"/>
                </a:ext>
              </a:extLst>
            </p:cNvPr>
            <p:cNvSpPr/>
            <p:nvPr/>
          </p:nvSpPr>
          <p:spPr>
            <a:xfrm>
              <a:off x="1167141" y="1074204"/>
              <a:ext cx="3205731" cy="721769"/>
            </a:xfrm>
            <a:prstGeom prst="wedgeRoundRectCallout">
              <a:avLst>
                <a:gd name="adj1" fmla="val -72373"/>
                <a:gd name="adj2" fmla="val -6594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How many layers are there? 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8" name="Picture 27">
              <a:extLst>
                <a:ext uri="{FF2B5EF4-FFF2-40B4-BE49-F238E27FC236}">
                  <a16:creationId xmlns="" xmlns:a16="http://schemas.microsoft.com/office/drawing/2014/main" id="{F6DC39F2-B211-499F-BEEC-A1FEF61EF3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64951" y="1074204"/>
              <a:ext cx="307921" cy="519867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38578362-915B-413A-9684-0FD2A4518C7C}"/>
              </a:ext>
            </a:extLst>
          </p:cNvPr>
          <p:cNvGrpSpPr/>
          <p:nvPr/>
        </p:nvGrpSpPr>
        <p:grpSpPr>
          <a:xfrm>
            <a:off x="4614863" y="3448354"/>
            <a:ext cx="2404298" cy="637440"/>
            <a:chOff x="1167141" y="1074204"/>
            <a:chExt cx="3205731" cy="721769"/>
          </a:xfrm>
        </p:grpSpPr>
        <p:sp>
          <p:nvSpPr>
            <p:cNvPr id="30" name="Speech Bubble: Rectangle with Corners Rounded 29">
              <a:extLst>
                <a:ext uri="{FF2B5EF4-FFF2-40B4-BE49-F238E27FC236}">
                  <a16:creationId xmlns="" xmlns:a16="http://schemas.microsoft.com/office/drawing/2014/main" id="{D47A5538-8B38-4189-8A9A-C4321D24C4E0}"/>
                </a:ext>
              </a:extLst>
            </p:cNvPr>
            <p:cNvSpPr/>
            <p:nvPr/>
          </p:nvSpPr>
          <p:spPr>
            <a:xfrm>
              <a:off x="1167141" y="1074204"/>
              <a:ext cx="3205731" cy="721769"/>
            </a:xfrm>
            <a:prstGeom prst="wedgeRoundRectCallout">
              <a:avLst>
                <a:gd name="adj1" fmla="val -75961"/>
                <a:gd name="adj2" fmla="val -60726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So how many cubes altogether? 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1" name="Picture 30">
              <a:extLst>
                <a:ext uri="{FF2B5EF4-FFF2-40B4-BE49-F238E27FC236}">
                  <a16:creationId xmlns="" xmlns:a16="http://schemas.microsoft.com/office/drawing/2014/main" id="{5FE2ED81-D4A7-4754-B439-846974DDF0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64951" y="1162235"/>
              <a:ext cx="307921" cy="519868"/>
            </a:xfrm>
            <a:prstGeom prst="rect">
              <a:avLst/>
            </a:prstGeom>
          </p:spPr>
        </p:pic>
      </p:grpSp>
      <p:sp>
        <p:nvSpPr>
          <p:cNvPr id="32" name="Speech Bubble: Rectangle with Corners Rounded 31">
            <a:extLst>
              <a:ext uri="{FF2B5EF4-FFF2-40B4-BE49-F238E27FC236}">
                <a16:creationId xmlns="" xmlns:a16="http://schemas.microsoft.com/office/drawing/2014/main" id="{4D667BBB-9087-4E8D-9106-77C31B4F04FD}"/>
              </a:ext>
            </a:extLst>
          </p:cNvPr>
          <p:cNvSpPr/>
          <p:nvPr/>
        </p:nvSpPr>
        <p:spPr>
          <a:xfrm>
            <a:off x="1318423" y="4841305"/>
            <a:ext cx="2404298" cy="637440"/>
          </a:xfrm>
          <a:prstGeom prst="wedgeRoundRectCallout">
            <a:avLst>
              <a:gd name="adj1" fmla="val -75961"/>
              <a:gd name="adj2" fmla="val -60726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2, 3 and 5 multiply together to make 30.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="" xmlns:a16="http://schemas.microsoft.com/office/drawing/2014/main" id="{A4CA630D-71E7-4D53-8D6A-704B9BB7EA40}"/>
              </a:ext>
            </a:extLst>
          </p:cNvPr>
          <p:cNvGrpSpPr/>
          <p:nvPr/>
        </p:nvGrpSpPr>
        <p:grpSpPr>
          <a:xfrm>
            <a:off x="3377752" y="5524977"/>
            <a:ext cx="2518601" cy="637440"/>
            <a:chOff x="1167141" y="1074204"/>
            <a:chExt cx="3358135" cy="721769"/>
          </a:xfrm>
        </p:grpSpPr>
        <p:sp>
          <p:nvSpPr>
            <p:cNvPr id="34" name="Speech Bubble: Rectangle with Corners Rounded 33">
              <a:extLst>
                <a:ext uri="{FF2B5EF4-FFF2-40B4-BE49-F238E27FC236}">
                  <a16:creationId xmlns="" xmlns:a16="http://schemas.microsoft.com/office/drawing/2014/main" id="{8CDED9BA-6547-4E45-94E2-E3278C4FECFF}"/>
                </a:ext>
              </a:extLst>
            </p:cNvPr>
            <p:cNvSpPr/>
            <p:nvPr/>
          </p:nvSpPr>
          <p:spPr>
            <a:xfrm>
              <a:off x="1167141" y="1074204"/>
              <a:ext cx="3205731" cy="721769"/>
            </a:xfrm>
            <a:prstGeom prst="wedgeRoundRectCallout">
              <a:avLst>
                <a:gd name="adj1" fmla="val -75961"/>
                <a:gd name="adj2" fmla="val -60726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What do you notice about these 3 numbers? 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5" name="Picture 34">
              <a:extLst>
                <a:ext uri="{FF2B5EF4-FFF2-40B4-BE49-F238E27FC236}">
                  <a16:creationId xmlns="" xmlns:a16="http://schemas.microsoft.com/office/drawing/2014/main" id="{3C3AFECA-CE4A-44D9-9A53-68D81B9A4C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17355" y="1162235"/>
              <a:ext cx="307921" cy="519868"/>
            </a:xfrm>
            <a:prstGeom prst="rect">
              <a:avLst/>
            </a:prstGeom>
          </p:spPr>
        </p:pic>
      </p:grpSp>
      <p:sp>
        <p:nvSpPr>
          <p:cNvPr id="36" name="Speech Bubble: Rectangle with Corners Rounded 35">
            <a:extLst>
              <a:ext uri="{FF2B5EF4-FFF2-40B4-BE49-F238E27FC236}">
                <a16:creationId xmlns="" xmlns:a16="http://schemas.microsoft.com/office/drawing/2014/main" id="{39D6199C-B62F-498B-B9B9-86463FB6F112}"/>
              </a:ext>
            </a:extLst>
          </p:cNvPr>
          <p:cNvSpPr/>
          <p:nvPr/>
        </p:nvSpPr>
        <p:spPr>
          <a:xfrm>
            <a:off x="6308831" y="4391319"/>
            <a:ext cx="2569162" cy="1317214"/>
          </a:xfrm>
          <a:prstGeom prst="wedgeRoundRectCallout">
            <a:avLst>
              <a:gd name="adj1" fmla="val -86891"/>
              <a:gd name="adj2" fmla="val -38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C00000"/>
                </a:solidFill>
              </a:rPr>
              <a:t>They are the prime factors of 30. Prime numbers are numbers that have no factors other than themselves and 1.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7" name="Speech Bubble: Rectangle with Corners Rounded 36">
            <a:extLst>
              <a:ext uri="{FF2B5EF4-FFF2-40B4-BE49-F238E27FC236}">
                <a16:creationId xmlns="" xmlns:a16="http://schemas.microsoft.com/office/drawing/2014/main" id="{04945AF2-A6E9-4597-9B7A-F2E4C9F4FE01}"/>
              </a:ext>
            </a:extLst>
          </p:cNvPr>
          <p:cNvSpPr/>
          <p:nvPr/>
        </p:nvSpPr>
        <p:spPr>
          <a:xfrm>
            <a:off x="4905408" y="1718100"/>
            <a:ext cx="4115928" cy="1514639"/>
          </a:xfrm>
          <a:prstGeom prst="wedgeRoundRectCallout">
            <a:avLst>
              <a:gd name="adj1" fmla="val -86891"/>
              <a:gd name="adj2" fmla="val -385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This is the smallest cuboid that can be made using three different prime numbers.</a:t>
            </a:r>
          </a:p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You will be using cubes to explore the volumes of cubes with dimensions (lengths, heights and widths) which are prime numbers of centimetres.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542199C9-49FE-4375-8E36-48FCDCFAFB8E}"/>
              </a:ext>
            </a:extLst>
          </p:cNvPr>
          <p:cNvSpPr txBox="1"/>
          <p:nvPr/>
        </p:nvSpPr>
        <p:spPr>
          <a:xfrm>
            <a:off x="116681" y="138645"/>
            <a:ext cx="8933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2: </a:t>
            </a:r>
            <a:r>
              <a:rPr lang="en-GB" sz="1600" b="1" dirty="0" smtClean="0">
                <a:solidFill>
                  <a:srgbClr val="253746"/>
                </a:solidFill>
              </a:rPr>
              <a:t>FURTHER </a:t>
            </a:r>
            <a:r>
              <a:rPr lang="en-GB" sz="1600" b="1" dirty="0" smtClean="0">
                <a:solidFill>
                  <a:srgbClr val="253746"/>
                </a:solidFill>
              </a:rPr>
              <a:t>LEARNING FOR YEAR 6 : </a:t>
            </a:r>
            <a:r>
              <a:rPr lang="en-GB" sz="1600" b="1" dirty="0" smtClean="0">
                <a:solidFill>
                  <a:srgbClr val="0000C8"/>
                </a:solidFill>
              </a:rPr>
              <a:t>Find </a:t>
            </a:r>
            <a:r>
              <a:rPr lang="en-GB" sz="1600" b="1" dirty="0">
                <a:solidFill>
                  <a:srgbClr val="0000C8"/>
                </a:solidFill>
              </a:rPr>
              <a:t>volumes of cubes and cuboids. </a:t>
            </a:r>
          </a:p>
        </p:txBody>
      </p:sp>
    </p:spTree>
    <p:extLst>
      <p:ext uri="{BB962C8B-B14F-4D97-AF65-F5344CB8AC3E}">
        <p14:creationId xmlns:p14="http://schemas.microsoft.com/office/powerpoint/2010/main" val="64474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6" grpId="0" animBg="1"/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28299" y="914399"/>
            <a:ext cx="6687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Year </a:t>
            </a:r>
            <a:r>
              <a:rPr lang="en-GB" sz="3600" dirty="0" smtClean="0"/>
              <a:t>6 </a:t>
            </a:r>
            <a:r>
              <a:rPr lang="en-GB" sz="3600" dirty="0"/>
              <a:t>– Take a look at Day 2 Sheet </a:t>
            </a:r>
            <a:r>
              <a:rPr lang="en-GB" sz="3600" dirty="0" smtClean="0"/>
              <a:t>2 or 3 </a:t>
            </a:r>
            <a:r>
              <a:rPr lang="en-GB" sz="3600" dirty="0"/>
              <a:t>of the worksheet file on the website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8350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E4DA971-C8A5-4EBB-BA51-4CB1290B176A}"/>
              </a:ext>
            </a:extLst>
          </p:cNvPr>
          <p:cNvSpPr txBox="1"/>
          <p:nvPr/>
        </p:nvSpPr>
        <p:spPr>
          <a:xfrm>
            <a:off x="840156" y="1718511"/>
            <a:ext cx="8130503" cy="1423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006400"/>
                </a:solidFill>
              </a:rPr>
              <a:t>Estimate and find volumes of cubes and cuboids.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0000C8"/>
                </a:solidFill>
              </a:rPr>
              <a:t>Find volumes of cubes and cuboids.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CC8B2D8-87C9-40DF-A466-C99A074D1E74}"/>
              </a:ext>
            </a:extLst>
          </p:cNvPr>
          <p:cNvSpPr txBox="1"/>
          <p:nvPr/>
        </p:nvSpPr>
        <p:spPr>
          <a:xfrm>
            <a:off x="116681" y="16610"/>
            <a:ext cx="8910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253746"/>
                </a:solidFill>
              </a:rPr>
              <a:t>Monday 4</a:t>
            </a:r>
            <a:r>
              <a:rPr lang="en-GB" sz="2800" b="1" baseline="30000" dirty="0" smtClean="0">
                <a:solidFill>
                  <a:srgbClr val="253746"/>
                </a:solidFill>
              </a:rPr>
              <a:t>th</a:t>
            </a:r>
            <a:r>
              <a:rPr lang="en-GB" sz="2800" b="1" dirty="0" smtClean="0">
                <a:solidFill>
                  <a:srgbClr val="253746"/>
                </a:solidFill>
              </a:rPr>
              <a:t> May 2020</a:t>
            </a:r>
          </a:p>
          <a:p>
            <a:pPr algn="ctr"/>
            <a:r>
              <a:rPr lang="en-GB" sz="2800" b="1" dirty="0" smtClean="0">
                <a:solidFill>
                  <a:srgbClr val="253746"/>
                </a:solidFill>
              </a:rPr>
              <a:t>Measures </a:t>
            </a:r>
            <a:r>
              <a:rPr lang="en-GB" sz="2800" b="1" dirty="0">
                <a:solidFill>
                  <a:srgbClr val="253746"/>
                </a:solidFill>
              </a:rPr>
              <a:t>and Data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Finding volumes</a:t>
            </a:r>
          </a:p>
        </p:txBody>
      </p:sp>
    </p:spTree>
    <p:extLst>
      <p:ext uri="{BB962C8B-B14F-4D97-AF65-F5344CB8AC3E}">
        <p14:creationId xmlns:p14="http://schemas.microsoft.com/office/powerpoint/2010/main" val="206697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be 1">
            <a:extLst>
              <a:ext uri="{FF2B5EF4-FFF2-40B4-BE49-F238E27FC236}">
                <a16:creationId xmlns="" xmlns:a16="http://schemas.microsoft.com/office/drawing/2014/main" id="{384CC484-9487-4D53-8A5D-548FADB048B8}"/>
              </a:ext>
            </a:extLst>
          </p:cNvPr>
          <p:cNvSpPr/>
          <p:nvPr/>
        </p:nvSpPr>
        <p:spPr>
          <a:xfrm>
            <a:off x="1251141" y="2945804"/>
            <a:ext cx="567553" cy="56584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="" xmlns:a16="http://schemas.microsoft.com/office/drawing/2014/main" id="{BA143D0F-0B19-436E-8864-114D138B182F}"/>
              </a:ext>
            </a:extLst>
          </p:cNvPr>
          <p:cNvSpPr/>
          <p:nvPr/>
        </p:nvSpPr>
        <p:spPr>
          <a:xfrm>
            <a:off x="2383599" y="1469450"/>
            <a:ext cx="5509260" cy="1570929"/>
          </a:xfrm>
          <a:prstGeom prst="wedgeRoundRectCallout">
            <a:avLst>
              <a:gd name="adj1" fmla="val 64910"/>
              <a:gd name="adj2" fmla="val -42597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b="1" dirty="0">
                <a:solidFill>
                  <a:srgbClr val="253746"/>
                </a:solidFill>
              </a:rPr>
              <a:t>This is a special cube, each edge length is exactly 1cm.</a:t>
            </a:r>
            <a:br>
              <a:rPr lang="en-GB" b="1" dirty="0">
                <a:solidFill>
                  <a:srgbClr val="253746"/>
                </a:solidFill>
              </a:rPr>
            </a:br>
            <a:r>
              <a:rPr lang="en-GB" b="1" dirty="0">
                <a:solidFill>
                  <a:srgbClr val="253746"/>
                </a:solidFill>
              </a:rPr>
              <a:t>The </a:t>
            </a:r>
            <a:r>
              <a:rPr lang="en-GB" b="1" i="1" dirty="0">
                <a:solidFill>
                  <a:srgbClr val="253746"/>
                </a:solidFill>
              </a:rPr>
              <a:t>volume</a:t>
            </a:r>
            <a:r>
              <a:rPr lang="en-GB" b="1" dirty="0">
                <a:solidFill>
                  <a:srgbClr val="253746"/>
                </a:solidFill>
              </a:rPr>
              <a:t> of this cube, </a:t>
            </a:r>
            <a:r>
              <a:rPr lang="en-GB" b="1" i="1" dirty="0">
                <a:solidFill>
                  <a:srgbClr val="253746"/>
                </a:solidFill>
              </a:rPr>
              <a:t>the amount of 3-D space it takes up</a:t>
            </a:r>
            <a:r>
              <a:rPr lang="en-GB" b="1" dirty="0">
                <a:solidFill>
                  <a:srgbClr val="253746"/>
                </a:solidFill>
              </a:rPr>
              <a:t>, is one cubic centimetre.</a:t>
            </a:r>
            <a:br>
              <a:rPr lang="en-GB" b="1" dirty="0">
                <a:solidFill>
                  <a:srgbClr val="253746"/>
                </a:solidFill>
              </a:rPr>
            </a:br>
            <a:r>
              <a:rPr lang="en-GB" b="1" dirty="0">
                <a:solidFill>
                  <a:srgbClr val="253746"/>
                </a:solidFill>
              </a:rPr>
              <a:t>This is written: 1cm</a:t>
            </a:r>
            <a:r>
              <a:rPr lang="en-GB" b="1" baseline="30000" dirty="0">
                <a:solidFill>
                  <a:srgbClr val="253746"/>
                </a:solidFill>
              </a:rPr>
              <a:t>3</a:t>
            </a:r>
            <a:r>
              <a:rPr lang="en-GB" b="1" dirty="0">
                <a:solidFill>
                  <a:srgbClr val="253746"/>
                </a:solidFill>
              </a:rPr>
              <a:t>.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ooter Placeholder 1">
            <a:extLst>
              <a:ext uri="{FF2B5EF4-FFF2-40B4-BE49-F238E27FC236}">
                <a16:creationId xmlns="" xmlns:a16="http://schemas.microsoft.com/office/drawing/2014/main" id="{3D6A58FE-2579-404D-A13D-9AE5BB5A9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BCE78C0E-F811-4676-8EA8-EB3DA0EA80B6}"/>
              </a:ext>
            </a:extLst>
          </p:cNvPr>
          <p:cNvSpPr txBox="1"/>
          <p:nvPr/>
        </p:nvSpPr>
        <p:spPr>
          <a:xfrm>
            <a:off x="116681" y="138645"/>
            <a:ext cx="8933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1: </a:t>
            </a:r>
            <a:r>
              <a:rPr lang="en-GB" sz="1600" b="1" dirty="0">
                <a:solidFill>
                  <a:srgbClr val="006400"/>
                </a:solidFill>
              </a:rPr>
              <a:t>Estimate and find volumes of cubes and cuboids; </a:t>
            </a:r>
            <a:r>
              <a:rPr lang="en-GB" sz="1600" b="1" dirty="0">
                <a:solidFill>
                  <a:srgbClr val="0000C8"/>
                </a:solidFill>
              </a:rPr>
              <a:t>Find volumes of cubes and cuboids.</a:t>
            </a:r>
          </a:p>
        </p:txBody>
      </p:sp>
    </p:spTree>
    <p:extLst>
      <p:ext uri="{BB962C8B-B14F-4D97-AF65-F5344CB8AC3E}">
        <p14:creationId xmlns:p14="http://schemas.microsoft.com/office/powerpoint/2010/main" val="287455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="" xmlns:a16="http://schemas.microsoft.com/office/drawing/2014/main" id="{D1B2762F-F623-4CBA-95DC-71C9B5D5E457}"/>
              </a:ext>
            </a:extLst>
          </p:cNvPr>
          <p:cNvGrpSpPr/>
          <p:nvPr/>
        </p:nvGrpSpPr>
        <p:grpSpPr>
          <a:xfrm>
            <a:off x="4905408" y="3300318"/>
            <a:ext cx="2380598" cy="2443806"/>
            <a:chOff x="4905408" y="3300318"/>
            <a:chExt cx="2380598" cy="2443806"/>
          </a:xfrm>
        </p:grpSpPr>
        <p:sp>
          <p:nvSpPr>
            <p:cNvPr id="2" name="Cube 1">
              <a:extLst>
                <a:ext uri="{FF2B5EF4-FFF2-40B4-BE49-F238E27FC236}">
                  <a16:creationId xmlns="" xmlns:a16="http://schemas.microsoft.com/office/drawing/2014/main" id="{DC113C90-4DC9-4C64-A37A-1927AA63FF63}"/>
                </a:ext>
              </a:extLst>
            </p:cNvPr>
            <p:cNvSpPr/>
            <p:nvPr/>
          </p:nvSpPr>
          <p:spPr>
            <a:xfrm>
              <a:off x="4921180" y="3310978"/>
              <a:ext cx="2364826" cy="2427890"/>
            </a:xfrm>
            <a:prstGeom prst="cub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D69A8E1B-9F0A-47CD-AFBA-D95D265CE721}"/>
                </a:ext>
              </a:extLst>
            </p:cNvPr>
            <p:cNvCxnSpPr>
              <a:cxnSpLocks/>
            </p:cNvCxnSpPr>
            <p:nvPr/>
          </p:nvCxnSpPr>
          <p:spPr>
            <a:xfrm>
              <a:off x="4905408" y="4256910"/>
              <a:ext cx="1775171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F6A1F564-9328-4424-9972-4D3F16F7A28A}"/>
                </a:ext>
              </a:extLst>
            </p:cNvPr>
            <p:cNvCxnSpPr>
              <a:cxnSpLocks/>
            </p:cNvCxnSpPr>
            <p:nvPr/>
          </p:nvCxnSpPr>
          <p:spPr>
            <a:xfrm>
              <a:off x="4905408" y="4598495"/>
              <a:ext cx="1775171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2CA85063-7FD6-4BBA-8A0A-FA00231175F5}"/>
                </a:ext>
              </a:extLst>
            </p:cNvPr>
            <p:cNvCxnSpPr>
              <a:cxnSpLocks/>
            </p:cNvCxnSpPr>
            <p:nvPr/>
          </p:nvCxnSpPr>
          <p:spPr>
            <a:xfrm>
              <a:off x="4905408" y="4976868"/>
              <a:ext cx="1775171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EB66387D-AC8A-4617-ACEE-0D2315F8FD3E}"/>
                </a:ext>
              </a:extLst>
            </p:cNvPr>
            <p:cNvCxnSpPr>
              <a:cxnSpLocks/>
            </p:cNvCxnSpPr>
            <p:nvPr/>
          </p:nvCxnSpPr>
          <p:spPr>
            <a:xfrm>
              <a:off x="4905408" y="5339475"/>
              <a:ext cx="1775171" cy="10102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4665D280-B6FC-48F5-B10D-57FED45543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0579" y="3732545"/>
              <a:ext cx="605427" cy="524365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D44CD2CF-4685-4375-8DF1-EAA94AE74A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0579" y="4097802"/>
              <a:ext cx="605427" cy="500693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51EFE23A-75E6-4B10-BE31-E4144110A8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0579" y="4483290"/>
              <a:ext cx="605427" cy="493579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C8F82130-764A-4D6D-BA20-C6263DF02D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0579" y="4797009"/>
              <a:ext cx="605427" cy="552568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E1C6BA74-4B74-4046-9067-B948718B0E69}"/>
                </a:ext>
              </a:extLst>
            </p:cNvPr>
            <p:cNvCxnSpPr>
              <a:cxnSpLocks/>
            </p:cNvCxnSpPr>
            <p:nvPr/>
          </p:nvCxnSpPr>
          <p:spPr>
            <a:xfrm>
              <a:off x="5073573" y="3732545"/>
              <a:ext cx="1770996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0B544893-B9FE-4E1B-BDE1-1254787719DB}"/>
                </a:ext>
              </a:extLst>
            </p:cNvPr>
            <p:cNvCxnSpPr>
              <a:cxnSpLocks/>
            </p:cNvCxnSpPr>
            <p:nvPr/>
          </p:nvCxnSpPr>
          <p:spPr>
            <a:xfrm>
              <a:off x="5199702" y="3601163"/>
              <a:ext cx="1755226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3DB55663-B993-46FA-A4EB-D18A50AF3226}"/>
                </a:ext>
              </a:extLst>
            </p:cNvPr>
            <p:cNvCxnSpPr>
              <a:cxnSpLocks/>
            </p:cNvCxnSpPr>
            <p:nvPr/>
          </p:nvCxnSpPr>
          <p:spPr>
            <a:xfrm>
              <a:off x="5335851" y="3447612"/>
              <a:ext cx="1824030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AB2CBE2B-E42A-4DA1-B3BF-05407C982160}"/>
                </a:ext>
              </a:extLst>
            </p:cNvPr>
            <p:cNvCxnSpPr>
              <a:cxnSpLocks/>
            </p:cNvCxnSpPr>
            <p:nvPr/>
          </p:nvCxnSpPr>
          <p:spPr>
            <a:xfrm>
              <a:off x="5266562" y="3910068"/>
              <a:ext cx="0" cy="182880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F2B0CE41-29C3-4ADA-A52C-8825747404E8}"/>
                </a:ext>
              </a:extLst>
            </p:cNvPr>
            <p:cNvCxnSpPr>
              <a:cxnSpLocks/>
            </p:cNvCxnSpPr>
            <p:nvPr/>
          </p:nvCxnSpPr>
          <p:spPr>
            <a:xfrm>
              <a:off x="5623914" y="3925834"/>
              <a:ext cx="0" cy="1813034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EFA7C535-192D-4F20-908F-F27AF8756B5F}"/>
                </a:ext>
              </a:extLst>
            </p:cNvPr>
            <p:cNvCxnSpPr>
              <a:cxnSpLocks/>
            </p:cNvCxnSpPr>
            <p:nvPr/>
          </p:nvCxnSpPr>
          <p:spPr>
            <a:xfrm>
              <a:off x="6008031" y="3925834"/>
              <a:ext cx="0" cy="1805357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BFC14FE1-4B4D-4E0C-BF8F-F03A6D0ABE51}"/>
                </a:ext>
              </a:extLst>
            </p:cNvPr>
            <p:cNvCxnSpPr>
              <a:cxnSpLocks/>
            </p:cNvCxnSpPr>
            <p:nvPr/>
          </p:nvCxnSpPr>
          <p:spPr>
            <a:xfrm>
              <a:off x="6349130" y="3894302"/>
              <a:ext cx="0" cy="1849822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="" xmlns:a16="http://schemas.microsoft.com/office/drawing/2014/main" id="{545086BB-E7AE-45D6-93D6-079CCE2D43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66562" y="3305722"/>
              <a:ext cx="562994" cy="58858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="" xmlns:a16="http://schemas.microsoft.com/office/drawing/2014/main" id="{2AE8021E-50B4-43A8-B946-E2F9C04CEF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9979" y="3301045"/>
              <a:ext cx="597629" cy="614855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="" xmlns:a16="http://schemas.microsoft.com/office/drawing/2014/main" id="{8DF5561B-C403-4AEB-97DE-3F3EF67927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08031" y="3316394"/>
              <a:ext cx="572185" cy="577908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="" xmlns:a16="http://schemas.microsoft.com/office/drawing/2014/main" id="{C78BB856-5374-4366-8125-F943569E8C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44463" y="3300318"/>
              <a:ext cx="597629" cy="614855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="" xmlns:a16="http://schemas.microsoft.com/office/drawing/2014/main" id="{B1619719-1AC5-41F9-B190-338FE8AFE750}"/>
                </a:ext>
              </a:extLst>
            </p:cNvPr>
            <p:cNvCxnSpPr>
              <a:cxnSpLocks/>
            </p:cNvCxnSpPr>
            <p:nvPr/>
          </p:nvCxnSpPr>
          <p:spPr>
            <a:xfrm>
              <a:off x="6848369" y="3757667"/>
              <a:ext cx="0" cy="181062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="" xmlns:a16="http://schemas.microsoft.com/office/drawing/2014/main" id="{9BE82DC1-1EE0-4B0A-8EE2-696BE491BB85}"/>
                </a:ext>
              </a:extLst>
            </p:cNvPr>
            <p:cNvCxnSpPr>
              <a:cxnSpLocks/>
            </p:cNvCxnSpPr>
            <p:nvPr/>
          </p:nvCxnSpPr>
          <p:spPr>
            <a:xfrm>
              <a:off x="7013223" y="3608055"/>
              <a:ext cx="0" cy="1796458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="" xmlns:a16="http://schemas.microsoft.com/office/drawing/2014/main" id="{F74DADDD-57E0-4FD9-BD5E-84179C9B1085}"/>
                </a:ext>
              </a:extLst>
            </p:cNvPr>
            <p:cNvCxnSpPr>
              <a:cxnSpLocks/>
            </p:cNvCxnSpPr>
            <p:nvPr/>
          </p:nvCxnSpPr>
          <p:spPr>
            <a:xfrm>
              <a:off x="7163681" y="3447612"/>
              <a:ext cx="0" cy="181360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>
            <a:extLst>
              <a:ext uri="{FF2B5EF4-FFF2-40B4-BE49-F238E27FC236}">
                <a16:creationId xmlns="" xmlns:a16="http://schemas.microsoft.com/office/drawing/2014/main" id="{57AEF194-089E-4F03-AC03-AFA885501A56}"/>
              </a:ext>
            </a:extLst>
          </p:cNvPr>
          <p:cNvGrpSpPr/>
          <p:nvPr/>
        </p:nvGrpSpPr>
        <p:grpSpPr>
          <a:xfrm>
            <a:off x="4481071" y="1437781"/>
            <a:ext cx="3698982" cy="1071726"/>
            <a:chOff x="4545447" y="2254469"/>
            <a:chExt cx="3698982" cy="1071726"/>
          </a:xfrm>
        </p:grpSpPr>
        <p:sp>
          <p:nvSpPr>
            <p:cNvPr id="117" name="Speech Bubble: Rectangle with Corners Rounded 116">
              <a:extLst>
                <a:ext uri="{FF2B5EF4-FFF2-40B4-BE49-F238E27FC236}">
                  <a16:creationId xmlns="" xmlns:a16="http://schemas.microsoft.com/office/drawing/2014/main" id="{F6764F41-34A8-4820-9A5F-47956F62C732}"/>
                </a:ext>
              </a:extLst>
            </p:cNvPr>
            <p:cNvSpPr/>
            <p:nvPr/>
          </p:nvSpPr>
          <p:spPr>
            <a:xfrm>
              <a:off x="4545447" y="2254469"/>
              <a:ext cx="3698982" cy="1071726"/>
            </a:xfrm>
            <a:prstGeom prst="wedgeRoundRectCallout">
              <a:avLst>
                <a:gd name="adj1" fmla="val -67356"/>
                <a:gd name="adj2" fmla="val -39285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How many cubes are in the bottom layer of this cuboid?</a:t>
              </a:r>
            </a:p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How many layers are there? </a:t>
              </a:r>
            </a:p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So how many cubes in total?</a:t>
              </a:r>
              <a:endPara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8" name="Picture 117">
              <a:extLst>
                <a:ext uri="{FF2B5EF4-FFF2-40B4-BE49-F238E27FC236}">
                  <a16:creationId xmlns="" xmlns:a16="http://schemas.microsoft.com/office/drawing/2014/main" id="{08ECF3FB-2783-469B-A06F-C784BCC4DA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932536" y="2630307"/>
              <a:ext cx="230941" cy="459126"/>
            </a:xfrm>
            <a:prstGeom prst="rect">
              <a:avLst/>
            </a:prstGeom>
          </p:spPr>
        </p:pic>
      </p:grpSp>
      <p:grpSp>
        <p:nvGrpSpPr>
          <p:cNvPr id="163" name="Group 162">
            <a:extLst>
              <a:ext uri="{FF2B5EF4-FFF2-40B4-BE49-F238E27FC236}">
                <a16:creationId xmlns="" xmlns:a16="http://schemas.microsoft.com/office/drawing/2014/main" id="{15604B83-F50C-4E5A-A075-1BB3FECC87B6}"/>
              </a:ext>
            </a:extLst>
          </p:cNvPr>
          <p:cNvGrpSpPr/>
          <p:nvPr/>
        </p:nvGrpSpPr>
        <p:grpSpPr>
          <a:xfrm>
            <a:off x="674109" y="816187"/>
            <a:ext cx="3086315" cy="1548353"/>
            <a:chOff x="558686" y="4364842"/>
            <a:chExt cx="3086315" cy="1548353"/>
          </a:xfrm>
        </p:grpSpPr>
        <p:grpSp>
          <p:nvGrpSpPr>
            <p:cNvPr id="119" name="Group 118">
              <a:extLst>
                <a:ext uri="{FF2B5EF4-FFF2-40B4-BE49-F238E27FC236}">
                  <a16:creationId xmlns="" xmlns:a16="http://schemas.microsoft.com/office/drawing/2014/main" id="{314D917B-13B4-401D-A8FC-6423188D3F10}"/>
                </a:ext>
              </a:extLst>
            </p:cNvPr>
            <p:cNvGrpSpPr/>
            <p:nvPr/>
          </p:nvGrpSpPr>
          <p:grpSpPr>
            <a:xfrm>
              <a:off x="558686" y="4364842"/>
              <a:ext cx="3086315" cy="1548353"/>
              <a:chOff x="487114" y="1229710"/>
              <a:chExt cx="2366445" cy="2433146"/>
            </a:xfrm>
          </p:grpSpPr>
          <p:sp>
            <p:nvSpPr>
              <p:cNvPr id="120" name="Cube 119">
                <a:extLst>
                  <a:ext uri="{FF2B5EF4-FFF2-40B4-BE49-F238E27FC236}">
                    <a16:creationId xmlns="" xmlns:a16="http://schemas.microsoft.com/office/drawing/2014/main" id="{A3365437-EDE6-4D6A-9D94-E183C324EF02}"/>
                  </a:ext>
                </a:extLst>
              </p:cNvPr>
              <p:cNvSpPr/>
              <p:nvPr/>
            </p:nvSpPr>
            <p:spPr>
              <a:xfrm>
                <a:off x="488733" y="1229710"/>
                <a:ext cx="2364826" cy="2427890"/>
              </a:xfrm>
              <a:prstGeom prst="cub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123" name="Straight Connector 122">
                <a:extLst>
                  <a:ext uri="{FF2B5EF4-FFF2-40B4-BE49-F238E27FC236}">
                    <a16:creationId xmlns="" xmlns:a16="http://schemas.microsoft.com/office/drawing/2014/main" id="{25B913EA-863B-4E0A-9381-DCF0BA6667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7114" y="2425797"/>
                <a:ext cx="2046300" cy="21023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="" xmlns:a16="http://schemas.microsoft.com/office/drawing/2014/main" id="{62A460CF-F33B-44A8-BD67-08A407189C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2811" y="3038372"/>
                <a:ext cx="2046300" cy="0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="" xmlns:a16="http://schemas.microsoft.com/office/drawing/2014/main" id="{ED684BBF-9AE7-4292-BF4C-5DB93FDC6A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54689" y="1844568"/>
                <a:ext cx="298869" cy="578349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="" xmlns:a16="http://schemas.microsoft.com/office/drawing/2014/main" id="{BE9ED4CC-C0DA-4C02-9572-EF93AA2FF9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536" y="1636865"/>
                <a:ext cx="2046579" cy="0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="" xmlns:a16="http://schemas.microsoft.com/office/drawing/2014/main" id="{AB3519E3-DD81-4B54-9B9D-914397C62D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5802" y="1415895"/>
                <a:ext cx="2044993" cy="0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="" xmlns:a16="http://schemas.microsoft.com/office/drawing/2014/main" id="{CE1E1897-B8D8-4629-8F0E-6B54487467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1922" y="1828800"/>
                <a:ext cx="0" cy="1828801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>
                <a:extLst>
                  <a:ext uri="{FF2B5EF4-FFF2-40B4-BE49-F238E27FC236}">
                    <a16:creationId xmlns="" xmlns:a16="http://schemas.microsoft.com/office/drawing/2014/main" id="{5F8D8D72-C0FF-45E7-861E-0988209DA2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60984" y="1844567"/>
                <a:ext cx="0" cy="1813034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="" xmlns:a16="http://schemas.microsoft.com/office/drawing/2014/main" id="{011929D7-0507-4ED0-9B34-FFB8506CB6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715" y="1844567"/>
                <a:ext cx="0" cy="1805356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="" xmlns:a16="http://schemas.microsoft.com/office/drawing/2014/main" id="{C27C705C-A776-4955-BCE5-C37F00E610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74007" y="1813034"/>
                <a:ext cx="0" cy="1849822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="" xmlns:a16="http://schemas.microsoft.com/office/drawing/2014/main" id="{BD8346D5-CC6E-4B82-ADCB-C3BC95AA6EF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24552" y="1231615"/>
                <a:ext cx="311857" cy="604183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="" xmlns:a16="http://schemas.microsoft.com/office/drawing/2014/main" id="{C0DC6254-9578-4F61-9C8F-7AC4C8EA6CB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63147" y="1229710"/>
                <a:ext cx="295854" cy="604922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="" xmlns:a16="http://schemas.microsoft.com/office/drawing/2014/main" id="{659BD73D-DEC3-443E-B32B-3A8E1FD3CA77}"/>
                  </a:ext>
                </a:extLst>
              </p:cNvPr>
              <p:cNvCxnSpPr>
                <a:cxnSpLocks/>
                <a:stCxn id="120" idx="0"/>
              </p:cNvCxnSpPr>
              <p:nvPr/>
            </p:nvCxnSpPr>
            <p:spPr>
              <a:xfrm flipH="1">
                <a:off x="1516196" y="1229710"/>
                <a:ext cx="303030" cy="613741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="" xmlns:a16="http://schemas.microsoft.com/office/drawing/2014/main" id="{5FFE8505-4C5B-4F56-B058-EEBA073B211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74008" y="1229711"/>
                <a:ext cx="289301" cy="614856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="" xmlns:a16="http://schemas.microsoft.com/office/drawing/2014/main" id="{6B2F4B7E-1C86-47DB-8E48-16CE9E79C90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209193" y="1844567"/>
                <a:ext cx="1" cy="1805356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="" xmlns:a16="http://schemas.microsoft.com/office/drawing/2014/main" id="{386F4471-8EA1-41BF-AA0A-D78DE118D8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5412" y="1415895"/>
                <a:ext cx="0" cy="1849822"/>
              </a:xfrm>
              <a:prstGeom prst="line">
                <a:avLst/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>
              <a:extLst>
                <a:ext uri="{FF2B5EF4-FFF2-40B4-BE49-F238E27FC236}">
                  <a16:creationId xmlns="" xmlns:a16="http://schemas.microsoft.com/office/drawing/2014/main" id="{E00C4560-BCA8-4A12-B797-53C73B5D05B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12572" y="4364843"/>
              <a:ext cx="364467" cy="386162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="" xmlns:a16="http://schemas.microsoft.com/office/drawing/2014/main" id="{438E5EC3-DD68-4E88-A55B-BB1CE05CF43E}"/>
                </a:ext>
              </a:extLst>
            </p:cNvPr>
            <p:cNvCxnSpPr>
              <a:cxnSpLocks/>
            </p:cNvCxnSpPr>
            <p:nvPr/>
          </p:nvCxnSpPr>
          <p:spPr>
            <a:xfrm>
              <a:off x="3393930" y="4642888"/>
              <a:ext cx="0" cy="1132366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="" xmlns:a16="http://schemas.microsoft.com/office/drawing/2014/main" id="{02FABF5C-F494-4768-9B51-0FA6CF52C8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55215" y="5139361"/>
              <a:ext cx="389784" cy="366487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4" name="Group 163">
            <a:extLst>
              <a:ext uri="{FF2B5EF4-FFF2-40B4-BE49-F238E27FC236}">
                <a16:creationId xmlns="" xmlns:a16="http://schemas.microsoft.com/office/drawing/2014/main" id="{6354FD4B-756B-4A63-95D6-12095A6384F0}"/>
              </a:ext>
            </a:extLst>
          </p:cNvPr>
          <p:cNvGrpSpPr/>
          <p:nvPr/>
        </p:nvGrpSpPr>
        <p:grpSpPr>
          <a:xfrm>
            <a:off x="612738" y="3640064"/>
            <a:ext cx="3443699" cy="1153738"/>
            <a:chOff x="4026809" y="2254469"/>
            <a:chExt cx="3443699" cy="1153738"/>
          </a:xfrm>
        </p:grpSpPr>
        <p:sp>
          <p:nvSpPr>
            <p:cNvPr id="165" name="Speech Bubble: Rectangle with Corners Rounded 164">
              <a:extLst>
                <a:ext uri="{FF2B5EF4-FFF2-40B4-BE49-F238E27FC236}">
                  <a16:creationId xmlns="" xmlns:a16="http://schemas.microsoft.com/office/drawing/2014/main" id="{2CBC810E-4115-4EF3-AA46-5C0DC6A5CEDF}"/>
                </a:ext>
              </a:extLst>
            </p:cNvPr>
            <p:cNvSpPr/>
            <p:nvPr/>
          </p:nvSpPr>
          <p:spPr>
            <a:xfrm>
              <a:off x="4026809" y="2254469"/>
              <a:ext cx="3443699" cy="1153738"/>
            </a:xfrm>
            <a:prstGeom prst="wedgeRoundRectCallout">
              <a:avLst>
                <a:gd name="adj1" fmla="val 66850"/>
                <a:gd name="adj2" fmla="val 35100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How many cubes are in the bottom layer of this cuboid?</a:t>
              </a:r>
            </a:p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How many layers are there?</a:t>
              </a:r>
            </a:p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So how many cubes in total?</a:t>
              </a:r>
              <a:endPara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66" name="Picture 165">
              <a:extLst>
                <a:ext uri="{FF2B5EF4-FFF2-40B4-BE49-F238E27FC236}">
                  <a16:creationId xmlns="" xmlns:a16="http://schemas.microsoft.com/office/drawing/2014/main" id="{E42EDA98-F47A-4FC9-8A49-4DDD8D3461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74495" y="2575130"/>
              <a:ext cx="230941" cy="459126"/>
            </a:xfrm>
            <a:prstGeom prst="rect">
              <a:avLst/>
            </a:prstGeom>
          </p:spPr>
        </p:pic>
      </p:grpSp>
      <p:sp>
        <p:nvSpPr>
          <p:cNvPr id="55" name="Footer Placeholder 1">
            <a:extLst>
              <a:ext uri="{FF2B5EF4-FFF2-40B4-BE49-F238E27FC236}">
                <a16:creationId xmlns="" xmlns:a16="http://schemas.microsoft.com/office/drawing/2014/main" id="{C26FDE40-0487-4ED4-8E45-49BB60EC9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0ECD7F65-1A80-4529-9898-78FF324D65F4}"/>
              </a:ext>
            </a:extLst>
          </p:cNvPr>
          <p:cNvSpPr txBox="1"/>
          <p:nvPr/>
        </p:nvSpPr>
        <p:spPr>
          <a:xfrm>
            <a:off x="116681" y="138645"/>
            <a:ext cx="8933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1: </a:t>
            </a:r>
            <a:r>
              <a:rPr lang="en-GB" sz="1600" b="1" dirty="0">
                <a:solidFill>
                  <a:srgbClr val="006400"/>
                </a:solidFill>
              </a:rPr>
              <a:t>Estimate and find volumes of cubes and cuboids; </a:t>
            </a:r>
            <a:r>
              <a:rPr lang="en-GB" sz="1600" b="1" dirty="0">
                <a:solidFill>
                  <a:srgbClr val="0000C8"/>
                </a:solidFill>
              </a:rPr>
              <a:t>Find volumes of cubes and cuboids.</a:t>
            </a:r>
          </a:p>
        </p:txBody>
      </p:sp>
    </p:spTree>
    <p:extLst>
      <p:ext uri="{BB962C8B-B14F-4D97-AF65-F5344CB8AC3E}">
        <p14:creationId xmlns:p14="http://schemas.microsoft.com/office/powerpoint/2010/main" val="36098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FBE12BC-1F4D-4FC5-8BAC-B941C5C01C8E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006400"/>
                </a:solidFill>
              </a:rPr>
              <a:t>Estimate and find volumes of cubes and cuboids; </a:t>
            </a:r>
            <a:r>
              <a:rPr lang="en-GB" sz="2000" b="1" dirty="0">
                <a:solidFill>
                  <a:srgbClr val="0000C8"/>
                </a:solidFill>
              </a:rPr>
              <a:t>Find volumes of cubes and cuboids.</a:t>
            </a:r>
          </a:p>
        </p:txBody>
      </p:sp>
      <p:sp>
        <p:nvSpPr>
          <p:cNvPr id="5" name="Cube 4">
            <a:extLst>
              <a:ext uri="{FF2B5EF4-FFF2-40B4-BE49-F238E27FC236}">
                <a16:creationId xmlns="" xmlns:a16="http://schemas.microsoft.com/office/drawing/2014/main" id="{71AD57E5-842D-4A69-A6EB-DB1B55776816}"/>
              </a:ext>
            </a:extLst>
          </p:cNvPr>
          <p:cNvSpPr/>
          <p:nvPr/>
        </p:nvSpPr>
        <p:spPr>
          <a:xfrm>
            <a:off x="1329593" y="1096115"/>
            <a:ext cx="1876094" cy="202949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980221C-C15B-4007-ACFC-AEF934DB0714}"/>
              </a:ext>
            </a:extLst>
          </p:cNvPr>
          <p:cNvSpPr txBox="1"/>
          <p:nvPr/>
        </p:nvSpPr>
        <p:spPr>
          <a:xfrm>
            <a:off x="741014" y="2088618"/>
            <a:ext cx="81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253746"/>
                </a:solidFill>
              </a:rPr>
              <a:t>5cm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13F3FDF-390C-45A8-8A31-9408EB411B85}"/>
              </a:ext>
            </a:extLst>
          </p:cNvPr>
          <p:cNvSpPr txBox="1"/>
          <p:nvPr/>
        </p:nvSpPr>
        <p:spPr>
          <a:xfrm>
            <a:off x="1690509" y="3125608"/>
            <a:ext cx="81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253746"/>
                </a:solidFill>
              </a:rPr>
              <a:t>4cm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4CF57297-0629-4719-810A-446BC0AF4CD7}"/>
              </a:ext>
            </a:extLst>
          </p:cNvPr>
          <p:cNvGrpSpPr/>
          <p:nvPr/>
        </p:nvGrpSpPr>
        <p:grpSpPr>
          <a:xfrm>
            <a:off x="4312657" y="1287768"/>
            <a:ext cx="3787920" cy="1547053"/>
            <a:chOff x="4003685" y="3169246"/>
            <a:chExt cx="3787920" cy="1547053"/>
          </a:xfrm>
        </p:grpSpPr>
        <p:sp>
          <p:nvSpPr>
            <p:cNvPr id="11" name="Speech Bubble: Rectangle with Corners Rounded 10">
              <a:extLst>
                <a:ext uri="{FF2B5EF4-FFF2-40B4-BE49-F238E27FC236}">
                  <a16:creationId xmlns="" xmlns:a16="http://schemas.microsoft.com/office/drawing/2014/main" id="{729B2EE0-33AD-4C4E-B442-4EC77A044C61}"/>
                </a:ext>
              </a:extLst>
            </p:cNvPr>
            <p:cNvSpPr/>
            <p:nvPr/>
          </p:nvSpPr>
          <p:spPr>
            <a:xfrm>
              <a:off x="4003685" y="3169246"/>
              <a:ext cx="3689889" cy="1547053"/>
            </a:xfrm>
            <a:prstGeom prst="wedgeRoundRectCallout">
              <a:avLst>
                <a:gd name="adj1" fmla="val -75683"/>
                <a:gd name="adj2" fmla="val 11546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How could you calculate the volume of this cube?</a:t>
              </a:r>
            </a:p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How many centimetre cubes will be the bottom layer?</a:t>
              </a:r>
            </a:p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How many layers? The height tells us…</a:t>
              </a:r>
            </a:p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So, what is the volume? </a:t>
              </a:r>
              <a:endPara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="" xmlns:a16="http://schemas.microsoft.com/office/drawing/2014/main" id="{4DD164A7-154E-4B3D-BCC2-85633F9C73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60664" y="3353710"/>
              <a:ext cx="230941" cy="459126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C9262BA-3BE4-416E-91A7-00C9FA3CDED8}"/>
              </a:ext>
            </a:extLst>
          </p:cNvPr>
          <p:cNvSpPr txBox="1"/>
          <p:nvPr/>
        </p:nvSpPr>
        <p:spPr>
          <a:xfrm>
            <a:off x="2974459" y="2756276"/>
            <a:ext cx="81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253746"/>
                </a:solidFill>
              </a:rPr>
              <a:t>3cm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41D16B24-192F-41CB-8827-015930D8D5EC}"/>
              </a:ext>
            </a:extLst>
          </p:cNvPr>
          <p:cNvSpPr/>
          <p:nvPr/>
        </p:nvSpPr>
        <p:spPr>
          <a:xfrm>
            <a:off x="2510316" y="3960851"/>
            <a:ext cx="63829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253746"/>
                </a:solidFill>
              </a:rPr>
              <a:t>We can use a formula to describe this efficiently: </a:t>
            </a:r>
            <a:r>
              <a:rPr lang="en-GB" sz="2400" b="1" dirty="0">
                <a:solidFill>
                  <a:srgbClr val="C00000"/>
                </a:solidFill>
              </a:rPr>
              <a:t>length</a:t>
            </a:r>
            <a:r>
              <a:rPr lang="en-GB" sz="2400" b="1" dirty="0">
                <a:solidFill>
                  <a:srgbClr val="253746"/>
                </a:solidFill>
              </a:rPr>
              <a:t> × </a:t>
            </a:r>
            <a:r>
              <a:rPr lang="en-GB" sz="2400" b="1" dirty="0">
                <a:solidFill>
                  <a:srgbClr val="006600"/>
                </a:solidFill>
              </a:rPr>
              <a:t>width</a:t>
            </a:r>
            <a:r>
              <a:rPr lang="en-GB" sz="2400" b="1" dirty="0">
                <a:solidFill>
                  <a:srgbClr val="253746"/>
                </a:solidFill>
              </a:rPr>
              <a:t> × </a:t>
            </a:r>
            <a:r>
              <a:rPr lang="en-GB" sz="2400" b="1" dirty="0">
                <a:solidFill>
                  <a:schemeClr val="accent1"/>
                </a:solidFill>
              </a:rPr>
              <a:t>height</a:t>
            </a:r>
            <a:r>
              <a:rPr lang="en-GB" sz="2400" b="1" dirty="0">
                <a:solidFill>
                  <a:srgbClr val="253746"/>
                </a:solidFill>
              </a:rPr>
              <a:t>, or </a:t>
            </a:r>
            <a:r>
              <a:rPr lang="en-GB" sz="2400" b="1" dirty="0">
                <a:solidFill>
                  <a:srgbClr val="C00000"/>
                </a:solidFill>
              </a:rPr>
              <a:t>l</a:t>
            </a:r>
            <a:r>
              <a:rPr lang="en-GB" sz="2400" b="1" dirty="0">
                <a:solidFill>
                  <a:srgbClr val="253746"/>
                </a:solidFill>
              </a:rPr>
              <a:t> × </a:t>
            </a:r>
            <a:r>
              <a:rPr lang="en-GB" sz="2400" b="1" dirty="0">
                <a:solidFill>
                  <a:srgbClr val="006600"/>
                </a:solidFill>
              </a:rPr>
              <a:t>w</a:t>
            </a:r>
            <a:r>
              <a:rPr lang="en-GB" sz="2400" b="1" dirty="0">
                <a:solidFill>
                  <a:srgbClr val="253746"/>
                </a:solidFill>
              </a:rPr>
              <a:t> × </a:t>
            </a:r>
            <a:r>
              <a:rPr lang="en-GB" sz="2400" b="1" dirty="0">
                <a:solidFill>
                  <a:schemeClr val="accent1"/>
                </a:solidFill>
              </a:rPr>
              <a:t>h</a:t>
            </a:r>
            <a:r>
              <a:rPr lang="en-GB" sz="2400" b="1" dirty="0">
                <a:solidFill>
                  <a:srgbClr val="253746"/>
                </a:solidFill>
              </a:rPr>
              <a:t> for short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4FADC929-9207-45C2-92CB-34B266976ACC}"/>
              </a:ext>
            </a:extLst>
          </p:cNvPr>
          <p:cNvGrpSpPr/>
          <p:nvPr/>
        </p:nvGrpSpPr>
        <p:grpSpPr>
          <a:xfrm>
            <a:off x="195228" y="3586476"/>
            <a:ext cx="2315088" cy="1675277"/>
            <a:chOff x="421804" y="2539456"/>
            <a:chExt cx="2315088" cy="1675277"/>
          </a:xfrm>
        </p:grpSpPr>
        <p:sp>
          <p:nvSpPr>
            <p:cNvPr id="16" name="Cube 15">
              <a:extLst>
                <a:ext uri="{FF2B5EF4-FFF2-40B4-BE49-F238E27FC236}">
                  <a16:creationId xmlns="" xmlns:a16="http://schemas.microsoft.com/office/drawing/2014/main" id="{33C1E959-9EED-43D9-8946-6B66F20A35AC}"/>
                </a:ext>
              </a:extLst>
            </p:cNvPr>
            <p:cNvSpPr/>
            <p:nvPr/>
          </p:nvSpPr>
          <p:spPr>
            <a:xfrm>
              <a:off x="421805" y="2539456"/>
              <a:ext cx="1811547" cy="1298750"/>
            </a:xfrm>
            <a:prstGeom prst="cube">
              <a:avLst>
                <a:gd name="adj" fmla="val 3313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F2C8C656-21A1-4B61-ACC1-EE3F56B7D541}"/>
                </a:ext>
              </a:extLst>
            </p:cNvPr>
            <p:cNvSpPr txBox="1"/>
            <p:nvPr/>
          </p:nvSpPr>
          <p:spPr>
            <a:xfrm>
              <a:off x="2233352" y="2718851"/>
              <a:ext cx="5035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accent1"/>
                  </a:solidFill>
                </a:rPr>
                <a:t>h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A0B65D4F-1E48-4DC9-A3E1-C04A924D8439}"/>
                </a:ext>
              </a:extLst>
            </p:cNvPr>
            <p:cNvSpPr txBox="1"/>
            <p:nvPr/>
          </p:nvSpPr>
          <p:spPr>
            <a:xfrm>
              <a:off x="1015670" y="3801650"/>
              <a:ext cx="5035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C00000"/>
                  </a:solidFill>
                </a:rPr>
                <a:t>l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622C5923-EC0B-477A-A1EA-5878E317B73D}"/>
                </a:ext>
              </a:extLst>
            </p:cNvPr>
            <p:cNvSpPr txBox="1"/>
            <p:nvPr/>
          </p:nvSpPr>
          <p:spPr>
            <a:xfrm>
              <a:off x="1981582" y="3488946"/>
              <a:ext cx="5035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6600"/>
                  </a:solidFill>
                </a:rPr>
                <a:t>w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="" xmlns:a16="http://schemas.microsoft.com/office/drawing/2014/main" id="{F81F25E8-CD9F-4BA8-BB0A-E916100097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98857" y="2539456"/>
              <a:ext cx="0" cy="282913"/>
            </a:xfrm>
            <a:prstGeom prst="straightConnector1">
              <a:avLst/>
            </a:prstGeom>
            <a:ln w="28575">
              <a:solidFill>
                <a:srgbClr val="25374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="" xmlns:a16="http://schemas.microsoft.com/office/drawing/2014/main" id="{B91706ED-5C1E-4B7B-9797-8A09A36C1C17}"/>
                </a:ext>
              </a:extLst>
            </p:cNvPr>
            <p:cNvCxnSpPr>
              <a:cxnSpLocks/>
            </p:cNvCxnSpPr>
            <p:nvPr/>
          </p:nvCxnSpPr>
          <p:spPr>
            <a:xfrm>
              <a:off x="2398857" y="3031260"/>
              <a:ext cx="0" cy="382437"/>
            </a:xfrm>
            <a:prstGeom prst="straightConnector1">
              <a:avLst/>
            </a:prstGeom>
            <a:ln w="28575">
              <a:solidFill>
                <a:srgbClr val="25374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>
              <a:extLst>
                <a:ext uri="{FF2B5EF4-FFF2-40B4-BE49-F238E27FC236}">
                  <a16:creationId xmlns="" xmlns:a16="http://schemas.microsoft.com/office/drawing/2014/main" id="{FBA59A1A-4C5D-4A04-8272-AF05D9ED6588}"/>
                </a:ext>
              </a:extLst>
            </p:cNvPr>
            <p:cNvGrpSpPr/>
            <p:nvPr/>
          </p:nvGrpSpPr>
          <p:grpSpPr>
            <a:xfrm rot="2578774" flipH="1">
              <a:off x="1961648" y="3309466"/>
              <a:ext cx="241322" cy="705706"/>
              <a:chOff x="2919874" y="4303464"/>
              <a:chExt cx="0" cy="874241"/>
            </a:xfrm>
          </p:grpSpPr>
          <p:cxnSp>
            <p:nvCxnSpPr>
              <p:cNvPr id="26" name="Straight Arrow Connector 25">
                <a:extLst>
                  <a:ext uri="{FF2B5EF4-FFF2-40B4-BE49-F238E27FC236}">
                    <a16:creationId xmlns="" xmlns:a16="http://schemas.microsoft.com/office/drawing/2014/main" id="{6466F30C-914D-4F49-9695-3F1D4A2CCF7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919874" y="4303464"/>
                <a:ext cx="0" cy="282913"/>
              </a:xfrm>
              <a:prstGeom prst="straightConnector1">
                <a:avLst/>
              </a:prstGeom>
              <a:ln w="28575">
                <a:solidFill>
                  <a:srgbClr val="25374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="" xmlns:a16="http://schemas.microsoft.com/office/drawing/2014/main" id="{36DA40EC-2CB0-41FB-9C3A-F83A15D4D6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19874" y="4795268"/>
                <a:ext cx="0" cy="382437"/>
              </a:xfrm>
              <a:prstGeom prst="straightConnector1">
                <a:avLst/>
              </a:prstGeom>
              <a:ln w="28575">
                <a:solidFill>
                  <a:srgbClr val="25374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="" xmlns:a16="http://schemas.microsoft.com/office/drawing/2014/main" id="{8CBF7848-2AA7-4678-B6D3-78B2E02A2537}"/>
                </a:ext>
              </a:extLst>
            </p:cNvPr>
            <p:cNvGrpSpPr/>
            <p:nvPr/>
          </p:nvGrpSpPr>
          <p:grpSpPr>
            <a:xfrm rot="5400000">
              <a:off x="1016905" y="3394468"/>
              <a:ext cx="225164" cy="1415365"/>
              <a:chOff x="2919874" y="4303464"/>
              <a:chExt cx="0" cy="874241"/>
            </a:xfrm>
          </p:grpSpPr>
          <p:cxnSp>
            <p:nvCxnSpPr>
              <p:cNvPr id="24" name="Straight Arrow Connector 23">
                <a:extLst>
                  <a:ext uri="{FF2B5EF4-FFF2-40B4-BE49-F238E27FC236}">
                    <a16:creationId xmlns="" xmlns:a16="http://schemas.microsoft.com/office/drawing/2014/main" id="{BD2360D4-393C-48AA-B495-232EDC124E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919874" y="4303464"/>
                <a:ext cx="0" cy="282913"/>
              </a:xfrm>
              <a:prstGeom prst="straightConnector1">
                <a:avLst/>
              </a:prstGeom>
              <a:ln w="28575">
                <a:solidFill>
                  <a:srgbClr val="25374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="" xmlns:a16="http://schemas.microsoft.com/office/drawing/2014/main" id="{AC3DC0B8-D127-47CD-9431-92D77FDD88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19874" y="4795268"/>
                <a:ext cx="0" cy="382437"/>
              </a:xfrm>
              <a:prstGeom prst="straightConnector1">
                <a:avLst/>
              </a:prstGeom>
              <a:ln w="28575">
                <a:solidFill>
                  <a:srgbClr val="25374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4863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16E5E31-094D-4E1D-B7CB-D8EE7683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8CC14EA-0AA9-4056-9FC9-EF229BB23D41}"/>
              </a:ext>
            </a:extLst>
          </p:cNvPr>
          <p:cNvSpPr txBox="1"/>
          <p:nvPr/>
        </p:nvSpPr>
        <p:spPr>
          <a:xfrm>
            <a:off x="414881" y="477199"/>
            <a:ext cx="826113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Activity for 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S</a:t>
            </a:r>
            <a:r>
              <a:rPr lang="en-GB" sz="2400" dirty="0" smtClean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ketch </a:t>
            </a:r>
            <a:r>
              <a:rPr lang="en-GB" sz="2400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four different cuboids and label their three different dimensions (each less than 8cm). </a:t>
            </a:r>
            <a:endParaRPr lang="en-GB" sz="2400" dirty="0">
              <a:solidFill>
                <a:srgbClr val="253746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Calculate </a:t>
            </a:r>
            <a:r>
              <a:rPr lang="en-GB" sz="2400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the volume of each cuboid, thinking how many cubes would be in each layer, and then in the whole cuboid.</a:t>
            </a:r>
            <a:endParaRPr lang="en-GB" sz="2400" dirty="0">
              <a:solidFill>
                <a:srgbClr val="253746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2400" b="1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Challenge - </a:t>
            </a:r>
            <a:r>
              <a:rPr lang="en-GB" sz="2400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Investigate </a:t>
            </a:r>
            <a:r>
              <a:rPr lang="en-GB" sz="2400" dirty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cuboids could have a volume of 24cm</a:t>
            </a:r>
            <a:r>
              <a:rPr lang="en-GB" sz="2400" baseline="30000" dirty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sz="2400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GB" sz="2400" b="1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Year 5 </a:t>
            </a:r>
            <a:r>
              <a:rPr lang="en-GB" sz="2400" b="1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2400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Complete the sheet (in separate file on website)</a:t>
            </a:r>
          </a:p>
          <a:p>
            <a:pPr lvl="0">
              <a:buClr>
                <a:srgbClr val="EA7600"/>
              </a:buClr>
            </a:pPr>
            <a:r>
              <a:rPr lang="en-GB" sz="2400" b="1" u="sng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DAY 1 SHEET 1 </a:t>
            </a:r>
            <a:r>
              <a:rPr lang="en-GB" sz="2400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answers are at the end of the document</a:t>
            </a:r>
          </a:p>
          <a:p>
            <a:pPr lvl="0">
              <a:buClr>
                <a:srgbClr val="EA7600"/>
              </a:buClr>
            </a:pPr>
            <a:endParaRPr lang="en-GB" sz="2400" dirty="0" smtClean="0">
              <a:solidFill>
                <a:srgbClr val="25374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rgbClr val="EA7600"/>
              </a:buClr>
            </a:pPr>
            <a:r>
              <a:rPr lang="en-GB" sz="2400" b="1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Year 6 - </a:t>
            </a:r>
            <a:r>
              <a:rPr lang="en-GB" sz="2400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are two different sheets to choose from (</a:t>
            </a:r>
            <a:r>
              <a:rPr lang="en-GB" sz="2400" dirty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separate file on website</a:t>
            </a:r>
            <a:r>
              <a:rPr lang="en-GB" sz="2400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GB" sz="2400" b="1" u="sng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DAY </a:t>
            </a:r>
            <a:r>
              <a:rPr lang="en-GB" sz="2400" b="1" u="sng" dirty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SHEET </a:t>
            </a:r>
            <a:r>
              <a:rPr lang="en-GB" sz="2400" b="1" u="sng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or SHEET 3</a:t>
            </a:r>
            <a:r>
              <a:rPr lang="en-GB" sz="2400" dirty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answers are at the end of the document</a:t>
            </a:r>
          </a:p>
          <a:p>
            <a:pPr lvl="0">
              <a:buClr>
                <a:srgbClr val="EA7600"/>
              </a:buClr>
            </a:pPr>
            <a:r>
              <a:rPr lang="en-GB" sz="2400" b="1" dirty="0" smtClean="0">
                <a:solidFill>
                  <a:srgbClr val="2537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There is a mild and a hot. Choose your level of difficulty</a:t>
            </a:r>
            <a:endParaRPr lang="en-GB" sz="2400" b="1" dirty="0">
              <a:solidFill>
                <a:srgbClr val="25374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1">
            <a:extLst>
              <a:ext uri="{FF2B5EF4-FFF2-40B4-BE49-F238E27FC236}">
                <a16:creationId xmlns="" xmlns:a16="http://schemas.microsoft.com/office/drawing/2014/main" id="{D863B05C-8DC6-4B3C-9C6A-5A8B0816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9CCA10C-8A20-4242-814E-2D91025312AE}"/>
              </a:ext>
            </a:extLst>
          </p:cNvPr>
          <p:cNvSpPr txBox="1"/>
          <p:nvPr/>
        </p:nvSpPr>
        <p:spPr>
          <a:xfrm>
            <a:off x="116681" y="138645"/>
            <a:ext cx="8933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1: </a:t>
            </a:r>
            <a:r>
              <a:rPr lang="en-GB" sz="1600" b="1" dirty="0">
                <a:solidFill>
                  <a:srgbClr val="006400"/>
                </a:solidFill>
              </a:rPr>
              <a:t>Estimate and find volumes of cubes and cuboids; </a:t>
            </a:r>
            <a:r>
              <a:rPr lang="en-GB" sz="1600" b="1" dirty="0">
                <a:solidFill>
                  <a:srgbClr val="0000C8"/>
                </a:solidFill>
              </a:rPr>
              <a:t>Find volumes of cubes and cuboids.</a:t>
            </a:r>
          </a:p>
        </p:txBody>
      </p:sp>
    </p:spTree>
    <p:extLst>
      <p:ext uri="{BB962C8B-B14F-4D97-AF65-F5344CB8AC3E}">
        <p14:creationId xmlns:p14="http://schemas.microsoft.com/office/powerpoint/2010/main" val="262699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E4DA971-C8A5-4EBB-BA51-4CB1290B176A}"/>
              </a:ext>
            </a:extLst>
          </p:cNvPr>
          <p:cNvSpPr txBox="1"/>
          <p:nvPr/>
        </p:nvSpPr>
        <p:spPr>
          <a:xfrm>
            <a:off x="509406" y="1511076"/>
            <a:ext cx="8130503" cy="1423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006400"/>
                </a:solidFill>
              </a:rPr>
              <a:t>Find volumes of cubes and cuboids.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0000C8"/>
                </a:solidFill>
              </a:rPr>
              <a:t>Find volumes of cubes and cuboids. Know and use prime factors.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CC8B2D8-87C9-40DF-A466-C99A074D1E74}"/>
              </a:ext>
            </a:extLst>
          </p:cNvPr>
          <p:cNvSpPr txBox="1"/>
          <p:nvPr/>
        </p:nvSpPr>
        <p:spPr>
          <a:xfrm>
            <a:off x="119614" y="-106220"/>
            <a:ext cx="8910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253746"/>
                </a:solidFill>
              </a:rPr>
              <a:t>Tuesday 5</a:t>
            </a:r>
            <a:r>
              <a:rPr lang="en-GB" sz="2800" b="1" baseline="30000" dirty="0" smtClean="0">
                <a:solidFill>
                  <a:srgbClr val="253746"/>
                </a:solidFill>
              </a:rPr>
              <a:t>th</a:t>
            </a:r>
            <a:r>
              <a:rPr lang="en-GB" sz="2800" b="1" dirty="0" smtClean="0">
                <a:solidFill>
                  <a:srgbClr val="253746"/>
                </a:solidFill>
              </a:rPr>
              <a:t> May 2020</a:t>
            </a:r>
          </a:p>
          <a:p>
            <a:pPr algn="ctr"/>
            <a:r>
              <a:rPr lang="en-GB" sz="2800" b="1" dirty="0" smtClean="0">
                <a:solidFill>
                  <a:srgbClr val="253746"/>
                </a:solidFill>
              </a:rPr>
              <a:t>Measures </a:t>
            </a:r>
            <a:r>
              <a:rPr lang="en-GB" sz="2800" b="1" dirty="0">
                <a:solidFill>
                  <a:srgbClr val="253746"/>
                </a:solidFill>
              </a:rPr>
              <a:t>and Data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Finding volumes</a:t>
            </a:r>
          </a:p>
        </p:txBody>
      </p:sp>
    </p:spTree>
    <p:extLst>
      <p:ext uri="{BB962C8B-B14F-4D97-AF65-F5344CB8AC3E}">
        <p14:creationId xmlns:p14="http://schemas.microsoft.com/office/powerpoint/2010/main" val="203336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5/6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32D35F9F-243E-4301-BA9D-8F1B1CB13248}"/>
              </a:ext>
            </a:extLst>
          </p:cNvPr>
          <p:cNvGrpSpPr/>
          <p:nvPr/>
        </p:nvGrpSpPr>
        <p:grpSpPr>
          <a:xfrm>
            <a:off x="510639" y="2504602"/>
            <a:ext cx="4497766" cy="2625471"/>
            <a:chOff x="421804" y="2539456"/>
            <a:chExt cx="2371395" cy="1675277"/>
          </a:xfrm>
        </p:grpSpPr>
        <p:sp>
          <p:nvSpPr>
            <p:cNvPr id="6" name="Cube 5">
              <a:extLst>
                <a:ext uri="{FF2B5EF4-FFF2-40B4-BE49-F238E27FC236}">
                  <a16:creationId xmlns="" xmlns:a16="http://schemas.microsoft.com/office/drawing/2014/main" id="{8B36EE51-ECD1-4655-A2CE-042575C60DDD}"/>
                </a:ext>
              </a:extLst>
            </p:cNvPr>
            <p:cNvSpPr/>
            <p:nvPr/>
          </p:nvSpPr>
          <p:spPr>
            <a:xfrm>
              <a:off x="421805" y="2539456"/>
              <a:ext cx="1811547" cy="1298750"/>
            </a:xfrm>
            <a:prstGeom prst="cube">
              <a:avLst>
                <a:gd name="adj" fmla="val 3313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A9FACC97-776E-4478-9644-01DF769BDE32}"/>
                </a:ext>
              </a:extLst>
            </p:cNvPr>
            <p:cNvSpPr txBox="1"/>
            <p:nvPr/>
          </p:nvSpPr>
          <p:spPr>
            <a:xfrm>
              <a:off x="2289659" y="2806751"/>
              <a:ext cx="503540" cy="245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chemeClr val="accent1"/>
                  </a:solidFill>
                </a:rPr>
                <a:t>3cm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11581C26-E666-4B0A-8FF7-1248B7BA665B}"/>
                </a:ext>
              </a:extLst>
            </p:cNvPr>
            <p:cNvSpPr txBox="1"/>
            <p:nvPr/>
          </p:nvSpPr>
          <p:spPr>
            <a:xfrm>
              <a:off x="1043300" y="3866848"/>
              <a:ext cx="503540" cy="245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C00000"/>
                  </a:solidFill>
                </a:rPr>
                <a:t>6cm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91C9B0AC-1BC2-40F0-B4C4-8379C0B9E6DA}"/>
                </a:ext>
              </a:extLst>
            </p:cNvPr>
            <p:cNvSpPr txBox="1"/>
            <p:nvPr/>
          </p:nvSpPr>
          <p:spPr>
            <a:xfrm>
              <a:off x="2086107" y="3605228"/>
              <a:ext cx="503540" cy="245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6600"/>
                  </a:solidFill>
                </a:rPr>
                <a:t>4cm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="" xmlns:a16="http://schemas.microsoft.com/office/drawing/2014/main" id="{94EB1213-BC24-4E22-8049-45118DE570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98857" y="2539456"/>
              <a:ext cx="0" cy="282913"/>
            </a:xfrm>
            <a:prstGeom prst="straightConnector1">
              <a:avLst/>
            </a:prstGeom>
            <a:ln w="28575">
              <a:solidFill>
                <a:srgbClr val="25374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="" xmlns:a16="http://schemas.microsoft.com/office/drawing/2014/main" id="{2A06E243-8229-4268-A47B-3D65DBFA9184}"/>
                </a:ext>
              </a:extLst>
            </p:cNvPr>
            <p:cNvCxnSpPr>
              <a:cxnSpLocks/>
            </p:cNvCxnSpPr>
            <p:nvPr/>
          </p:nvCxnSpPr>
          <p:spPr>
            <a:xfrm>
              <a:off x="2398857" y="3031260"/>
              <a:ext cx="0" cy="382437"/>
            </a:xfrm>
            <a:prstGeom prst="straightConnector1">
              <a:avLst/>
            </a:prstGeom>
            <a:ln w="28575">
              <a:solidFill>
                <a:srgbClr val="25374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92C4E658-F19F-4331-9A49-2A62C2990C70}"/>
                </a:ext>
              </a:extLst>
            </p:cNvPr>
            <p:cNvGrpSpPr/>
            <p:nvPr/>
          </p:nvGrpSpPr>
          <p:grpSpPr>
            <a:xfrm rot="2578774" flipH="1">
              <a:off x="1961648" y="3309466"/>
              <a:ext cx="241322" cy="705706"/>
              <a:chOff x="2919874" y="4303464"/>
              <a:chExt cx="0" cy="874241"/>
            </a:xfrm>
          </p:grpSpPr>
          <p:cxnSp>
            <p:nvCxnSpPr>
              <p:cNvPr id="18" name="Straight Arrow Connector 17">
                <a:extLst>
                  <a:ext uri="{FF2B5EF4-FFF2-40B4-BE49-F238E27FC236}">
                    <a16:creationId xmlns="" xmlns:a16="http://schemas.microsoft.com/office/drawing/2014/main" id="{F57E71CC-C15F-445C-8712-DC825991EB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919874" y="4303464"/>
                <a:ext cx="0" cy="282913"/>
              </a:xfrm>
              <a:prstGeom prst="straightConnector1">
                <a:avLst/>
              </a:prstGeom>
              <a:ln w="28575">
                <a:solidFill>
                  <a:srgbClr val="25374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="" xmlns:a16="http://schemas.microsoft.com/office/drawing/2014/main" id="{5A330E2D-4457-4857-8D3E-D10CC311AB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19874" y="4795268"/>
                <a:ext cx="0" cy="382437"/>
              </a:xfrm>
              <a:prstGeom prst="straightConnector1">
                <a:avLst/>
              </a:prstGeom>
              <a:ln w="28575">
                <a:solidFill>
                  <a:srgbClr val="25374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="" xmlns:a16="http://schemas.microsoft.com/office/drawing/2014/main" id="{9EB58CAA-9FA7-4CFE-B820-8EB2DBFAE370}"/>
                </a:ext>
              </a:extLst>
            </p:cNvPr>
            <p:cNvGrpSpPr/>
            <p:nvPr/>
          </p:nvGrpSpPr>
          <p:grpSpPr>
            <a:xfrm rot="5400000">
              <a:off x="1016905" y="3394468"/>
              <a:ext cx="225164" cy="1415365"/>
              <a:chOff x="2919874" y="4303464"/>
              <a:chExt cx="0" cy="874241"/>
            </a:xfrm>
          </p:grpSpPr>
          <p:cxnSp>
            <p:nvCxnSpPr>
              <p:cNvPr id="16" name="Straight Arrow Connector 15">
                <a:extLst>
                  <a:ext uri="{FF2B5EF4-FFF2-40B4-BE49-F238E27FC236}">
                    <a16:creationId xmlns="" xmlns:a16="http://schemas.microsoft.com/office/drawing/2014/main" id="{AB6A6D65-BBC9-497A-BFE0-817E6ADA029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919874" y="4303464"/>
                <a:ext cx="0" cy="282913"/>
              </a:xfrm>
              <a:prstGeom prst="straightConnector1">
                <a:avLst/>
              </a:prstGeom>
              <a:ln w="28575">
                <a:solidFill>
                  <a:srgbClr val="25374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="" xmlns:a16="http://schemas.microsoft.com/office/drawing/2014/main" id="{6DA0A434-8E4A-4B84-A54A-0BED7C7A27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19874" y="4795268"/>
                <a:ext cx="0" cy="382437"/>
              </a:xfrm>
              <a:prstGeom prst="straightConnector1">
                <a:avLst/>
              </a:prstGeom>
              <a:ln w="28575">
                <a:solidFill>
                  <a:srgbClr val="25374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43319F2D-EB10-4A58-A141-C7BC1F257099}"/>
              </a:ext>
            </a:extLst>
          </p:cNvPr>
          <p:cNvGrpSpPr/>
          <p:nvPr/>
        </p:nvGrpSpPr>
        <p:grpSpPr>
          <a:xfrm>
            <a:off x="5430866" y="3445802"/>
            <a:ext cx="3347522" cy="662647"/>
            <a:chOff x="2907774" y="2805612"/>
            <a:chExt cx="3347522" cy="662647"/>
          </a:xfrm>
        </p:grpSpPr>
        <p:sp>
          <p:nvSpPr>
            <p:cNvPr id="21" name="Speech Bubble: Rectangle with Corners Rounded 20">
              <a:extLst>
                <a:ext uri="{FF2B5EF4-FFF2-40B4-BE49-F238E27FC236}">
                  <a16:creationId xmlns="" xmlns:a16="http://schemas.microsoft.com/office/drawing/2014/main" id="{6261BB4B-6F90-4BD5-987E-CB9BB64AD7FF}"/>
                </a:ext>
              </a:extLst>
            </p:cNvPr>
            <p:cNvSpPr/>
            <p:nvPr/>
          </p:nvSpPr>
          <p:spPr>
            <a:xfrm>
              <a:off x="2907774" y="2805612"/>
              <a:ext cx="2925061" cy="662647"/>
            </a:xfrm>
            <a:prstGeom prst="wedgeRoundRectCallout">
              <a:avLst>
                <a:gd name="adj1" fmla="val -69715"/>
                <a:gd name="adj2" fmla="val 51842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Calculate the volume in cm</a:t>
              </a:r>
              <a:r>
                <a:rPr lang="en-GB" sz="1600" b="1" baseline="30000" dirty="0">
                  <a:solidFill>
                    <a:srgbClr val="253746"/>
                  </a:solidFill>
                </a:rPr>
                <a:t>3</a:t>
              </a:r>
              <a:r>
                <a:rPr lang="en-GB" sz="1600" b="1" dirty="0">
                  <a:solidFill>
                    <a:srgbClr val="253746"/>
                  </a:solidFill>
                </a:rPr>
                <a:t>.</a:t>
              </a:r>
              <a:endPara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2" name="Picture 2">
              <a:extLst>
                <a:ext uri="{FF2B5EF4-FFF2-40B4-BE49-F238E27FC236}">
                  <a16:creationId xmlns="" xmlns:a16="http://schemas.microsoft.com/office/drawing/2014/main" id="{E87B52DA-0ACA-4D19-A898-91AB80BD58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1907" y="2805612"/>
              <a:ext cx="623389" cy="623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716A6C42-4FF1-42BB-97E2-1C09A7BE96FC}"/>
              </a:ext>
            </a:extLst>
          </p:cNvPr>
          <p:cNvSpPr/>
          <p:nvPr/>
        </p:nvSpPr>
        <p:spPr>
          <a:xfrm>
            <a:off x="4724148" y="4579611"/>
            <a:ext cx="3723776" cy="125339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rgbClr val="C00000"/>
                </a:solidFill>
              </a:rPr>
              <a:t>	 Volume = l x w x h</a:t>
            </a:r>
            <a:br>
              <a:rPr lang="en-GB" sz="2000" b="1" dirty="0">
                <a:solidFill>
                  <a:srgbClr val="C00000"/>
                </a:solidFill>
              </a:rPr>
            </a:br>
            <a:r>
              <a:rPr lang="en-GB" sz="2000" b="1" dirty="0">
                <a:solidFill>
                  <a:srgbClr val="C00000"/>
                </a:solidFill>
              </a:rPr>
              <a:t> 			= 6cm x 4cm x 3cm</a:t>
            </a:r>
          </a:p>
          <a:p>
            <a:pPr algn="ctr"/>
            <a:r>
              <a:rPr lang="en-GB" sz="2000" b="1" dirty="0">
                <a:solidFill>
                  <a:srgbClr val="C00000"/>
                </a:solidFill>
              </a:rPr>
              <a:t>   = 72cm</a:t>
            </a:r>
            <a:r>
              <a:rPr lang="en-GB" sz="2000" b="1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A4A4422C-63E1-4675-A6BF-141521C98A40}"/>
              </a:ext>
            </a:extLst>
          </p:cNvPr>
          <p:cNvSpPr txBox="1"/>
          <p:nvPr/>
        </p:nvSpPr>
        <p:spPr>
          <a:xfrm>
            <a:off x="116681" y="138645"/>
            <a:ext cx="8933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2: </a:t>
            </a:r>
            <a:r>
              <a:rPr lang="en-GB" sz="1600" b="1" dirty="0">
                <a:solidFill>
                  <a:srgbClr val="006400"/>
                </a:solidFill>
              </a:rPr>
              <a:t>Find volumes of cubes and cuboids; </a:t>
            </a:r>
            <a:r>
              <a:rPr lang="en-GB" sz="1600" b="1" dirty="0">
                <a:solidFill>
                  <a:srgbClr val="0000C8"/>
                </a:solidFill>
              </a:rPr>
              <a:t>Find volumes of cubes and cuboids. Know and use prime factors.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4D6BFFA2-2C12-4A38-945F-AC0254B58628}"/>
              </a:ext>
            </a:extLst>
          </p:cNvPr>
          <p:cNvGrpSpPr/>
          <p:nvPr/>
        </p:nvGrpSpPr>
        <p:grpSpPr>
          <a:xfrm>
            <a:off x="5417262" y="810038"/>
            <a:ext cx="2469614" cy="637440"/>
            <a:chOff x="1167141" y="1074204"/>
            <a:chExt cx="3292819" cy="721769"/>
          </a:xfrm>
        </p:grpSpPr>
        <p:sp>
          <p:nvSpPr>
            <p:cNvPr id="25" name="Speech Bubble: Rectangle with Corners Rounded 24">
              <a:extLst>
                <a:ext uri="{FF2B5EF4-FFF2-40B4-BE49-F238E27FC236}">
                  <a16:creationId xmlns="" xmlns:a16="http://schemas.microsoft.com/office/drawing/2014/main" id="{6EB0C79F-923D-4170-B5CA-F755CA600062}"/>
                </a:ext>
              </a:extLst>
            </p:cNvPr>
            <p:cNvSpPr/>
            <p:nvPr/>
          </p:nvSpPr>
          <p:spPr>
            <a:xfrm>
              <a:off x="1167141" y="1074204"/>
              <a:ext cx="3205731" cy="721769"/>
            </a:xfrm>
            <a:prstGeom prst="wedgeRoundRectCallout">
              <a:avLst>
                <a:gd name="adj1" fmla="val -75961"/>
                <a:gd name="adj2" fmla="val 55658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How many are in each layer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6" name="Picture 25">
              <a:extLst>
                <a:ext uri="{FF2B5EF4-FFF2-40B4-BE49-F238E27FC236}">
                  <a16:creationId xmlns="" xmlns:a16="http://schemas.microsoft.com/office/drawing/2014/main" id="{0144937D-6387-4E22-96F3-916613F4D3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152039" y="1185139"/>
              <a:ext cx="307921" cy="519868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241DC64B-4BC8-4034-9CC1-27976D9230B0}"/>
              </a:ext>
            </a:extLst>
          </p:cNvPr>
          <p:cNvGrpSpPr/>
          <p:nvPr/>
        </p:nvGrpSpPr>
        <p:grpSpPr>
          <a:xfrm>
            <a:off x="1008924" y="783025"/>
            <a:ext cx="3044429" cy="1250415"/>
            <a:chOff x="817087" y="4218353"/>
            <a:chExt cx="4059238" cy="1415836"/>
          </a:xfrm>
        </p:grpSpPr>
        <p:sp>
          <p:nvSpPr>
            <p:cNvPr id="28" name="Speech Bubble: Rectangle with Corners Rounded 27">
              <a:extLst>
                <a:ext uri="{FF2B5EF4-FFF2-40B4-BE49-F238E27FC236}">
                  <a16:creationId xmlns="" xmlns:a16="http://schemas.microsoft.com/office/drawing/2014/main" id="{33B6F4D2-A8B4-4CED-86C0-72916F7B9E39}"/>
                </a:ext>
              </a:extLst>
            </p:cNvPr>
            <p:cNvSpPr/>
            <p:nvPr/>
          </p:nvSpPr>
          <p:spPr>
            <a:xfrm>
              <a:off x="817087" y="4609824"/>
              <a:ext cx="4059238" cy="1024365"/>
            </a:xfrm>
            <a:prstGeom prst="wedgeRoundRectCallout">
              <a:avLst>
                <a:gd name="adj1" fmla="val -52870"/>
                <a:gd name="adj2" fmla="val -94959"/>
                <a:gd name="adj3" fmla="val 16667"/>
              </a:avLst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Look at the cuboid. Discuss in pairs how many cm cubes would make up this the cuboid.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9" name="Picture 28">
              <a:extLst>
                <a:ext uri="{FF2B5EF4-FFF2-40B4-BE49-F238E27FC236}">
                  <a16:creationId xmlns="" xmlns:a16="http://schemas.microsoft.com/office/drawing/2014/main" id="{A39B2415-F882-4A72-80DC-72305A18277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73207" y="4218353"/>
              <a:ext cx="952189" cy="5379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2A0B4049-EAF7-4628-B8A3-409EC8B018CF}"/>
              </a:ext>
            </a:extLst>
          </p:cNvPr>
          <p:cNvGrpSpPr/>
          <p:nvPr/>
        </p:nvGrpSpPr>
        <p:grpSpPr>
          <a:xfrm>
            <a:off x="5685385" y="1964897"/>
            <a:ext cx="2469614" cy="637440"/>
            <a:chOff x="1167141" y="1074204"/>
            <a:chExt cx="3292819" cy="721769"/>
          </a:xfrm>
        </p:grpSpPr>
        <p:sp>
          <p:nvSpPr>
            <p:cNvPr id="31" name="Speech Bubble: Rectangle with Corners Rounded 30">
              <a:extLst>
                <a:ext uri="{FF2B5EF4-FFF2-40B4-BE49-F238E27FC236}">
                  <a16:creationId xmlns="" xmlns:a16="http://schemas.microsoft.com/office/drawing/2014/main" id="{0491A1B2-C957-4F89-9648-B0BF8E5C04D7}"/>
                </a:ext>
              </a:extLst>
            </p:cNvPr>
            <p:cNvSpPr/>
            <p:nvPr/>
          </p:nvSpPr>
          <p:spPr>
            <a:xfrm>
              <a:off x="1167141" y="1074204"/>
              <a:ext cx="3205731" cy="721769"/>
            </a:xfrm>
            <a:prstGeom prst="wedgeRoundRectCallout">
              <a:avLst>
                <a:gd name="adj1" fmla="val -72373"/>
                <a:gd name="adj2" fmla="val -6594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How many layers are there? 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2" name="Picture 31">
              <a:extLst>
                <a:ext uri="{FF2B5EF4-FFF2-40B4-BE49-F238E27FC236}">
                  <a16:creationId xmlns="" xmlns:a16="http://schemas.microsoft.com/office/drawing/2014/main" id="{31FC0B02-5F2A-4159-B8C1-801F337099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152039" y="1185139"/>
              <a:ext cx="307921" cy="5198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217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9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5/6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F287C997-9EC8-472C-A049-D3F624B1E88C}"/>
              </a:ext>
            </a:extLst>
          </p:cNvPr>
          <p:cNvSpPr/>
          <p:nvPr/>
        </p:nvSpPr>
        <p:spPr>
          <a:xfrm>
            <a:off x="1077496" y="1943657"/>
            <a:ext cx="5373407" cy="1131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sz="2000" b="1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We measure volume in centimetres cubed (cm</a:t>
            </a:r>
            <a:r>
              <a:rPr lang="en-GB" sz="2000" b="1" baseline="30000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en-GB" sz="2000" b="1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 or metres cubed (m</a:t>
            </a:r>
            <a:r>
              <a:rPr lang="en-GB" sz="2000" b="1" baseline="30000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en-GB" sz="2000" b="1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 or millimetres cubed (mm</a:t>
            </a:r>
            <a:r>
              <a:rPr lang="en-GB" sz="2000" b="1" baseline="30000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en-GB" sz="2000" b="1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 or even kilometres cubed (km</a:t>
            </a:r>
            <a:r>
              <a:rPr lang="en-GB" sz="2000" b="1" baseline="30000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en-GB" sz="2000" b="1" dirty="0">
                <a:solidFill>
                  <a:srgbClr val="253746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).</a:t>
            </a:r>
            <a:endParaRPr lang="en-GB" sz="2000" b="1" dirty="0">
              <a:solidFill>
                <a:srgbClr val="253746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7" name="Speech Bubble: Rectangle with Corners Rounded 36">
            <a:extLst>
              <a:ext uri="{FF2B5EF4-FFF2-40B4-BE49-F238E27FC236}">
                <a16:creationId xmlns="" xmlns:a16="http://schemas.microsoft.com/office/drawing/2014/main" id="{BD5903A0-1D19-44EF-9058-C6D8B4FFD9F1}"/>
              </a:ext>
            </a:extLst>
          </p:cNvPr>
          <p:cNvSpPr/>
          <p:nvPr/>
        </p:nvSpPr>
        <p:spPr>
          <a:xfrm>
            <a:off x="4185487" y="3773805"/>
            <a:ext cx="2804689" cy="749588"/>
          </a:xfrm>
          <a:prstGeom prst="wedgeRoundRectCallout">
            <a:avLst>
              <a:gd name="adj1" fmla="val -72726"/>
              <a:gd name="adj2" fmla="val -68760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The small ‘3’ after cm, stands for cubed, or 3 dimensions.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111C0E47-4FEF-4F1E-ACDA-280CB1790ADD}"/>
              </a:ext>
            </a:extLst>
          </p:cNvPr>
          <p:cNvSpPr txBox="1"/>
          <p:nvPr/>
        </p:nvSpPr>
        <p:spPr>
          <a:xfrm>
            <a:off x="116681" y="138645"/>
            <a:ext cx="8933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sz="1600" b="1" dirty="0">
                <a:solidFill>
                  <a:srgbClr val="253746"/>
                </a:solidFill>
              </a:rPr>
              <a:t>Day 2: </a:t>
            </a:r>
            <a:r>
              <a:rPr lang="en-GB" sz="1600" b="1" dirty="0">
                <a:solidFill>
                  <a:srgbClr val="006400"/>
                </a:solidFill>
              </a:rPr>
              <a:t>Find volumes of cubes and cuboids; </a:t>
            </a:r>
            <a:r>
              <a:rPr lang="en-GB" sz="1600" b="1" dirty="0">
                <a:solidFill>
                  <a:srgbClr val="0000C8"/>
                </a:solidFill>
              </a:rPr>
              <a:t>Find volumes of cubes and cuboids. Know and use prime factors.</a:t>
            </a:r>
          </a:p>
        </p:txBody>
      </p:sp>
    </p:spTree>
    <p:extLst>
      <p:ext uri="{BB962C8B-B14F-4D97-AF65-F5344CB8AC3E}">
        <p14:creationId xmlns:p14="http://schemas.microsoft.com/office/powerpoint/2010/main" val="22718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2048</TotalTime>
  <Words>900</Words>
  <Application>Microsoft Office PowerPoint</Application>
  <PresentationFormat>On-screen Show (4:3)</PresentationFormat>
  <Paragraphs>141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MS Mincho</vt:lpstr>
      <vt:lpstr>Symbol</vt:lpstr>
      <vt:lpstr>Times New Roman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julia tillyer</cp:lastModifiedBy>
  <cp:revision>192</cp:revision>
  <dcterms:created xsi:type="dcterms:W3CDTF">2018-09-13T11:08:58Z</dcterms:created>
  <dcterms:modified xsi:type="dcterms:W3CDTF">2020-04-28T10:30:45Z</dcterms:modified>
</cp:coreProperties>
</file>