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C6600"/>
    <a:srgbClr val="00FF0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Grid="0">
      <p:cViewPr>
        <p:scale>
          <a:sx n="64" d="100"/>
          <a:sy n="64" d="100"/>
        </p:scale>
        <p:origin x="-7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BB84CF-58F9-4512-881E-845DD89AC821}" type="datetimeFigureOut">
              <a:rPr lang="en-GB" smtClean="0"/>
              <a:t>20/06/2022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74C9C-1CAD-4F56-86CD-382793FE3D4F}" type="slidenum">
              <a:rPr lang="en-GB" smtClean="0"/>
              <a:t>‹#›</a:t>
            </a:fld>
            <a:endParaRPr lang="en-GB"/>
          </a:p>
        </p:txBody>
      </p:sp>
    </p:spTree>
    <p:extLst>
      <p:ext uri="{BB962C8B-B14F-4D97-AF65-F5344CB8AC3E}">
        <p14:creationId xmlns:p14="http://schemas.microsoft.com/office/powerpoint/2010/main" val="15883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74C9C-1CAD-4F56-86CD-382793FE3D4F}" type="slidenum">
              <a:rPr lang="en-GB" smtClean="0"/>
              <a:t>1</a:t>
            </a:fld>
            <a:endParaRPr lang="en-GB"/>
          </a:p>
        </p:txBody>
      </p:sp>
    </p:spTree>
    <p:extLst>
      <p:ext uri="{BB962C8B-B14F-4D97-AF65-F5344CB8AC3E}">
        <p14:creationId xmlns:p14="http://schemas.microsoft.com/office/powerpoint/2010/main" val="190055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en-US" smtClean="0"/>
              <a:t>Click to edit Master title style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13558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79243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35703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5904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en-US" smtClean="0"/>
              <a:t>Click to edit Master title style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667F6B-9A95-45C1-B071-9ECAC1B64BA2}"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2533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82636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4" name="Content Placeholder 3"/>
          <p:cNvSpPr>
            <a:spLocks noGrp="1"/>
          </p:cNvSpPr>
          <p:nvPr>
            <p:ph sz="half" idx="2"/>
          </p:nvPr>
        </p:nvSpPr>
        <p:spPr>
          <a:xfrm>
            <a:off x="1492921" y="4453467"/>
            <a:ext cx="916917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6" name="Content Placeholder 5"/>
          <p:cNvSpPr>
            <a:spLocks noGrp="1"/>
          </p:cNvSpPr>
          <p:nvPr>
            <p:ph sz="quarter" idx="4"/>
          </p:nvPr>
        </p:nvSpPr>
        <p:spPr>
          <a:xfrm>
            <a:off x="10972532" y="4453467"/>
            <a:ext cx="9214332"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667F6B-9A95-45C1-B071-9ECAC1B64BA2}" type="datetimeFigureOut">
              <a:rPr lang="en-GB" smtClean="0"/>
              <a:t>20/06/2022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00519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667F6B-9A95-45C1-B071-9ECAC1B64BA2}"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04241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67F6B-9A95-45C1-B071-9ECAC1B64BA2}"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75454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456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en-US" smtClean="0"/>
              <a:t>Click icon to add picture</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1707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EE667F6B-9A95-45C1-B071-9ECAC1B64BA2}" type="datetimeFigureOut">
              <a:rPr lang="en-GB" smtClean="0"/>
              <a:t>20/06/2022</a:t>
            </a:fld>
            <a:endParaRPr lang="en-GB"/>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B3DA006F-E97F-4EA8-98EA-7140A922F13D}" type="slidenum">
              <a:rPr lang="en-GB" smtClean="0"/>
              <a:t>‹#›</a:t>
            </a:fld>
            <a:endParaRPr lang="en-GB"/>
          </a:p>
        </p:txBody>
      </p:sp>
    </p:spTree>
    <p:extLst>
      <p:ext uri="{BB962C8B-B14F-4D97-AF65-F5344CB8AC3E}">
        <p14:creationId xmlns:p14="http://schemas.microsoft.com/office/powerpoint/2010/main" val="2283677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60609" y="4136059"/>
            <a:ext cx="1943862" cy="1673345"/>
          </a:xfrm>
          <a:prstGeom prst="roundRect">
            <a:avLst>
              <a:gd name="adj" fmla="val 24094"/>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lvl="0"/>
            <a:endParaRPr lang="en-GB" sz="1400" dirty="0"/>
          </a:p>
        </p:txBody>
      </p:sp>
      <p:sp>
        <p:nvSpPr>
          <p:cNvPr id="5" name="Rounded Rectangle 4"/>
          <p:cNvSpPr/>
          <p:nvPr/>
        </p:nvSpPr>
        <p:spPr>
          <a:xfrm>
            <a:off x="3785906" y="381655"/>
            <a:ext cx="12104915" cy="784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Toys</a:t>
            </a:r>
            <a:endParaRPr lang="en-GB" sz="1400" dirty="0"/>
          </a:p>
        </p:txBody>
      </p:sp>
      <p:sp>
        <p:nvSpPr>
          <p:cNvPr id="6" name="Rectangle 5"/>
          <p:cNvSpPr/>
          <p:nvPr/>
        </p:nvSpPr>
        <p:spPr>
          <a:xfrm>
            <a:off x="14592008" y="555649"/>
            <a:ext cx="1058807" cy="4360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History</a:t>
            </a:r>
            <a:r>
              <a:rPr lang="en-GB" sz="1400" dirty="0" smtClean="0"/>
              <a:t> </a:t>
            </a:r>
            <a:endParaRPr lang="en-GB" sz="1400" dirty="0"/>
          </a:p>
          <a:p>
            <a:pPr algn="ctr"/>
            <a:r>
              <a:rPr lang="en-GB" sz="1400" dirty="0"/>
              <a:t>Year </a:t>
            </a:r>
            <a:r>
              <a:rPr lang="en-GB" sz="1400" dirty="0" smtClean="0"/>
              <a:t>1/2</a:t>
            </a:r>
            <a:endParaRPr lang="en-GB" sz="1400" dirty="0"/>
          </a:p>
          <a:p>
            <a:pPr algn="ctr"/>
            <a:r>
              <a:rPr lang="en-GB" sz="1400" dirty="0"/>
              <a:t>Autumn </a:t>
            </a:r>
            <a:r>
              <a:rPr lang="en-GB" sz="1400" dirty="0" smtClean="0"/>
              <a:t>2</a:t>
            </a:r>
            <a:endParaRPr lang="en-GB" sz="1400" dirty="0"/>
          </a:p>
          <a:p>
            <a:pPr algn="ctr"/>
            <a:r>
              <a:rPr lang="en-GB" sz="1400" dirty="0"/>
              <a:t>Cycle </a:t>
            </a:r>
            <a:r>
              <a:rPr lang="en-GB" sz="1400" dirty="0" smtClean="0"/>
              <a:t>B</a:t>
            </a:r>
            <a:endParaRPr lang="en-GB" sz="1400" dirty="0"/>
          </a:p>
        </p:txBody>
      </p:sp>
      <p:sp>
        <p:nvSpPr>
          <p:cNvPr id="8" name="Rounded Rectangle 7"/>
          <p:cNvSpPr/>
          <p:nvPr/>
        </p:nvSpPr>
        <p:spPr>
          <a:xfrm>
            <a:off x="8027046" y="1280332"/>
            <a:ext cx="5591908" cy="1146518"/>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b="1" dirty="0"/>
          </a:p>
          <a:p>
            <a:endParaRPr lang="en-GB" sz="1400" dirty="0"/>
          </a:p>
          <a:p>
            <a:endParaRPr lang="en-GB" sz="1400" dirty="0"/>
          </a:p>
          <a:p>
            <a:endParaRPr lang="en-GB" sz="1400" dirty="0"/>
          </a:p>
          <a:p>
            <a:endParaRPr lang="en-GB" sz="1400" dirty="0"/>
          </a:p>
          <a:p>
            <a:endParaRPr lang="en-GB" sz="1400" dirty="0"/>
          </a:p>
          <a:p>
            <a:endParaRPr lang="en-GB" sz="1400" dirty="0"/>
          </a:p>
        </p:txBody>
      </p:sp>
      <p:sp>
        <p:nvSpPr>
          <p:cNvPr id="9" name="Rounded Rectangle 8"/>
          <p:cNvSpPr/>
          <p:nvPr/>
        </p:nvSpPr>
        <p:spPr>
          <a:xfrm>
            <a:off x="2246779" y="1747157"/>
            <a:ext cx="4525809" cy="977452"/>
          </a:xfrm>
          <a:prstGeom prst="roundRect">
            <a:avLst>
              <a:gd name="adj" fmla="val 20473"/>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GB" sz="1400" b="1" dirty="0" smtClean="0"/>
              <a:t>Overview</a:t>
            </a:r>
          </a:p>
          <a:p>
            <a:endParaRPr lang="en-GB" sz="1400" b="1" dirty="0" smtClean="0"/>
          </a:p>
          <a:p>
            <a:pPr lvl="0"/>
            <a:r>
              <a:rPr lang="en-GB" sz="1400" dirty="0" smtClean="0"/>
              <a:t>During this topic we will be discovering that toys have existed for thousands of years. They were made out of the materials that were available at the time. Even stone and string have been made into toys. Toys were mainly made of wood, paper and metal during the Victorian age. </a:t>
            </a:r>
            <a:endParaRPr lang="en-GB" sz="1400" dirty="0"/>
          </a:p>
        </p:txBody>
      </p:sp>
      <p:sp>
        <p:nvSpPr>
          <p:cNvPr id="12" name="Rectangle 11"/>
          <p:cNvSpPr/>
          <p:nvPr/>
        </p:nvSpPr>
        <p:spPr>
          <a:xfrm>
            <a:off x="2349216" y="5772643"/>
            <a:ext cx="3961062" cy="4336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a:p>
        </p:txBody>
      </p:sp>
      <p:sp>
        <p:nvSpPr>
          <p:cNvPr id="14" name="Rectangle 13"/>
          <p:cNvSpPr/>
          <p:nvPr/>
        </p:nvSpPr>
        <p:spPr>
          <a:xfrm>
            <a:off x="2349216" y="1337773"/>
            <a:ext cx="5116956" cy="17762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a:p>
        </p:txBody>
      </p:sp>
      <p:sp>
        <p:nvSpPr>
          <p:cNvPr id="15" name="Rectangle 14"/>
          <p:cNvSpPr/>
          <p:nvPr/>
        </p:nvSpPr>
        <p:spPr>
          <a:xfrm>
            <a:off x="7862777" y="5204578"/>
            <a:ext cx="4852954" cy="2546333"/>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sz="1400" dirty="0" smtClean="0"/>
          </a:p>
          <a:p>
            <a:pPr algn="ctr"/>
            <a:endParaRPr lang="en-GB" sz="1400" dirty="0"/>
          </a:p>
          <a:p>
            <a:pPr algn="ctr"/>
            <a:endParaRPr lang="en-GB" sz="1400" b="1" dirty="0" smtClean="0"/>
          </a:p>
          <a:p>
            <a:pPr algn="ctr"/>
            <a:r>
              <a:rPr lang="en-GB" sz="1400" b="1" dirty="0" smtClean="0"/>
              <a:t>Cross Curricular links</a:t>
            </a:r>
          </a:p>
          <a:p>
            <a:r>
              <a:rPr lang="en-GB" sz="1400" b="1" dirty="0" smtClean="0"/>
              <a:t>Design Technology</a:t>
            </a:r>
          </a:p>
          <a:p>
            <a:r>
              <a:rPr lang="en-GB" sz="1400" i="1" dirty="0"/>
              <a:t>Mechanism</a:t>
            </a:r>
            <a:endParaRPr lang="en-GB" sz="1400" i="1" dirty="0"/>
          </a:p>
          <a:p>
            <a:pPr marL="285750" indent="-285750">
              <a:buFont typeface="Arial" panose="020B0604020202020204" pitchFamily="34" charset="0"/>
              <a:buChar char="•"/>
            </a:pPr>
            <a:r>
              <a:rPr lang="en-GB" sz="1400" dirty="0"/>
              <a:t>Research, design and make a toy with moving parts (</a:t>
            </a:r>
            <a:r>
              <a:rPr lang="en-GB" sz="1400" dirty="0" err="1"/>
              <a:t>eg</a:t>
            </a:r>
            <a:r>
              <a:rPr lang="en-GB" sz="1400" dirty="0"/>
              <a:t> a robot) based on </a:t>
            </a:r>
            <a:r>
              <a:rPr lang="en-GB" sz="1400" dirty="0" smtClean="0"/>
              <a:t>exploring toys</a:t>
            </a:r>
          </a:p>
          <a:p>
            <a:pPr marL="285750" indent="-285750">
              <a:buFont typeface="Arial" panose="020B0604020202020204" pitchFamily="34" charset="0"/>
              <a:buChar char="•"/>
            </a:pPr>
            <a:endParaRPr lang="en-GB" sz="1400" dirty="0"/>
          </a:p>
          <a:p>
            <a:r>
              <a:rPr lang="en-GB" sz="1400" b="1" dirty="0" smtClean="0"/>
              <a:t>Art and design </a:t>
            </a:r>
          </a:p>
          <a:p>
            <a:pPr marL="285750" indent="-285750">
              <a:buFont typeface="Arial" panose="020B0604020202020204" pitchFamily="34" charset="0"/>
              <a:buChar char="•"/>
            </a:pPr>
            <a:r>
              <a:rPr lang="en-GB" sz="1400" dirty="0" smtClean="0"/>
              <a:t>Observational drawings of toys</a:t>
            </a:r>
            <a:endParaRPr lang="en-GB" sz="1400" dirty="0" smtClean="0"/>
          </a:p>
          <a:p>
            <a:endParaRPr lang="en-GB" sz="1400" b="1" dirty="0" smtClean="0"/>
          </a:p>
          <a:p>
            <a:endParaRPr lang="en-GB" sz="1400" b="1" dirty="0" smtClean="0"/>
          </a:p>
          <a:p>
            <a:pPr marL="285750" indent="-285750">
              <a:buFont typeface="Arial" panose="020B0604020202020204" pitchFamily="34" charset="0"/>
              <a:buChar char="•"/>
            </a:pPr>
            <a:endParaRPr lang="en-GB" sz="1400" dirty="0" smtClean="0"/>
          </a:p>
          <a:p>
            <a:endParaRPr lang="en-GB" sz="1400" dirty="0"/>
          </a:p>
        </p:txBody>
      </p:sp>
      <p:sp>
        <p:nvSpPr>
          <p:cNvPr id="18" name="Rectangle 17"/>
          <p:cNvSpPr/>
          <p:nvPr/>
        </p:nvSpPr>
        <p:spPr>
          <a:xfrm>
            <a:off x="7862776" y="7940823"/>
            <a:ext cx="4852955" cy="37801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smtClean="0"/>
              <a:t>Knowledge &amp; Understanding </a:t>
            </a:r>
          </a:p>
          <a:p>
            <a:pPr algn="ctr"/>
            <a:endParaRPr lang="en-GB" sz="1400" b="1" dirty="0" smtClean="0"/>
          </a:p>
          <a:p>
            <a:r>
              <a:rPr lang="en-GB" sz="1400" dirty="0" smtClean="0"/>
              <a:t>In this unit, the we will:</a:t>
            </a:r>
          </a:p>
          <a:p>
            <a:pPr marL="285750" indent="-285750">
              <a:buFont typeface="Arial" panose="020B0604020202020204" pitchFamily="34" charset="0"/>
              <a:buChar char="•"/>
            </a:pPr>
            <a:r>
              <a:rPr lang="en-GB" sz="1400" dirty="0" smtClean="0"/>
              <a:t>use </a:t>
            </a:r>
            <a:r>
              <a:rPr lang="en-GB" sz="1400" dirty="0"/>
              <a:t>the terms past, present and future </a:t>
            </a:r>
            <a:endParaRPr lang="en-GB" sz="1400" dirty="0" smtClean="0"/>
          </a:p>
          <a:p>
            <a:pPr marL="285750" indent="-285750">
              <a:buFont typeface="Arial" panose="020B0604020202020204" pitchFamily="34" charset="0"/>
              <a:buChar char="•"/>
            </a:pPr>
            <a:r>
              <a:rPr lang="en-GB" sz="1400" dirty="0" smtClean="0"/>
              <a:t>Order </a:t>
            </a:r>
            <a:r>
              <a:rPr lang="en-GB" sz="1400" dirty="0"/>
              <a:t>objects into those from the past and those from the present </a:t>
            </a:r>
            <a:endParaRPr lang="en-GB" sz="1400" dirty="0" smtClean="0"/>
          </a:p>
          <a:p>
            <a:pPr marL="285750" indent="-285750">
              <a:buFont typeface="Arial" panose="020B0604020202020204" pitchFamily="34" charset="0"/>
              <a:buChar char="•"/>
            </a:pPr>
            <a:r>
              <a:rPr lang="en-GB" sz="1400" dirty="0" smtClean="0"/>
              <a:t>Create </a:t>
            </a:r>
            <a:r>
              <a:rPr lang="en-GB" sz="1400" dirty="0"/>
              <a:t>a time line of my own life and time lines for the lives of significant people from the </a:t>
            </a:r>
            <a:r>
              <a:rPr lang="en-GB" sz="1400" dirty="0" smtClean="0"/>
              <a:t>past</a:t>
            </a:r>
          </a:p>
          <a:p>
            <a:pPr marL="285750" indent="-285750">
              <a:buFont typeface="Arial" panose="020B0604020202020204" pitchFamily="34" charset="0"/>
              <a:buChar char="•"/>
            </a:pPr>
            <a:r>
              <a:rPr lang="en-GB" sz="1400" dirty="0"/>
              <a:t>I</a:t>
            </a:r>
            <a:r>
              <a:rPr lang="en-GB" sz="1400" dirty="0" smtClean="0"/>
              <a:t>dentify </a:t>
            </a:r>
            <a:r>
              <a:rPr lang="en-GB" sz="1400" dirty="0"/>
              <a:t>toys from the past and what materials they were made from </a:t>
            </a:r>
          </a:p>
          <a:p>
            <a:pPr marL="285750" indent="-285750">
              <a:buFont typeface="Arial" panose="020B0604020202020204" pitchFamily="34" charset="0"/>
              <a:buChar char="•"/>
            </a:pPr>
            <a:r>
              <a:rPr lang="en-GB" sz="1400" dirty="0" smtClean="0"/>
              <a:t>Compare </a:t>
            </a:r>
            <a:r>
              <a:rPr lang="en-GB" sz="1400" dirty="0"/>
              <a:t>the lives of Victorian children to my own life </a:t>
            </a:r>
          </a:p>
          <a:p>
            <a:pPr marL="285750" indent="-285750">
              <a:buFont typeface="Arial" panose="020B0604020202020204" pitchFamily="34" charset="0"/>
              <a:buChar char="•"/>
            </a:pPr>
            <a:r>
              <a:rPr lang="en-GB" sz="1400" dirty="0" smtClean="0"/>
              <a:t>Explain </a:t>
            </a:r>
            <a:r>
              <a:rPr lang="en-GB" sz="1400" dirty="0"/>
              <a:t>who Queen Victoria was and compare her to Queen Elizabeth </a:t>
            </a:r>
            <a:r>
              <a:rPr lang="en-GB" sz="1400" dirty="0" smtClean="0"/>
              <a:t>II</a:t>
            </a:r>
          </a:p>
          <a:p>
            <a:pPr marL="285750" indent="-285750">
              <a:buFont typeface="Arial" panose="020B0604020202020204" pitchFamily="34" charset="0"/>
              <a:buChar char="•"/>
            </a:pPr>
            <a:r>
              <a:rPr lang="en-GB" sz="1400" dirty="0"/>
              <a:t>U</a:t>
            </a:r>
            <a:r>
              <a:rPr lang="en-GB" sz="1400" dirty="0" smtClean="0"/>
              <a:t>se </a:t>
            </a:r>
            <a:r>
              <a:rPr lang="en-GB" sz="1400" dirty="0"/>
              <a:t>primary and secondary sources of evidence to find out about toys from the </a:t>
            </a:r>
            <a:r>
              <a:rPr lang="en-GB" sz="1400" dirty="0" smtClean="0"/>
              <a:t>past</a:t>
            </a:r>
            <a:endParaRPr lang="en-GB" sz="1400" dirty="0" smtClean="0"/>
          </a:p>
        </p:txBody>
      </p:sp>
      <p:sp>
        <p:nvSpPr>
          <p:cNvPr id="19" name="Rectangle 18"/>
          <p:cNvSpPr/>
          <p:nvPr/>
        </p:nvSpPr>
        <p:spPr>
          <a:xfrm>
            <a:off x="2540367" y="6063386"/>
            <a:ext cx="3578759" cy="3754874"/>
          </a:xfrm>
          <a:prstGeom prst="rect">
            <a:avLst/>
          </a:prstGeom>
        </p:spPr>
        <p:txBody>
          <a:bodyPr wrap="square">
            <a:spAutoFit/>
          </a:bodyPr>
          <a:lstStyle/>
          <a:p>
            <a:pPr algn="ctr"/>
            <a:r>
              <a:rPr lang="en-GB" sz="1400" b="1" dirty="0" smtClean="0"/>
              <a:t>Topic </a:t>
            </a:r>
            <a:r>
              <a:rPr lang="en-GB" sz="1400" b="1" dirty="0" smtClean="0"/>
              <a:t>vocabulary</a:t>
            </a:r>
          </a:p>
          <a:p>
            <a:pPr algn="ctr"/>
            <a:endParaRPr lang="en-GB" sz="1400" b="1" dirty="0"/>
          </a:p>
          <a:p>
            <a:r>
              <a:rPr lang="en-GB" sz="1400" b="1" dirty="0">
                <a:solidFill>
                  <a:srgbClr val="00B0F0"/>
                </a:solidFill>
              </a:rPr>
              <a:t>Victorian toys </a:t>
            </a:r>
            <a:r>
              <a:rPr lang="en-GB" sz="1400" dirty="0"/>
              <a:t>– are toys that were played and made when Queen Victoria reigned </a:t>
            </a:r>
            <a:endParaRPr lang="en-GB" sz="1400" dirty="0" smtClean="0"/>
          </a:p>
          <a:p>
            <a:r>
              <a:rPr lang="en-GB" sz="1400" b="1" dirty="0" smtClean="0">
                <a:solidFill>
                  <a:srgbClr val="FF0000"/>
                </a:solidFill>
              </a:rPr>
              <a:t>Modern </a:t>
            </a:r>
            <a:r>
              <a:rPr lang="en-GB" sz="1400" b="1" dirty="0">
                <a:solidFill>
                  <a:srgbClr val="FF0000"/>
                </a:solidFill>
              </a:rPr>
              <a:t>toys </a:t>
            </a:r>
            <a:r>
              <a:rPr lang="en-GB" sz="1400" dirty="0"/>
              <a:t>– toys that have been made recently </a:t>
            </a:r>
            <a:endParaRPr lang="en-GB" sz="1400" dirty="0" smtClean="0"/>
          </a:p>
          <a:p>
            <a:r>
              <a:rPr lang="en-GB" sz="1400" b="1" dirty="0" smtClean="0">
                <a:solidFill>
                  <a:srgbClr val="92D050"/>
                </a:solidFill>
              </a:rPr>
              <a:t>Timeline </a:t>
            </a:r>
            <a:r>
              <a:rPr lang="en-GB" sz="1400" dirty="0"/>
              <a:t>– an order of events placed on a line. </a:t>
            </a:r>
            <a:endParaRPr lang="en-GB" sz="1400" dirty="0" smtClean="0"/>
          </a:p>
          <a:p>
            <a:r>
              <a:rPr lang="en-GB" sz="1400" b="1" dirty="0" smtClean="0">
                <a:solidFill>
                  <a:srgbClr val="FFC000"/>
                </a:solidFill>
              </a:rPr>
              <a:t>Chronological</a:t>
            </a:r>
            <a:r>
              <a:rPr lang="en-GB" sz="1400" dirty="0" smtClean="0"/>
              <a:t> </a:t>
            </a:r>
            <a:r>
              <a:rPr lang="en-GB" sz="1400" dirty="0"/>
              <a:t>– putting events in date </a:t>
            </a:r>
            <a:r>
              <a:rPr lang="en-GB" sz="1400" dirty="0" smtClean="0"/>
              <a:t>order. </a:t>
            </a:r>
            <a:r>
              <a:rPr lang="en-GB" sz="1400" b="1" dirty="0">
                <a:solidFill>
                  <a:schemeClr val="accent5"/>
                </a:solidFill>
              </a:rPr>
              <a:t>Toy</a:t>
            </a:r>
            <a:r>
              <a:rPr lang="en-GB" sz="1400" dirty="0"/>
              <a:t> – object that we play with </a:t>
            </a:r>
            <a:endParaRPr lang="en-GB" sz="1400" dirty="0" smtClean="0"/>
          </a:p>
          <a:p>
            <a:r>
              <a:rPr lang="en-GB" sz="1400" b="1" dirty="0" smtClean="0">
                <a:solidFill>
                  <a:srgbClr val="FF3399"/>
                </a:solidFill>
              </a:rPr>
              <a:t>Past</a:t>
            </a:r>
            <a:r>
              <a:rPr lang="en-GB" sz="1400" dirty="0" smtClean="0"/>
              <a:t> </a:t>
            </a:r>
            <a:r>
              <a:rPr lang="en-GB" sz="1400" dirty="0"/>
              <a:t>– having </a:t>
            </a:r>
            <a:r>
              <a:rPr lang="en-GB" sz="1400" dirty="0" smtClean="0"/>
              <a:t>happened</a:t>
            </a:r>
          </a:p>
          <a:p>
            <a:r>
              <a:rPr lang="en-GB" sz="1400" b="1" dirty="0" smtClean="0">
                <a:solidFill>
                  <a:srgbClr val="9900CC"/>
                </a:solidFill>
              </a:rPr>
              <a:t>Present</a:t>
            </a:r>
            <a:r>
              <a:rPr lang="en-GB" sz="1400" dirty="0" smtClean="0"/>
              <a:t> </a:t>
            </a:r>
            <a:r>
              <a:rPr lang="en-GB" sz="1400" dirty="0"/>
              <a:t>– existing now </a:t>
            </a:r>
            <a:endParaRPr lang="en-GB" sz="1400" dirty="0" smtClean="0"/>
          </a:p>
          <a:p>
            <a:r>
              <a:rPr lang="en-GB" sz="1400" b="1" dirty="0" smtClean="0">
                <a:solidFill>
                  <a:srgbClr val="00FF00"/>
                </a:solidFill>
              </a:rPr>
              <a:t>Materials</a:t>
            </a:r>
            <a:r>
              <a:rPr lang="en-GB" sz="1400" dirty="0" smtClean="0"/>
              <a:t> </a:t>
            </a:r>
            <a:r>
              <a:rPr lang="en-GB" sz="1400" dirty="0"/>
              <a:t>– what something is made from </a:t>
            </a:r>
            <a:endParaRPr lang="en-GB" sz="1400" dirty="0" smtClean="0"/>
          </a:p>
          <a:p>
            <a:r>
              <a:rPr lang="en-GB" sz="1400" b="1" dirty="0" smtClean="0">
                <a:solidFill>
                  <a:srgbClr val="FF0000"/>
                </a:solidFill>
              </a:rPr>
              <a:t>Old</a:t>
            </a:r>
            <a:r>
              <a:rPr lang="en-GB" sz="1400" dirty="0" smtClean="0"/>
              <a:t> </a:t>
            </a:r>
            <a:r>
              <a:rPr lang="en-GB" sz="1400" dirty="0"/>
              <a:t>– belonging in the past </a:t>
            </a:r>
            <a:endParaRPr lang="en-GB" sz="1400" dirty="0" smtClean="0"/>
          </a:p>
          <a:p>
            <a:r>
              <a:rPr lang="en-GB" sz="1400" b="1" dirty="0" smtClean="0">
                <a:solidFill>
                  <a:srgbClr val="CC6600"/>
                </a:solidFill>
              </a:rPr>
              <a:t>Handmade</a:t>
            </a:r>
            <a:r>
              <a:rPr lang="en-GB" sz="1400" dirty="0" smtClean="0"/>
              <a:t> </a:t>
            </a:r>
            <a:r>
              <a:rPr lang="en-GB" sz="1400" dirty="0"/>
              <a:t>– made by someone </a:t>
            </a:r>
            <a:endParaRPr lang="en-GB" sz="1400" dirty="0" smtClean="0"/>
          </a:p>
          <a:p>
            <a:r>
              <a:rPr lang="en-GB" sz="1400" b="1" dirty="0" smtClean="0">
                <a:solidFill>
                  <a:srgbClr val="FF3399"/>
                </a:solidFill>
              </a:rPr>
              <a:t>Factory </a:t>
            </a:r>
            <a:r>
              <a:rPr lang="en-GB" sz="1400" b="1" dirty="0">
                <a:solidFill>
                  <a:srgbClr val="FF3399"/>
                </a:solidFill>
              </a:rPr>
              <a:t>made </a:t>
            </a:r>
            <a:r>
              <a:rPr lang="en-GB" sz="1400" dirty="0"/>
              <a:t>– made in a factory </a:t>
            </a:r>
            <a:endParaRPr lang="en-GB" sz="1400" dirty="0" smtClean="0"/>
          </a:p>
          <a:p>
            <a:r>
              <a:rPr lang="en-GB" sz="1400" b="1" dirty="0" smtClean="0">
                <a:solidFill>
                  <a:srgbClr val="00B0F0"/>
                </a:solidFill>
              </a:rPr>
              <a:t>Compare</a:t>
            </a:r>
            <a:r>
              <a:rPr lang="en-GB" sz="1400" dirty="0" smtClean="0"/>
              <a:t> </a:t>
            </a:r>
            <a:r>
              <a:rPr lang="en-GB" sz="1400" dirty="0"/>
              <a:t>– to say what is different or similar</a:t>
            </a:r>
            <a:endParaRPr lang="en-GB" sz="1400" b="1" dirty="0" smtClean="0"/>
          </a:p>
          <a:p>
            <a:pPr algn="ctr"/>
            <a:endParaRPr lang="en-GB" sz="1400" dirty="0" smtClean="0"/>
          </a:p>
        </p:txBody>
      </p:sp>
      <p:sp>
        <p:nvSpPr>
          <p:cNvPr id="30" name="Rectangle 29"/>
          <p:cNvSpPr/>
          <p:nvPr/>
        </p:nvSpPr>
        <p:spPr>
          <a:xfrm>
            <a:off x="2375984" y="3283086"/>
            <a:ext cx="2572442" cy="20742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smtClean="0"/>
              <a:t>Key Questions</a:t>
            </a:r>
          </a:p>
          <a:p>
            <a:endParaRPr lang="en-GB" sz="1400" dirty="0"/>
          </a:p>
          <a:p>
            <a:pPr marL="285750" indent="-285750">
              <a:buFont typeface="Arial" panose="020B0604020202020204" pitchFamily="34" charset="0"/>
              <a:buChar char="•"/>
            </a:pPr>
            <a:r>
              <a:rPr lang="en-GB" sz="1400" dirty="0"/>
              <a:t>What are toys used for</a:t>
            </a:r>
            <a:r>
              <a:rPr lang="en-GB" sz="1400" dirty="0" smtClean="0"/>
              <a:t>?</a:t>
            </a:r>
          </a:p>
          <a:p>
            <a:pPr marL="285750" indent="-285750">
              <a:buFont typeface="Arial" panose="020B0604020202020204" pitchFamily="34" charset="0"/>
              <a:buChar char="•"/>
            </a:pPr>
            <a:r>
              <a:rPr lang="en-GB" sz="1400" dirty="0" smtClean="0"/>
              <a:t>How long have toys existed? </a:t>
            </a:r>
          </a:p>
          <a:p>
            <a:pPr marL="285750" indent="-285750">
              <a:buFont typeface="Arial" panose="020B0604020202020204" pitchFamily="34" charset="0"/>
              <a:buChar char="•"/>
            </a:pPr>
            <a:r>
              <a:rPr lang="en-GB" sz="1400" dirty="0"/>
              <a:t>What materials are toys made from</a:t>
            </a:r>
            <a:r>
              <a:rPr lang="en-GB" sz="1400" dirty="0" smtClean="0"/>
              <a:t>?</a:t>
            </a:r>
          </a:p>
          <a:p>
            <a:pPr marL="285750" indent="-285750">
              <a:buFont typeface="Arial" panose="020B0604020202020204" pitchFamily="34" charset="0"/>
              <a:buChar char="•"/>
            </a:pPr>
            <a:r>
              <a:rPr lang="en-GB" sz="1400" dirty="0"/>
              <a:t>How are modern toys different?</a:t>
            </a:r>
            <a:endParaRPr lang="en-GB" sz="1400" dirty="0" smtClean="0"/>
          </a:p>
          <a:p>
            <a:pPr algn="ctr"/>
            <a:endParaRPr lang="en-GB" sz="1400" dirty="0"/>
          </a:p>
        </p:txBody>
      </p:sp>
      <p:pic>
        <p:nvPicPr>
          <p:cNvPr id="31" name="Picture 30"/>
          <p:cNvPicPr>
            <a:picLocks noChangeAspect="1"/>
          </p:cNvPicPr>
          <p:nvPr/>
        </p:nvPicPr>
        <p:blipFill>
          <a:blip r:embed="rId3"/>
          <a:stretch>
            <a:fillRect/>
          </a:stretch>
        </p:blipFill>
        <p:spPr>
          <a:xfrm>
            <a:off x="8381534" y="1539988"/>
            <a:ext cx="9008052" cy="3463159"/>
          </a:xfrm>
          <a:prstGeom prst="rect">
            <a:avLst/>
          </a:prstGeom>
        </p:spPr>
      </p:pic>
      <p:pic>
        <p:nvPicPr>
          <p:cNvPr id="32" name="Picture 31"/>
          <p:cNvPicPr>
            <a:picLocks noChangeAspect="1"/>
          </p:cNvPicPr>
          <p:nvPr/>
        </p:nvPicPr>
        <p:blipFill>
          <a:blip r:embed="rId4"/>
          <a:stretch>
            <a:fillRect/>
          </a:stretch>
        </p:blipFill>
        <p:spPr>
          <a:xfrm>
            <a:off x="13206336" y="5063923"/>
            <a:ext cx="4183250" cy="4766990"/>
          </a:xfrm>
          <a:prstGeom prst="rect">
            <a:avLst/>
          </a:prstGeom>
        </p:spPr>
      </p:pic>
      <p:sp>
        <p:nvSpPr>
          <p:cNvPr id="33" name="Cloud 32"/>
          <p:cNvSpPr/>
          <p:nvPr/>
        </p:nvSpPr>
        <p:spPr>
          <a:xfrm>
            <a:off x="4827197" y="3161372"/>
            <a:ext cx="4183250" cy="2251159"/>
          </a:xfrm>
          <a:prstGeom prst="cloud">
            <a:avLst/>
          </a:prstGeom>
          <a:solidFill>
            <a:srgbClr val="FFFF00"/>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GB" b="1" dirty="0"/>
              <a:t>Can you find </a:t>
            </a:r>
            <a:r>
              <a:rPr lang="en-GB" b="1" dirty="0" smtClean="0"/>
              <a:t>out</a:t>
            </a:r>
          </a:p>
          <a:p>
            <a:pPr algn="ctr"/>
            <a:r>
              <a:rPr lang="en-GB" dirty="0" smtClean="0"/>
              <a:t> </a:t>
            </a:r>
            <a:r>
              <a:rPr lang="en-GB" dirty="0"/>
              <a:t>What was your first ever toy? </a:t>
            </a:r>
            <a:endParaRPr lang="en-GB" dirty="0" smtClean="0"/>
          </a:p>
          <a:p>
            <a:pPr algn="ctr"/>
            <a:r>
              <a:rPr lang="en-GB" dirty="0" smtClean="0"/>
              <a:t>What </a:t>
            </a:r>
            <a:r>
              <a:rPr lang="en-GB" dirty="0"/>
              <a:t>toys did your parents and grandparents play with?</a:t>
            </a:r>
          </a:p>
        </p:txBody>
      </p:sp>
    </p:spTree>
    <p:extLst>
      <p:ext uri="{BB962C8B-B14F-4D97-AF65-F5344CB8AC3E}">
        <p14:creationId xmlns:p14="http://schemas.microsoft.com/office/powerpoint/2010/main" val="4155492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TotalTime>
  <Words>339</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SchoolTST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123</dc:creator>
  <cp:lastModifiedBy>123</cp:lastModifiedBy>
  <cp:revision>74</cp:revision>
  <dcterms:created xsi:type="dcterms:W3CDTF">2022-06-14T12:48:28Z</dcterms:created>
  <dcterms:modified xsi:type="dcterms:W3CDTF">2022-06-20T09:17:44Z</dcterms:modified>
</cp:coreProperties>
</file>