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43" autoAdjust="0"/>
  </p:normalViewPr>
  <p:slideViewPr>
    <p:cSldViewPr snapToGrid="0">
      <p:cViewPr>
        <p:scale>
          <a:sx n="59" d="100"/>
          <a:sy n="59" d="100"/>
        </p:scale>
        <p:origin x="42" y="-13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BB84CF-58F9-4512-881E-845DD89AC821}" type="datetimeFigureOut">
              <a:rPr lang="en-GB" smtClean="0"/>
              <a:t>20/06/2022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74C9C-1CAD-4F56-86CD-382793FE3D4F}" type="slidenum">
              <a:rPr lang="en-GB" smtClean="0"/>
              <a:t>‹#›</a:t>
            </a:fld>
            <a:endParaRPr lang="en-GB"/>
          </a:p>
        </p:txBody>
      </p:sp>
    </p:spTree>
    <p:extLst>
      <p:ext uri="{BB962C8B-B14F-4D97-AF65-F5344CB8AC3E}">
        <p14:creationId xmlns:p14="http://schemas.microsoft.com/office/powerpoint/2010/main" val="158837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974C9C-1CAD-4F56-86CD-382793FE3D4F}" type="slidenum">
              <a:rPr lang="en-GB" smtClean="0"/>
              <a:t>1</a:t>
            </a:fld>
            <a:endParaRPr lang="en-GB"/>
          </a:p>
        </p:txBody>
      </p:sp>
    </p:spTree>
    <p:extLst>
      <p:ext uri="{BB962C8B-B14F-4D97-AF65-F5344CB8AC3E}">
        <p14:creationId xmlns:p14="http://schemas.microsoft.com/office/powerpoint/2010/main" val="190055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smtClean="0"/>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13558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79243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3570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5904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smtClean="0"/>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2533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826367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667F6B-9A95-45C1-B071-9ECAC1B64BA2}" type="datetimeFigureOut">
              <a:rPr lang="en-GB" smtClean="0"/>
              <a:t>20/06/2022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00519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667F6B-9A95-45C1-B071-9ECAC1B64BA2}" type="datetimeFigureOut">
              <a:rPr lang="en-GB" smtClean="0"/>
              <a:t>20/06/2022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04241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67F6B-9A95-45C1-B071-9ECAC1B64BA2}" type="datetimeFigureOut">
              <a:rPr lang="en-GB" smtClean="0"/>
              <a:t>20/06/2022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75454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456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smtClean="0"/>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170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EE667F6B-9A95-45C1-B071-9ECAC1B64BA2}" type="datetimeFigureOut">
              <a:rPr lang="en-GB" smtClean="0"/>
              <a:t>20/06/2022</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B3DA006F-E97F-4EA8-98EA-7140A922F13D}" type="slidenum">
              <a:rPr lang="en-GB" smtClean="0"/>
              <a:t>‹#›</a:t>
            </a:fld>
            <a:endParaRPr lang="en-GB"/>
          </a:p>
        </p:txBody>
      </p:sp>
    </p:spTree>
    <p:extLst>
      <p:ext uri="{BB962C8B-B14F-4D97-AF65-F5344CB8AC3E}">
        <p14:creationId xmlns:p14="http://schemas.microsoft.com/office/powerpoint/2010/main" val="2283677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060609" y="4136059"/>
            <a:ext cx="1943862" cy="1673345"/>
          </a:xfrm>
          <a:prstGeom prst="roundRect">
            <a:avLst>
              <a:gd name="adj" fmla="val 24094"/>
            </a:avLst>
          </a:prstGeom>
          <a:ln>
            <a:solidFill>
              <a:schemeClr val="bg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162560" tIns="81280" rIns="162560" bIns="81280" numCol="1" spcCol="0" rtlCol="0" fromWordArt="0" anchor="ctr" anchorCtr="0" forceAA="0" compatLnSpc="1">
            <a:prstTxWarp prst="textNoShape">
              <a:avLst/>
            </a:prstTxWarp>
            <a:noAutofit/>
          </a:bodyPr>
          <a:lstStyle/>
          <a:p>
            <a:pPr lvl="0"/>
            <a:endParaRPr lang="en-GB" sz="1400" dirty="0"/>
          </a:p>
        </p:txBody>
      </p:sp>
      <p:sp>
        <p:nvSpPr>
          <p:cNvPr id="5" name="Rounded Rectangle 4"/>
          <p:cNvSpPr/>
          <p:nvPr/>
        </p:nvSpPr>
        <p:spPr>
          <a:xfrm>
            <a:off x="3785906" y="381655"/>
            <a:ext cx="12104915" cy="7840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400" dirty="0" smtClean="0"/>
              <a:t>Ancient Greece</a:t>
            </a:r>
            <a:endParaRPr lang="en-GB" sz="3400" dirty="0"/>
          </a:p>
        </p:txBody>
      </p:sp>
      <p:sp>
        <p:nvSpPr>
          <p:cNvPr id="6" name="Rectangle 5"/>
          <p:cNvSpPr/>
          <p:nvPr/>
        </p:nvSpPr>
        <p:spPr>
          <a:xfrm>
            <a:off x="14592008" y="555649"/>
            <a:ext cx="1058807" cy="436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t>History</a:t>
            </a:r>
            <a:r>
              <a:rPr lang="en-GB" sz="1000" dirty="0" smtClean="0"/>
              <a:t> </a:t>
            </a:r>
            <a:endParaRPr lang="en-GB" sz="1000" dirty="0"/>
          </a:p>
          <a:p>
            <a:pPr algn="ctr"/>
            <a:r>
              <a:rPr lang="en-GB" sz="1000" dirty="0"/>
              <a:t>Year </a:t>
            </a:r>
            <a:r>
              <a:rPr lang="en-GB" sz="1000" dirty="0" smtClean="0"/>
              <a:t>5/6</a:t>
            </a:r>
            <a:endParaRPr lang="en-GB" sz="1000" dirty="0"/>
          </a:p>
          <a:p>
            <a:pPr algn="ctr"/>
            <a:r>
              <a:rPr lang="en-GB" sz="1000" dirty="0"/>
              <a:t>Autumn 1</a:t>
            </a:r>
          </a:p>
          <a:p>
            <a:pPr algn="ctr"/>
            <a:r>
              <a:rPr lang="en-GB" sz="1000" dirty="0"/>
              <a:t>Cycle </a:t>
            </a:r>
            <a:r>
              <a:rPr lang="en-GB" sz="1000" dirty="0" smtClean="0"/>
              <a:t>B</a:t>
            </a:r>
            <a:endParaRPr lang="en-GB" sz="1000" dirty="0"/>
          </a:p>
        </p:txBody>
      </p:sp>
      <p:sp>
        <p:nvSpPr>
          <p:cNvPr id="8" name="Rounded Rectangle 7"/>
          <p:cNvSpPr/>
          <p:nvPr/>
        </p:nvSpPr>
        <p:spPr>
          <a:xfrm>
            <a:off x="8027046" y="1280332"/>
            <a:ext cx="5591908" cy="1146518"/>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000" b="1" dirty="0"/>
          </a:p>
          <a:p>
            <a:endParaRPr lang="en-GB" sz="1000" dirty="0"/>
          </a:p>
          <a:p>
            <a:endParaRPr lang="en-GB" sz="1000" dirty="0"/>
          </a:p>
          <a:p>
            <a:endParaRPr lang="en-GB" sz="1000" dirty="0"/>
          </a:p>
          <a:p>
            <a:endParaRPr lang="en-GB" sz="1000" dirty="0"/>
          </a:p>
          <a:p>
            <a:endParaRPr lang="en-GB" sz="1000" dirty="0"/>
          </a:p>
          <a:p>
            <a:endParaRPr lang="en-GB" sz="1000" dirty="0"/>
          </a:p>
        </p:txBody>
      </p:sp>
      <p:sp>
        <p:nvSpPr>
          <p:cNvPr id="9" name="Rounded Rectangle 8"/>
          <p:cNvSpPr/>
          <p:nvPr/>
        </p:nvSpPr>
        <p:spPr>
          <a:xfrm>
            <a:off x="2246779" y="2226833"/>
            <a:ext cx="5227255" cy="669549"/>
          </a:xfrm>
          <a:prstGeom prst="roundRect">
            <a:avLst>
              <a:gd name="adj" fmla="val 20473"/>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r>
              <a:rPr lang="en-GB" sz="1200" b="1" dirty="0" smtClean="0"/>
              <a:t>Overview</a:t>
            </a:r>
          </a:p>
          <a:p>
            <a:pPr lvl="0"/>
            <a:r>
              <a:rPr lang="en-GB" sz="1200" dirty="0" smtClean="0"/>
              <a:t>During this topic we will be discovering</a:t>
            </a:r>
            <a:r>
              <a:rPr lang="en-GB" sz="1200" dirty="0" smtClean="0"/>
              <a:t>  that </a:t>
            </a:r>
            <a:r>
              <a:rPr lang="en-GB" sz="1200" dirty="0"/>
              <a:t>a</a:t>
            </a:r>
            <a:r>
              <a:rPr lang="en-GB" sz="1200" dirty="0" smtClean="0"/>
              <a:t>ncient </a:t>
            </a:r>
            <a:r>
              <a:rPr lang="en-GB" sz="1200" dirty="0"/>
              <a:t>Greece is important historically because many things in culture today, especially in modern Europe, have been influenced by the ideas of the ancient Greek civilisation. The sculptures, architecture, philosophy, arts, politics and the scientific and mathematical ideas of ancient Greece are just some of the things that have had a significant impact on culture today. These things can be referred to as ‘legacies’ of ancient Greece</a:t>
            </a:r>
            <a:r>
              <a:rPr lang="en-GB" sz="1200" dirty="0" smtClean="0"/>
              <a:t>. We are going to be learning about the Olympic games and the </a:t>
            </a:r>
            <a:r>
              <a:rPr lang="en-GB" sz="1200" dirty="0"/>
              <a:t>story of the Elgin Marbles </a:t>
            </a:r>
            <a:r>
              <a:rPr lang="en-GB" sz="1200" dirty="0"/>
              <a:t> </a:t>
            </a:r>
            <a:r>
              <a:rPr lang="en-GB" sz="1200" dirty="0" smtClean="0"/>
              <a:t>and how </a:t>
            </a:r>
            <a:r>
              <a:rPr lang="en-GB" sz="1200" dirty="0"/>
              <a:t>has this affected relations with the </a:t>
            </a:r>
            <a:r>
              <a:rPr lang="en-GB" sz="1200" dirty="0" smtClean="0"/>
              <a:t>UK.</a:t>
            </a:r>
            <a:endParaRPr lang="en-GB" sz="1200" dirty="0" smtClean="0"/>
          </a:p>
          <a:p>
            <a:endParaRPr lang="en-GB" sz="1200" dirty="0"/>
          </a:p>
        </p:txBody>
      </p:sp>
      <p:sp>
        <p:nvSpPr>
          <p:cNvPr id="12" name="Rectangle 11"/>
          <p:cNvSpPr/>
          <p:nvPr/>
        </p:nvSpPr>
        <p:spPr>
          <a:xfrm>
            <a:off x="2060608" y="6494612"/>
            <a:ext cx="5672881" cy="47024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 name="Rectangle 13"/>
          <p:cNvSpPr/>
          <p:nvPr/>
        </p:nvSpPr>
        <p:spPr>
          <a:xfrm>
            <a:off x="2104519" y="1518757"/>
            <a:ext cx="5116956" cy="20856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5" name="Rectangle 14"/>
          <p:cNvSpPr/>
          <p:nvPr/>
        </p:nvSpPr>
        <p:spPr>
          <a:xfrm>
            <a:off x="8383360" y="5440076"/>
            <a:ext cx="4170752" cy="2546333"/>
          </a:xfrm>
          <a:prstGeom prst="rect">
            <a:avLst/>
          </a:prstGeom>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1600" dirty="0" smtClean="0"/>
          </a:p>
          <a:p>
            <a:pPr algn="ctr"/>
            <a:endParaRPr lang="en-GB" sz="1600" dirty="0"/>
          </a:p>
          <a:p>
            <a:pPr algn="ctr"/>
            <a:endParaRPr lang="en-GB" sz="1600" b="1" dirty="0" smtClean="0"/>
          </a:p>
          <a:p>
            <a:pPr algn="ctr"/>
            <a:r>
              <a:rPr lang="en-GB" sz="1600" b="1" dirty="0" smtClean="0"/>
              <a:t>Cross Curricular links</a:t>
            </a:r>
          </a:p>
          <a:p>
            <a:r>
              <a:rPr lang="en-GB" sz="1600" b="1" dirty="0" smtClean="0"/>
              <a:t>Geography</a:t>
            </a:r>
            <a:endParaRPr lang="en-GB" sz="1600" b="1" dirty="0" smtClean="0"/>
          </a:p>
          <a:p>
            <a:r>
              <a:rPr lang="en-GB" sz="1400" i="1" dirty="0"/>
              <a:t>Locational and place knowledge</a:t>
            </a:r>
          </a:p>
          <a:p>
            <a:pPr marL="285750" lvl="0" indent="-285750">
              <a:buFont typeface="Arial" panose="020B0604020202020204" pitchFamily="34" charset="0"/>
              <a:buChar char="•"/>
            </a:pPr>
            <a:r>
              <a:rPr lang="en-GB" sz="1400" dirty="0"/>
              <a:t>Locate Greece and its major geographical features</a:t>
            </a:r>
          </a:p>
          <a:p>
            <a:r>
              <a:rPr lang="en-GB" sz="1400" i="1" dirty="0"/>
              <a:t>Human and physical</a:t>
            </a:r>
          </a:p>
          <a:p>
            <a:pPr marL="285750" lvl="0" indent="-285750">
              <a:buFont typeface="Arial" panose="020B0604020202020204" pitchFamily="34" charset="0"/>
              <a:buChar char="•"/>
            </a:pPr>
            <a:r>
              <a:rPr lang="en-GB" sz="1400" dirty="0"/>
              <a:t>How does the climate affect / influence its trade?</a:t>
            </a:r>
          </a:p>
          <a:p>
            <a:r>
              <a:rPr lang="en-GB" sz="1400" i="1" dirty="0"/>
              <a:t>Geographical skills and fieldwork</a:t>
            </a:r>
          </a:p>
          <a:p>
            <a:pPr marL="285750" lvl="0" indent="-285750">
              <a:buFont typeface="Arial" panose="020B0604020202020204" pitchFamily="34" charset="0"/>
              <a:buChar char="•"/>
            </a:pPr>
            <a:r>
              <a:rPr lang="en-GB" sz="1400" dirty="0"/>
              <a:t>Use maps, atlases, globes and digital media to locate countries</a:t>
            </a:r>
          </a:p>
          <a:p>
            <a:pPr marL="285750" indent="-285750">
              <a:buFont typeface="Arial" panose="020B0604020202020204" pitchFamily="34" charset="0"/>
              <a:buChar char="•"/>
            </a:pPr>
            <a:r>
              <a:rPr lang="en-GB" sz="1400" dirty="0"/>
              <a:t>Use four and six figure grid references </a:t>
            </a:r>
            <a:endParaRPr lang="en-GB" sz="1400" dirty="0" smtClean="0"/>
          </a:p>
          <a:p>
            <a:endParaRPr lang="en-GB" sz="1400" b="1" dirty="0" smtClean="0"/>
          </a:p>
          <a:p>
            <a:endParaRPr lang="en-GB" sz="1400" b="1" dirty="0" smtClean="0"/>
          </a:p>
          <a:p>
            <a:pPr marL="285750" indent="-285750">
              <a:buFont typeface="Arial" panose="020B0604020202020204" pitchFamily="34" charset="0"/>
              <a:buChar char="•"/>
            </a:pPr>
            <a:endParaRPr lang="en-GB" sz="1400" dirty="0" smtClean="0"/>
          </a:p>
          <a:p>
            <a:endParaRPr lang="en-GB" sz="1400" dirty="0"/>
          </a:p>
        </p:txBody>
      </p:sp>
      <p:sp>
        <p:nvSpPr>
          <p:cNvPr id="18" name="Rectangle 17"/>
          <p:cNvSpPr/>
          <p:nvPr/>
        </p:nvSpPr>
        <p:spPr>
          <a:xfrm>
            <a:off x="8383360" y="8411819"/>
            <a:ext cx="4170752" cy="27851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Knowledge &amp; Understanding </a:t>
            </a:r>
            <a:endParaRPr lang="en-GB" sz="1400" b="1" dirty="0" smtClean="0"/>
          </a:p>
          <a:p>
            <a:pPr algn="ctr"/>
            <a:endParaRPr lang="en-GB" sz="1400" b="1" dirty="0" smtClean="0"/>
          </a:p>
          <a:p>
            <a:r>
              <a:rPr lang="en-GB" sz="1400" dirty="0" smtClean="0"/>
              <a:t>In </a:t>
            </a:r>
            <a:r>
              <a:rPr lang="en-GB" sz="1400" dirty="0"/>
              <a:t>this unit, the </a:t>
            </a:r>
            <a:r>
              <a:rPr lang="en-GB" sz="1400" dirty="0" smtClean="0"/>
              <a:t>we will:</a:t>
            </a:r>
          </a:p>
          <a:p>
            <a:pPr marL="285750" indent="-285750">
              <a:buFont typeface="Arial" panose="020B0604020202020204" pitchFamily="34" charset="0"/>
              <a:buChar char="•"/>
            </a:pPr>
            <a:r>
              <a:rPr lang="en-GB" sz="1400" dirty="0"/>
              <a:t>L</a:t>
            </a:r>
            <a:r>
              <a:rPr lang="en-GB" sz="1400" dirty="0" smtClean="0"/>
              <a:t>ocate </a:t>
            </a:r>
            <a:r>
              <a:rPr lang="en-GB" sz="1400" dirty="0"/>
              <a:t>Ancient Greece in time and place and identify it’s ‘Golden Age’. </a:t>
            </a:r>
            <a:endParaRPr lang="en-GB" sz="1400" dirty="0" smtClean="0"/>
          </a:p>
          <a:p>
            <a:pPr marL="285750" indent="-285750">
              <a:buFont typeface="Arial" panose="020B0604020202020204" pitchFamily="34" charset="0"/>
              <a:buChar char="•"/>
            </a:pPr>
            <a:r>
              <a:rPr lang="en-GB" sz="1400" dirty="0"/>
              <a:t>E</a:t>
            </a:r>
            <a:r>
              <a:rPr lang="en-GB" sz="1400" dirty="0" smtClean="0"/>
              <a:t>xplore </a:t>
            </a:r>
            <a:r>
              <a:rPr lang="en-GB" sz="1400" dirty="0"/>
              <a:t>evidence regarding an Ancient </a:t>
            </a:r>
            <a:r>
              <a:rPr lang="en-GB" sz="1400" dirty="0" smtClean="0"/>
              <a:t>Myth. </a:t>
            </a:r>
          </a:p>
          <a:p>
            <a:pPr marL="285750" indent="-285750">
              <a:buFont typeface="Arial" panose="020B0604020202020204" pitchFamily="34" charset="0"/>
              <a:buChar char="•"/>
            </a:pPr>
            <a:r>
              <a:rPr lang="en-GB" sz="1400" dirty="0" smtClean="0"/>
              <a:t>Explain </a:t>
            </a:r>
            <a:r>
              <a:rPr lang="en-GB" sz="1400" dirty="0"/>
              <a:t>the main features of Ancient Athenian society </a:t>
            </a:r>
            <a:endParaRPr lang="en-GB" sz="1400" dirty="0" smtClean="0"/>
          </a:p>
          <a:p>
            <a:pPr marL="285750" indent="-285750">
              <a:buFont typeface="Arial" panose="020B0604020202020204" pitchFamily="34" charset="0"/>
              <a:buChar char="•"/>
            </a:pPr>
            <a:r>
              <a:rPr lang="en-GB" sz="1400" dirty="0" smtClean="0"/>
              <a:t>Draw </a:t>
            </a:r>
            <a:r>
              <a:rPr lang="en-GB" sz="1400" dirty="0"/>
              <a:t>inferences from evidence. </a:t>
            </a:r>
            <a:endParaRPr lang="en-GB" sz="1400" dirty="0" smtClean="0"/>
          </a:p>
          <a:p>
            <a:pPr marL="285750" indent="-285750">
              <a:buFont typeface="Arial" panose="020B0604020202020204" pitchFamily="34" charset="0"/>
              <a:buChar char="•"/>
            </a:pPr>
            <a:r>
              <a:rPr lang="en-GB" sz="1400" dirty="0" smtClean="0"/>
              <a:t>Use </a:t>
            </a:r>
            <a:r>
              <a:rPr lang="en-GB" sz="1400" dirty="0"/>
              <a:t>different sources to find out what life was like for women in Ancient </a:t>
            </a:r>
            <a:r>
              <a:rPr lang="en-GB" sz="1400" dirty="0" smtClean="0"/>
              <a:t>Greece.</a:t>
            </a:r>
          </a:p>
          <a:p>
            <a:pPr marL="285750" indent="-285750">
              <a:buFont typeface="Arial" panose="020B0604020202020204" pitchFamily="34" charset="0"/>
              <a:buChar char="•"/>
            </a:pPr>
            <a:r>
              <a:rPr lang="en-GB" sz="1400" dirty="0" smtClean="0"/>
              <a:t>Explore </a:t>
            </a:r>
            <a:r>
              <a:rPr lang="en-GB" sz="1400" dirty="0"/>
              <a:t>how democracy worked in Ancient Greece. </a:t>
            </a:r>
            <a:endParaRPr lang="en-GB" sz="1400" dirty="0" smtClean="0"/>
          </a:p>
          <a:p>
            <a:pPr marL="285750" indent="-285750">
              <a:buFont typeface="Arial" panose="020B0604020202020204" pitchFamily="34" charset="0"/>
              <a:buChar char="•"/>
            </a:pPr>
            <a:r>
              <a:rPr lang="en-GB" sz="1400" dirty="0" smtClean="0"/>
              <a:t>Explore </a:t>
            </a:r>
            <a:r>
              <a:rPr lang="en-GB" sz="1400" dirty="0"/>
              <a:t>the Ancient Greek’s legacy.</a:t>
            </a:r>
            <a:endParaRPr lang="en-GB" sz="1400" dirty="0"/>
          </a:p>
        </p:txBody>
      </p:sp>
      <p:sp>
        <p:nvSpPr>
          <p:cNvPr id="19" name="Rectangle 18"/>
          <p:cNvSpPr/>
          <p:nvPr/>
        </p:nvSpPr>
        <p:spPr>
          <a:xfrm>
            <a:off x="2104519" y="6688347"/>
            <a:ext cx="5285155" cy="738664"/>
          </a:xfrm>
          <a:prstGeom prst="rect">
            <a:avLst/>
          </a:prstGeom>
        </p:spPr>
        <p:txBody>
          <a:bodyPr wrap="square">
            <a:spAutoFit/>
          </a:bodyPr>
          <a:lstStyle/>
          <a:p>
            <a:pPr algn="ctr"/>
            <a:r>
              <a:rPr lang="en-GB" sz="1400" b="1" dirty="0" smtClean="0"/>
              <a:t>Topic </a:t>
            </a:r>
            <a:r>
              <a:rPr lang="en-GB" sz="1400" b="1" dirty="0" smtClean="0"/>
              <a:t>vocabulary</a:t>
            </a:r>
          </a:p>
          <a:p>
            <a:pPr algn="ctr"/>
            <a:endParaRPr lang="en-GB" sz="1400" b="1" dirty="0" smtClean="0"/>
          </a:p>
          <a:p>
            <a:pPr algn="ctr"/>
            <a:endParaRPr lang="en-GB" sz="1400" dirty="0" smtClean="0"/>
          </a:p>
        </p:txBody>
      </p:sp>
      <p:pic>
        <p:nvPicPr>
          <p:cNvPr id="16" name="Picture 15"/>
          <p:cNvPicPr>
            <a:picLocks noChangeAspect="1"/>
          </p:cNvPicPr>
          <p:nvPr/>
        </p:nvPicPr>
        <p:blipFill>
          <a:blip r:embed="rId3"/>
          <a:stretch>
            <a:fillRect/>
          </a:stretch>
        </p:blipFill>
        <p:spPr>
          <a:xfrm>
            <a:off x="2060607" y="3957471"/>
            <a:ext cx="5672881" cy="2305050"/>
          </a:xfrm>
          <a:prstGeom prst="rect">
            <a:avLst/>
          </a:prstGeom>
        </p:spPr>
      </p:pic>
      <p:sp>
        <p:nvSpPr>
          <p:cNvPr id="24" name="Rectangle 23"/>
          <p:cNvSpPr/>
          <p:nvPr/>
        </p:nvSpPr>
        <p:spPr>
          <a:xfrm>
            <a:off x="2213665" y="6937599"/>
            <a:ext cx="4982089" cy="3816429"/>
          </a:xfrm>
          <a:prstGeom prst="rect">
            <a:avLst/>
          </a:prstGeom>
        </p:spPr>
        <p:txBody>
          <a:bodyPr wrap="square">
            <a:spAutoFit/>
          </a:bodyPr>
          <a:lstStyle/>
          <a:p>
            <a:endParaRPr lang="en-GB" b="1" dirty="0" smtClean="0">
              <a:solidFill>
                <a:srgbClr val="C00000"/>
              </a:solidFill>
            </a:endParaRPr>
          </a:p>
          <a:p>
            <a:r>
              <a:rPr lang="en-GB" sz="1400" b="1" dirty="0" smtClean="0">
                <a:solidFill>
                  <a:srgbClr val="C00000"/>
                </a:solidFill>
              </a:rPr>
              <a:t>Ancient</a:t>
            </a:r>
            <a:r>
              <a:rPr lang="en-GB" sz="1400" dirty="0" smtClean="0"/>
              <a:t> </a:t>
            </a:r>
            <a:r>
              <a:rPr lang="en-GB" sz="1400" dirty="0"/>
              <a:t>Something from a very long time ago. </a:t>
            </a:r>
            <a:r>
              <a:rPr lang="en-GB" sz="1400" b="1" dirty="0" smtClean="0">
                <a:solidFill>
                  <a:srgbClr val="0070C0"/>
                </a:solidFill>
              </a:rPr>
              <a:t>Civilisation</a:t>
            </a:r>
            <a:r>
              <a:rPr lang="en-GB" sz="1400" dirty="0" smtClean="0"/>
              <a:t> </a:t>
            </a:r>
            <a:r>
              <a:rPr lang="en-GB" sz="1400" dirty="0"/>
              <a:t>In this context, the word ‘civilisation’ is used to describe a human society with well-developed rules and government, often where technology and the arts are considered important. </a:t>
            </a:r>
            <a:endParaRPr lang="en-GB" sz="1400" dirty="0" smtClean="0"/>
          </a:p>
          <a:p>
            <a:r>
              <a:rPr lang="en-GB" sz="1400" b="1" dirty="0">
                <a:solidFill>
                  <a:srgbClr val="FFC000"/>
                </a:solidFill>
              </a:rPr>
              <a:t>C</a:t>
            </a:r>
            <a:r>
              <a:rPr lang="en-GB" sz="1400" b="1" dirty="0" smtClean="0">
                <a:solidFill>
                  <a:srgbClr val="FFC000"/>
                </a:solidFill>
              </a:rPr>
              <a:t>ity </a:t>
            </a:r>
            <a:r>
              <a:rPr lang="en-GB" sz="1400" b="1" dirty="0">
                <a:solidFill>
                  <a:srgbClr val="FFC000"/>
                </a:solidFill>
              </a:rPr>
              <a:t>states </a:t>
            </a:r>
            <a:r>
              <a:rPr lang="en-GB" sz="1400" dirty="0"/>
              <a:t>Small areas that ancient Greece was divided into, each with their own governments, laws and army. </a:t>
            </a:r>
            <a:endParaRPr lang="en-GB" sz="1400" dirty="0" smtClean="0"/>
          </a:p>
          <a:p>
            <a:r>
              <a:rPr lang="en-GB" sz="1400" b="1" dirty="0" smtClean="0">
                <a:solidFill>
                  <a:srgbClr val="92D050"/>
                </a:solidFill>
              </a:rPr>
              <a:t>Empire</a:t>
            </a:r>
            <a:r>
              <a:rPr lang="en-GB" sz="1400" dirty="0" smtClean="0"/>
              <a:t> </a:t>
            </a:r>
            <a:r>
              <a:rPr lang="en-GB" sz="1400" dirty="0"/>
              <a:t>A group of countries or states that is ruled by one ruler or country. </a:t>
            </a:r>
            <a:endParaRPr lang="en-GB" sz="1400" dirty="0" smtClean="0"/>
          </a:p>
          <a:p>
            <a:r>
              <a:rPr lang="en-GB" sz="1400" b="1" dirty="0" smtClean="0">
                <a:solidFill>
                  <a:srgbClr val="7030A0"/>
                </a:solidFill>
              </a:rPr>
              <a:t>Legacies</a:t>
            </a:r>
            <a:r>
              <a:rPr lang="en-GB" sz="1400" dirty="0" smtClean="0"/>
              <a:t> </a:t>
            </a:r>
            <a:r>
              <a:rPr lang="en-GB" sz="1400" dirty="0"/>
              <a:t>Things that live on after someone dies or after a civilisation or event ends. </a:t>
            </a:r>
            <a:endParaRPr lang="en-GB" sz="1400" dirty="0" smtClean="0"/>
          </a:p>
          <a:p>
            <a:r>
              <a:rPr lang="en-GB" sz="1400" b="1" dirty="0" smtClean="0">
                <a:solidFill>
                  <a:srgbClr val="00B0F0"/>
                </a:solidFill>
              </a:rPr>
              <a:t>Democracy</a:t>
            </a:r>
            <a:r>
              <a:rPr lang="en-GB" sz="1400" dirty="0" smtClean="0"/>
              <a:t> A </a:t>
            </a:r>
            <a:r>
              <a:rPr lang="en-GB" sz="1400" dirty="0"/>
              <a:t>system where the citizens of a country or state are involved in the way it is run. </a:t>
            </a:r>
            <a:endParaRPr lang="en-GB" sz="1400" dirty="0" smtClean="0"/>
          </a:p>
          <a:p>
            <a:r>
              <a:rPr lang="en-GB" sz="1400" b="1" dirty="0" smtClean="0">
                <a:solidFill>
                  <a:srgbClr val="FF0000"/>
                </a:solidFill>
              </a:rPr>
              <a:t>Primary </a:t>
            </a:r>
            <a:r>
              <a:rPr lang="en-GB" sz="1400" b="1" dirty="0">
                <a:solidFill>
                  <a:srgbClr val="FF0000"/>
                </a:solidFill>
              </a:rPr>
              <a:t>source </a:t>
            </a:r>
            <a:r>
              <a:rPr lang="en-GB" sz="1400" dirty="0"/>
              <a:t>Information and objects that come from the time being studied. </a:t>
            </a:r>
            <a:endParaRPr lang="en-GB" sz="1400" dirty="0" smtClean="0"/>
          </a:p>
          <a:p>
            <a:r>
              <a:rPr lang="en-GB" sz="1400" b="1" dirty="0">
                <a:solidFill>
                  <a:srgbClr val="7030A0"/>
                </a:solidFill>
              </a:rPr>
              <a:t>S</a:t>
            </a:r>
            <a:r>
              <a:rPr lang="en-GB" sz="1400" b="1" dirty="0" smtClean="0">
                <a:solidFill>
                  <a:srgbClr val="7030A0"/>
                </a:solidFill>
              </a:rPr>
              <a:t>econdary </a:t>
            </a:r>
            <a:r>
              <a:rPr lang="en-GB" sz="1400" b="1" dirty="0">
                <a:solidFill>
                  <a:srgbClr val="7030A0"/>
                </a:solidFill>
              </a:rPr>
              <a:t>source </a:t>
            </a:r>
            <a:r>
              <a:rPr lang="en-GB" sz="1400" dirty="0"/>
              <a:t>Interpretations of information and objects which are produced after the time being studied.</a:t>
            </a:r>
          </a:p>
        </p:txBody>
      </p:sp>
      <p:pic>
        <p:nvPicPr>
          <p:cNvPr id="25" name="Picture 24"/>
          <p:cNvPicPr>
            <a:picLocks noChangeAspect="1"/>
          </p:cNvPicPr>
          <p:nvPr/>
        </p:nvPicPr>
        <p:blipFill>
          <a:blip r:embed="rId4"/>
          <a:stretch>
            <a:fillRect/>
          </a:stretch>
        </p:blipFill>
        <p:spPr>
          <a:xfrm>
            <a:off x="7474034" y="1280332"/>
            <a:ext cx="10160159" cy="3994602"/>
          </a:xfrm>
          <a:prstGeom prst="rect">
            <a:avLst/>
          </a:prstGeom>
        </p:spPr>
      </p:pic>
      <p:sp>
        <p:nvSpPr>
          <p:cNvPr id="27" name="Rectangle 26"/>
          <p:cNvSpPr/>
          <p:nvPr/>
        </p:nvSpPr>
        <p:spPr>
          <a:xfrm>
            <a:off x="12959649" y="8411819"/>
            <a:ext cx="4323522" cy="2762289"/>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smtClean="0"/>
              <a:t>Greek geography</a:t>
            </a:r>
          </a:p>
          <a:p>
            <a:pPr marL="285750" indent="-285750">
              <a:buFont typeface="Arial" panose="020B0604020202020204" pitchFamily="34" charset="0"/>
              <a:buChar char="•"/>
            </a:pPr>
            <a:r>
              <a:rPr lang="en-GB" sz="1400" dirty="0" smtClean="0"/>
              <a:t>Greece </a:t>
            </a:r>
            <a:r>
              <a:rPr lang="en-GB" sz="1400" dirty="0"/>
              <a:t>is made up of the mainland </a:t>
            </a:r>
            <a:r>
              <a:rPr lang="en-GB" sz="1400" dirty="0" smtClean="0"/>
              <a:t>and many </a:t>
            </a:r>
            <a:r>
              <a:rPr lang="en-GB" sz="1400" dirty="0"/>
              <a:t>islands. </a:t>
            </a:r>
            <a:endParaRPr lang="en-GB" sz="1400" dirty="0" smtClean="0"/>
          </a:p>
          <a:p>
            <a:pPr marL="285750" indent="-285750">
              <a:buFont typeface="Arial" panose="020B0604020202020204" pitchFamily="34" charset="0"/>
              <a:buChar char="•"/>
            </a:pPr>
            <a:r>
              <a:rPr lang="en-GB" sz="1400" dirty="0" smtClean="0"/>
              <a:t>Its </a:t>
            </a:r>
            <a:r>
              <a:rPr lang="en-GB" sz="1400" dirty="0"/>
              <a:t>position by the sea meant that the Greeks were a seafaring people. </a:t>
            </a:r>
          </a:p>
          <a:p>
            <a:pPr marL="285750" indent="-285750">
              <a:buFont typeface="Arial" panose="020B0604020202020204" pitchFamily="34" charset="0"/>
              <a:buChar char="•"/>
            </a:pPr>
            <a:r>
              <a:rPr lang="en-GB" sz="1400" dirty="0" smtClean="0"/>
              <a:t>City-states </a:t>
            </a:r>
            <a:r>
              <a:rPr lang="en-GB" sz="1400" dirty="0"/>
              <a:t>(polis) were created and trade happened between each of the cities. </a:t>
            </a:r>
            <a:endParaRPr lang="en-GB" sz="1400" dirty="0" smtClean="0"/>
          </a:p>
          <a:p>
            <a:pPr marL="285750" indent="-285750">
              <a:buFont typeface="Arial" panose="020B0604020202020204" pitchFamily="34" charset="0"/>
              <a:buChar char="•"/>
            </a:pPr>
            <a:r>
              <a:rPr lang="en-GB" sz="1400" dirty="0" smtClean="0"/>
              <a:t>Greece </a:t>
            </a:r>
            <a:r>
              <a:rPr lang="en-GB" sz="1400" dirty="0"/>
              <a:t>is a warm country, but winds from the Mediterranean, and rains from the north, kept temperatures liveable and created fertile farming conditions.</a:t>
            </a:r>
          </a:p>
        </p:txBody>
      </p:sp>
      <p:pic>
        <p:nvPicPr>
          <p:cNvPr id="28" name="Picture 27"/>
          <p:cNvPicPr>
            <a:picLocks noChangeAspect="1"/>
          </p:cNvPicPr>
          <p:nvPr/>
        </p:nvPicPr>
        <p:blipFill>
          <a:blip r:embed="rId5"/>
          <a:stretch>
            <a:fillRect/>
          </a:stretch>
        </p:blipFill>
        <p:spPr>
          <a:xfrm>
            <a:off x="12868747" y="5440076"/>
            <a:ext cx="4505325" cy="2806601"/>
          </a:xfrm>
          <a:prstGeom prst="rect">
            <a:avLst/>
          </a:prstGeom>
        </p:spPr>
      </p:pic>
    </p:spTree>
    <p:extLst>
      <p:ext uri="{BB962C8B-B14F-4D97-AF65-F5344CB8AC3E}">
        <p14:creationId xmlns:p14="http://schemas.microsoft.com/office/powerpoint/2010/main" val="4155492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258</TotalTime>
  <Words>465</Words>
  <Application>Microsoft Office PowerPoint</Application>
  <PresentationFormat>Custom</PresentationFormat>
  <Paragraphs>51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SchoolTST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123</dc:creator>
  <cp:lastModifiedBy>123</cp:lastModifiedBy>
  <cp:revision>61</cp:revision>
  <dcterms:created xsi:type="dcterms:W3CDTF">2022-06-14T12:48:28Z</dcterms:created>
  <dcterms:modified xsi:type="dcterms:W3CDTF">2022-06-20T08:46:34Z</dcterms:modified>
</cp:coreProperties>
</file>