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21674138" cy="12192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00"/>
    <a:srgbClr val="00FF00"/>
    <a:srgbClr val="FF3399"/>
    <a:srgbClr val="99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343" autoAdjust="0"/>
  </p:normalViewPr>
  <p:slideViewPr>
    <p:cSldViewPr snapToGrid="0">
      <p:cViewPr>
        <p:scale>
          <a:sx n="80" d="100"/>
          <a:sy n="80" d="100"/>
        </p:scale>
        <p:origin x="60" y="-23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6BB84CF-58F9-4512-881E-845DD89AC821}" type="datetimeFigureOut">
              <a:rPr lang="en-GB" smtClean="0"/>
              <a:t>23/06/2022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974C9C-1CAD-4F56-86CD-382793FE3D4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83795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974C9C-1CAD-4F56-86CD-382793FE3D4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05538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09267" y="1995312"/>
            <a:ext cx="16255604" cy="4244622"/>
          </a:xfrm>
        </p:spPr>
        <p:txBody>
          <a:bodyPr anchor="b"/>
          <a:lstStyle>
            <a:lvl1pPr algn="ctr">
              <a:defRPr sz="10666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09267" y="6403623"/>
            <a:ext cx="16255604" cy="2943577"/>
          </a:xfrm>
        </p:spPr>
        <p:txBody>
          <a:bodyPr/>
          <a:lstStyle>
            <a:lvl1pPr marL="0" indent="0" algn="ctr">
              <a:buNone/>
              <a:defRPr sz="4266"/>
            </a:lvl1pPr>
            <a:lvl2pPr marL="812764" indent="0" algn="ctr">
              <a:buNone/>
              <a:defRPr sz="3555"/>
            </a:lvl2pPr>
            <a:lvl3pPr marL="1625529" indent="0" algn="ctr">
              <a:buNone/>
              <a:defRPr sz="3200"/>
            </a:lvl3pPr>
            <a:lvl4pPr marL="2438293" indent="0" algn="ctr">
              <a:buNone/>
              <a:defRPr sz="2844"/>
            </a:lvl4pPr>
            <a:lvl5pPr marL="3251058" indent="0" algn="ctr">
              <a:buNone/>
              <a:defRPr sz="2844"/>
            </a:lvl5pPr>
            <a:lvl6pPr marL="4063822" indent="0" algn="ctr">
              <a:buNone/>
              <a:defRPr sz="2844"/>
            </a:lvl6pPr>
            <a:lvl7pPr marL="4876587" indent="0" algn="ctr">
              <a:buNone/>
              <a:defRPr sz="2844"/>
            </a:lvl7pPr>
            <a:lvl8pPr marL="5689351" indent="0" algn="ctr">
              <a:buNone/>
              <a:defRPr sz="2844"/>
            </a:lvl8pPr>
            <a:lvl9pPr marL="6502116" indent="0" algn="ctr">
              <a:buNone/>
              <a:defRPr sz="2844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67F6B-9A95-45C1-B071-9ECAC1B64BA2}" type="datetimeFigureOut">
              <a:rPr lang="en-GB" smtClean="0"/>
              <a:t>23/06/2022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A006F-E97F-4EA8-98EA-7140A922F1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5582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67F6B-9A95-45C1-B071-9ECAC1B64BA2}" type="datetimeFigureOut">
              <a:rPr lang="en-GB" smtClean="0"/>
              <a:t>23/06/2022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A006F-E97F-4EA8-98EA-7140A922F1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243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510555" y="649111"/>
            <a:ext cx="4673486" cy="1033215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90097" y="649111"/>
            <a:ext cx="13749531" cy="10332156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67F6B-9A95-45C1-B071-9ECAC1B64BA2}" type="datetimeFigureOut">
              <a:rPr lang="en-GB" smtClean="0"/>
              <a:t>23/06/2022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A006F-E97F-4EA8-98EA-7140A922F1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70381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67F6B-9A95-45C1-B071-9ECAC1B64BA2}" type="datetimeFigureOut">
              <a:rPr lang="en-GB" smtClean="0"/>
              <a:t>23/06/2022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A006F-E97F-4EA8-98EA-7140A922F1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9044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8808" y="3039535"/>
            <a:ext cx="18693944" cy="5071532"/>
          </a:xfrm>
        </p:spPr>
        <p:txBody>
          <a:bodyPr anchor="b"/>
          <a:lstStyle>
            <a:lvl1pPr>
              <a:defRPr sz="10666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8808" y="8159046"/>
            <a:ext cx="18693944" cy="2666999"/>
          </a:xfrm>
        </p:spPr>
        <p:txBody>
          <a:bodyPr/>
          <a:lstStyle>
            <a:lvl1pPr marL="0" indent="0">
              <a:buNone/>
              <a:defRPr sz="4266">
                <a:solidFill>
                  <a:schemeClr val="tx1">
                    <a:tint val="75000"/>
                  </a:schemeClr>
                </a:solidFill>
              </a:defRPr>
            </a:lvl1pPr>
            <a:lvl2pPr marL="812764" indent="0">
              <a:buNone/>
              <a:defRPr sz="3555">
                <a:solidFill>
                  <a:schemeClr val="tx1">
                    <a:tint val="75000"/>
                  </a:schemeClr>
                </a:solidFill>
              </a:defRPr>
            </a:lvl2pPr>
            <a:lvl3pPr marL="1625529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3pPr>
            <a:lvl4pPr marL="2438293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4pPr>
            <a:lvl5pPr marL="3251058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5pPr>
            <a:lvl6pPr marL="4063822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6pPr>
            <a:lvl7pPr marL="4876587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7pPr>
            <a:lvl8pPr marL="568935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8pPr>
            <a:lvl9pPr marL="6502116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67F6B-9A95-45C1-B071-9ECAC1B64BA2}" type="datetimeFigureOut">
              <a:rPr lang="en-GB" smtClean="0"/>
              <a:t>23/06/2022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A006F-E97F-4EA8-98EA-7140A922F1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3325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90097" y="3245556"/>
            <a:ext cx="9211509" cy="773571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532" y="3245556"/>
            <a:ext cx="9211509" cy="773571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67F6B-9A95-45C1-B071-9ECAC1B64BA2}" type="datetimeFigureOut">
              <a:rPr lang="en-GB" smtClean="0"/>
              <a:t>23/06/2022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A006F-E97F-4EA8-98EA-7140A922F1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6367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2920" y="649112"/>
            <a:ext cx="18693944" cy="23565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92921" y="2988734"/>
            <a:ext cx="9169175" cy="1464732"/>
          </a:xfrm>
        </p:spPr>
        <p:txBody>
          <a:bodyPr anchor="b"/>
          <a:lstStyle>
            <a:lvl1pPr marL="0" indent="0">
              <a:buNone/>
              <a:defRPr sz="4266" b="1"/>
            </a:lvl1pPr>
            <a:lvl2pPr marL="812764" indent="0">
              <a:buNone/>
              <a:defRPr sz="3555" b="1"/>
            </a:lvl2pPr>
            <a:lvl3pPr marL="1625529" indent="0">
              <a:buNone/>
              <a:defRPr sz="3200" b="1"/>
            </a:lvl3pPr>
            <a:lvl4pPr marL="2438293" indent="0">
              <a:buNone/>
              <a:defRPr sz="2844" b="1"/>
            </a:lvl4pPr>
            <a:lvl5pPr marL="3251058" indent="0">
              <a:buNone/>
              <a:defRPr sz="2844" b="1"/>
            </a:lvl5pPr>
            <a:lvl6pPr marL="4063822" indent="0">
              <a:buNone/>
              <a:defRPr sz="2844" b="1"/>
            </a:lvl6pPr>
            <a:lvl7pPr marL="4876587" indent="0">
              <a:buNone/>
              <a:defRPr sz="2844" b="1"/>
            </a:lvl7pPr>
            <a:lvl8pPr marL="5689351" indent="0">
              <a:buNone/>
              <a:defRPr sz="2844" b="1"/>
            </a:lvl8pPr>
            <a:lvl9pPr marL="6502116" indent="0">
              <a:buNone/>
              <a:defRPr sz="2844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92921" y="4453467"/>
            <a:ext cx="9169175" cy="65503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972532" y="2988734"/>
            <a:ext cx="9214332" cy="1464732"/>
          </a:xfrm>
        </p:spPr>
        <p:txBody>
          <a:bodyPr anchor="b"/>
          <a:lstStyle>
            <a:lvl1pPr marL="0" indent="0">
              <a:buNone/>
              <a:defRPr sz="4266" b="1"/>
            </a:lvl1pPr>
            <a:lvl2pPr marL="812764" indent="0">
              <a:buNone/>
              <a:defRPr sz="3555" b="1"/>
            </a:lvl2pPr>
            <a:lvl3pPr marL="1625529" indent="0">
              <a:buNone/>
              <a:defRPr sz="3200" b="1"/>
            </a:lvl3pPr>
            <a:lvl4pPr marL="2438293" indent="0">
              <a:buNone/>
              <a:defRPr sz="2844" b="1"/>
            </a:lvl4pPr>
            <a:lvl5pPr marL="3251058" indent="0">
              <a:buNone/>
              <a:defRPr sz="2844" b="1"/>
            </a:lvl5pPr>
            <a:lvl6pPr marL="4063822" indent="0">
              <a:buNone/>
              <a:defRPr sz="2844" b="1"/>
            </a:lvl6pPr>
            <a:lvl7pPr marL="4876587" indent="0">
              <a:buNone/>
              <a:defRPr sz="2844" b="1"/>
            </a:lvl7pPr>
            <a:lvl8pPr marL="5689351" indent="0">
              <a:buNone/>
              <a:defRPr sz="2844" b="1"/>
            </a:lvl8pPr>
            <a:lvl9pPr marL="6502116" indent="0">
              <a:buNone/>
              <a:defRPr sz="2844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972532" y="4453467"/>
            <a:ext cx="9214332" cy="6550379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67F6B-9A95-45C1-B071-9ECAC1B64BA2}" type="datetimeFigureOut">
              <a:rPr lang="en-GB" smtClean="0"/>
              <a:t>23/06/2022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A006F-E97F-4EA8-98EA-7140A922F1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5192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67F6B-9A95-45C1-B071-9ECAC1B64BA2}" type="datetimeFigureOut">
              <a:rPr lang="en-GB" smtClean="0"/>
              <a:t>23/06/2022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A006F-E97F-4EA8-98EA-7140A922F1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2414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67F6B-9A95-45C1-B071-9ECAC1B64BA2}" type="datetimeFigureOut">
              <a:rPr lang="en-GB" smtClean="0"/>
              <a:t>23/06/2022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A006F-E97F-4EA8-98EA-7140A922F1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4547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2921" y="812800"/>
            <a:ext cx="6990473" cy="2844800"/>
          </a:xfrm>
        </p:spPr>
        <p:txBody>
          <a:bodyPr anchor="b"/>
          <a:lstStyle>
            <a:lvl1pPr>
              <a:defRPr sz="5689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14332" y="1755423"/>
            <a:ext cx="10972532" cy="8664222"/>
          </a:xfrm>
        </p:spPr>
        <p:txBody>
          <a:bodyPr/>
          <a:lstStyle>
            <a:lvl1pPr>
              <a:defRPr sz="5689"/>
            </a:lvl1pPr>
            <a:lvl2pPr>
              <a:defRPr sz="4978"/>
            </a:lvl2pPr>
            <a:lvl3pPr>
              <a:defRPr sz="4266"/>
            </a:lvl3pPr>
            <a:lvl4pPr>
              <a:defRPr sz="3555"/>
            </a:lvl4pPr>
            <a:lvl5pPr>
              <a:defRPr sz="3555"/>
            </a:lvl5pPr>
            <a:lvl6pPr>
              <a:defRPr sz="3555"/>
            </a:lvl6pPr>
            <a:lvl7pPr>
              <a:defRPr sz="3555"/>
            </a:lvl7pPr>
            <a:lvl8pPr>
              <a:defRPr sz="3555"/>
            </a:lvl8pPr>
            <a:lvl9pPr>
              <a:defRPr sz="3555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92921" y="3657600"/>
            <a:ext cx="6990473" cy="6776156"/>
          </a:xfrm>
        </p:spPr>
        <p:txBody>
          <a:bodyPr/>
          <a:lstStyle>
            <a:lvl1pPr marL="0" indent="0">
              <a:buNone/>
              <a:defRPr sz="2844"/>
            </a:lvl1pPr>
            <a:lvl2pPr marL="812764" indent="0">
              <a:buNone/>
              <a:defRPr sz="2489"/>
            </a:lvl2pPr>
            <a:lvl3pPr marL="1625529" indent="0">
              <a:buNone/>
              <a:defRPr sz="2133"/>
            </a:lvl3pPr>
            <a:lvl4pPr marL="2438293" indent="0">
              <a:buNone/>
              <a:defRPr sz="1778"/>
            </a:lvl4pPr>
            <a:lvl5pPr marL="3251058" indent="0">
              <a:buNone/>
              <a:defRPr sz="1778"/>
            </a:lvl5pPr>
            <a:lvl6pPr marL="4063822" indent="0">
              <a:buNone/>
              <a:defRPr sz="1778"/>
            </a:lvl6pPr>
            <a:lvl7pPr marL="4876587" indent="0">
              <a:buNone/>
              <a:defRPr sz="1778"/>
            </a:lvl7pPr>
            <a:lvl8pPr marL="5689351" indent="0">
              <a:buNone/>
              <a:defRPr sz="1778"/>
            </a:lvl8pPr>
            <a:lvl9pPr marL="6502116" indent="0">
              <a:buNone/>
              <a:defRPr sz="1778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67F6B-9A95-45C1-B071-9ECAC1B64BA2}" type="datetimeFigureOut">
              <a:rPr lang="en-GB" smtClean="0"/>
              <a:t>23/06/2022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A006F-E97F-4EA8-98EA-7140A922F1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621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2921" y="812800"/>
            <a:ext cx="6990473" cy="2844800"/>
          </a:xfrm>
        </p:spPr>
        <p:txBody>
          <a:bodyPr anchor="b"/>
          <a:lstStyle>
            <a:lvl1pPr>
              <a:defRPr sz="5689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214332" y="1755423"/>
            <a:ext cx="10972532" cy="8664222"/>
          </a:xfrm>
        </p:spPr>
        <p:txBody>
          <a:bodyPr anchor="t"/>
          <a:lstStyle>
            <a:lvl1pPr marL="0" indent="0">
              <a:buNone/>
              <a:defRPr sz="5689"/>
            </a:lvl1pPr>
            <a:lvl2pPr marL="812764" indent="0">
              <a:buNone/>
              <a:defRPr sz="4978"/>
            </a:lvl2pPr>
            <a:lvl3pPr marL="1625529" indent="0">
              <a:buNone/>
              <a:defRPr sz="4266"/>
            </a:lvl3pPr>
            <a:lvl4pPr marL="2438293" indent="0">
              <a:buNone/>
              <a:defRPr sz="3555"/>
            </a:lvl4pPr>
            <a:lvl5pPr marL="3251058" indent="0">
              <a:buNone/>
              <a:defRPr sz="3555"/>
            </a:lvl5pPr>
            <a:lvl6pPr marL="4063822" indent="0">
              <a:buNone/>
              <a:defRPr sz="3555"/>
            </a:lvl6pPr>
            <a:lvl7pPr marL="4876587" indent="0">
              <a:buNone/>
              <a:defRPr sz="3555"/>
            </a:lvl7pPr>
            <a:lvl8pPr marL="5689351" indent="0">
              <a:buNone/>
              <a:defRPr sz="3555"/>
            </a:lvl8pPr>
            <a:lvl9pPr marL="6502116" indent="0">
              <a:buNone/>
              <a:defRPr sz="3555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92921" y="3657600"/>
            <a:ext cx="6990473" cy="6776156"/>
          </a:xfrm>
        </p:spPr>
        <p:txBody>
          <a:bodyPr/>
          <a:lstStyle>
            <a:lvl1pPr marL="0" indent="0">
              <a:buNone/>
              <a:defRPr sz="2844"/>
            </a:lvl1pPr>
            <a:lvl2pPr marL="812764" indent="0">
              <a:buNone/>
              <a:defRPr sz="2489"/>
            </a:lvl2pPr>
            <a:lvl3pPr marL="1625529" indent="0">
              <a:buNone/>
              <a:defRPr sz="2133"/>
            </a:lvl3pPr>
            <a:lvl4pPr marL="2438293" indent="0">
              <a:buNone/>
              <a:defRPr sz="1778"/>
            </a:lvl4pPr>
            <a:lvl5pPr marL="3251058" indent="0">
              <a:buNone/>
              <a:defRPr sz="1778"/>
            </a:lvl5pPr>
            <a:lvl6pPr marL="4063822" indent="0">
              <a:buNone/>
              <a:defRPr sz="1778"/>
            </a:lvl6pPr>
            <a:lvl7pPr marL="4876587" indent="0">
              <a:buNone/>
              <a:defRPr sz="1778"/>
            </a:lvl7pPr>
            <a:lvl8pPr marL="5689351" indent="0">
              <a:buNone/>
              <a:defRPr sz="1778"/>
            </a:lvl8pPr>
            <a:lvl9pPr marL="6502116" indent="0">
              <a:buNone/>
              <a:defRPr sz="1778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667F6B-9A95-45C1-B071-9ECAC1B64BA2}" type="datetimeFigureOut">
              <a:rPr lang="en-GB" smtClean="0"/>
              <a:t>23/06/2022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DA006F-E97F-4EA8-98EA-7140A922F1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70701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90097" y="649112"/>
            <a:ext cx="18693944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90097" y="3245556"/>
            <a:ext cx="18693944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90097" y="11300179"/>
            <a:ext cx="4876681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667F6B-9A95-45C1-B071-9ECAC1B64BA2}" type="datetimeFigureOut">
              <a:rPr lang="en-GB" smtClean="0"/>
              <a:t>23/06/2022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179558" y="11300179"/>
            <a:ext cx="7315022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307360" y="11300179"/>
            <a:ext cx="4876681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DA006F-E97F-4EA8-98EA-7140A922F13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3677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625529" rtl="0" eaLnBrk="1" latinLnBrk="0" hangingPunct="1">
        <a:lnSpc>
          <a:spcPct val="90000"/>
        </a:lnSpc>
        <a:spcBef>
          <a:spcPct val="0"/>
        </a:spcBef>
        <a:buNone/>
        <a:defRPr sz="782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6382" indent="-406382" algn="l" defTabSz="1625529" rtl="0" eaLnBrk="1" latinLnBrk="0" hangingPunct="1">
        <a:lnSpc>
          <a:spcPct val="90000"/>
        </a:lnSpc>
        <a:spcBef>
          <a:spcPts val="1778"/>
        </a:spcBef>
        <a:buFont typeface="Arial" panose="020B0604020202020204" pitchFamily="34" charset="0"/>
        <a:buChar char="•"/>
        <a:defRPr sz="4978" kern="1200">
          <a:solidFill>
            <a:schemeClr val="tx1"/>
          </a:solidFill>
          <a:latin typeface="+mn-lt"/>
          <a:ea typeface="+mn-ea"/>
          <a:cs typeface="+mn-cs"/>
        </a:defRPr>
      </a:lvl1pPr>
      <a:lvl2pPr marL="1219147" indent="-406382" algn="l" defTabSz="1625529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4266" kern="1200">
          <a:solidFill>
            <a:schemeClr val="tx1"/>
          </a:solidFill>
          <a:latin typeface="+mn-lt"/>
          <a:ea typeface="+mn-ea"/>
          <a:cs typeface="+mn-cs"/>
        </a:defRPr>
      </a:lvl2pPr>
      <a:lvl3pPr marL="2031911" indent="-406382" algn="l" defTabSz="1625529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555" kern="1200">
          <a:solidFill>
            <a:schemeClr val="tx1"/>
          </a:solidFill>
          <a:latin typeface="+mn-lt"/>
          <a:ea typeface="+mn-ea"/>
          <a:cs typeface="+mn-cs"/>
        </a:defRPr>
      </a:lvl3pPr>
      <a:lvl4pPr marL="2844676" indent="-406382" algn="l" defTabSz="1625529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440" indent="-406382" algn="l" defTabSz="1625529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470204" indent="-406382" algn="l" defTabSz="1625529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5282969" indent="-406382" algn="l" defTabSz="1625529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6095733" indent="-406382" algn="l" defTabSz="1625529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908498" indent="-406382" algn="l" defTabSz="1625529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2552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12764" algn="l" defTabSz="162552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625529" algn="l" defTabSz="162552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438293" algn="l" defTabSz="162552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51058" algn="l" defTabSz="162552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63822" algn="l" defTabSz="162552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876587" algn="l" defTabSz="162552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689351" algn="l" defTabSz="162552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502116" algn="l" defTabSz="1625529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4"/>
          <p:cNvSpPr/>
          <p:nvPr/>
        </p:nvSpPr>
        <p:spPr>
          <a:xfrm>
            <a:off x="1890881" y="426193"/>
            <a:ext cx="19191351" cy="138645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500" dirty="0" smtClean="0"/>
              <a:t>Moon buggy</a:t>
            </a:r>
            <a:endParaRPr lang="en-GB" sz="3500" dirty="0"/>
          </a:p>
        </p:txBody>
      </p:sp>
      <p:sp>
        <p:nvSpPr>
          <p:cNvPr id="6" name="Rectangle 5"/>
          <p:cNvSpPr/>
          <p:nvPr/>
        </p:nvSpPr>
        <p:spPr>
          <a:xfrm>
            <a:off x="19098507" y="800100"/>
            <a:ext cx="1605030" cy="53736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dirty="0" smtClean="0"/>
              <a:t> Design Technology </a:t>
            </a:r>
            <a:endParaRPr lang="en-GB" sz="1400" dirty="0"/>
          </a:p>
          <a:p>
            <a:pPr algn="ctr"/>
            <a:r>
              <a:rPr lang="en-GB" sz="1400" dirty="0"/>
              <a:t>Year </a:t>
            </a:r>
            <a:r>
              <a:rPr lang="en-GB" sz="1400" dirty="0" smtClean="0"/>
              <a:t>5/6</a:t>
            </a:r>
            <a:endParaRPr lang="en-GB" sz="1400" dirty="0"/>
          </a:p>
          <a:p>
            <a:pPr algn="ctr"/>
            <a:r>
              <a:rPr lang="en-GB" sz="1400" dirty="0"/>
              <a:t>Autumn 1</a:t>
            </a:r>
          </a:p>
          <a:p>
            <a:pPr algn="ctr"/>
            <a:r>
              <a:rPr lang="en-GB" sz="1400" dirty="0"/>
              <a:t>Cycle </a:t>
            </a:r>
            <a:r>
              <a:rPr lang="en-GB" sz="1400" dirty="0" smtClean="0"/>
              <a:t>B </a:t>
            </a:r>
            <a:endParaRPr lang="en-GB" sz="1400" dirty="0"/>
          </a:p>
        </p:txBody>
      </p:sp>
      <p:sp>
        <p:nvSpPr>
          <p:cNvPr id="9" name="Rounded Rectangle 8"/>
          <p:cNvSpPr/>
          <p:nvPr/>
        </p:nvSpPr>
        <p:spPr>
          <a:xfrm>
            <a:off x="2107140" y="2383292"/>
            <a:ext cx="6788388" cy="1267905"/>
          </a:xfrm>
          <a:prstGeom prst="roundRect">
            <a:avLst>
              <a:gd name="adj" fmla="val 20473"/>
            </a:avLst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GB" sz="1400" b="1" dirty="0" smtClean="0"/>
          </a:p>
          <a:p>
            <a:endParaRPr lang="en-GB" sz="1400" b="1" dirty="0" smtClean="0"/>
          </a:p>
          <a:p>
            <a:endParaRPr lang="en-GB" sz="1400" b="1" dirty="0"/>
          </a:p>
          <a:p>
            <a:endParaRPr lang="en-GB" sz="1400" b="1" dirty="0" smtClean="0"/>
          </a:p>
          <a:p>
            <a:r>
              <a:rPr lang="en-GB" sz="1400" b="1" dirty="0" smtClean="0"/>
              <a:t>Overview</a:t>
            </a:r>
            <a:endParaRPr lang="en-GB" sz="1400" b="1" dirty="0" smtClean="0"/>
          </a:p>
          <a:p>
            <a:endParaRPr lang="en-GB" sz="1400" b="1" dirty="0" smtClean="0"/>
          </a:p>
          <a:p>
            <a:pPr lvl="0"/>
            <a:r>
              <a:rPr lang="en-GB" sz="1400" dirty="0" smtClean="0"/>
              <a:t>During this topic we will be </a:t>
            </a:r>
            <a:r>
              <a:rPr lang="en-GB" sz="1400" dirty="0" smtClean="0"/>
              <a:t>discovering that t</a:t>
            </a:r>
            <a:r>
              <a:rPr lang="en-GB" sz="1400" dirty="0" smtClean="0"/>
              <a:t>he </a:t>
            </a:r>
            <a:r>
              <a:rPr lang="en-GB" sz="1400" dirty="0"/>
              <a:t>Lunar Rover was specially designed to travel in low gravity on the soft surface on the moon- it was tested on sand! </a:t>
            </a:r>
            <a:r>
              <a:rPr lang="en-GB" sz="1400" dirty="0" smtClean="0"/>
              <a:t>4 </a:t>
            </a:r>
            <a:r>
              <a:rPr lang="en-GB" sz="1400" dirty="0"/>
              <a:t>rovers were built altogether – costing $38 million! I</a:t>
            </a:r>
            <a:r>
              <a:rPr lang="en-GB" sz="1400" dirty="0" smtClean="0"/>
              <a:t>t </a:t>
            </a:r>
            <a:r>
              <a:rPr lang="en-GB" sz="1400" dirty="0"/>
              <a:t>was designed to carry two astronauts, equipment and moon rock samples. </a:t>
            </a:r>
            <a:r>
              <a:rPr lang="en-GB" sz="1400" dirty="0" smtClean="0"/>
              <a:t>Lunar </a:t>
            </a:r>
            <a:r>
              <a:rPr lang="en-GB" sz="1400" dirty="0"/>
              <a:t>Rover is 3 metres long and 1metre high. </a:t>
            </a:r>
            <a:r>
              <a:rPr lang="en-GB" sz="1400" dirty="0" smtClean="0"/>
              <a:t>It </a:t>
            </a:r>
            <a:r>
              <a:rPr lang="en-GB" sz="1400" dirty="0"/>
              <a:t>is powered by two 36V batteries. </a:t>
            </a:r>
            <a:r>
              <a:rPr lang="en-GB" sz="1400" dirty="0" smtClean="0"/>
              <a:t>The </a:t>
            </a:r>
            <a:r>
              <a:rPr lang="en-GB" sz="1400" dirty="0"/>
              <a:t>Lunar Rover was designed to travel at 8 miles per hour, but the astronauts raced it to 11mph on it’s last journey</a:t>
            </a:r>
            <a:r>
              <a:rPr lang="en-GB" sz="1400" dirty="0" smtClean="0"/>
              <a:t>! </a:t>
            </a:r>
            <a:r>
              <a:rPr lang="en-GB" sz="1400" dirty="0"/>
              <a:t>It was folded up to fit in to the rocket which took it to the moon. </a:t>
            </a:r>
            <a:r>
              <a:rPr lang="en-GB" sz="1400" dirty="0" smtClean="0"/>
              <a:t>It </a:t>
            </a:r>
            <a:r>
              <a:rPr lang="en-GB" sz="1400" dirty="0"/>
              <a:t>has a colour video camera to record. </a:t>
            </a:r>
            <a:r>
              <a:rPr lang="en-GB" sz="1400" dirty="0" smtClean="0"/>
              <a:t>It </a:t>
            </a:r>
            <a:r>
              <a:rPr lang="en-GB" sz="1400" dirty="0"/>
              <a:t>has a large dish antenna to send pictures back to Earth. The buggy can also be controlled by NASA Mission Control. I</a:t>
            </a:r>
            <a:r>
              <a:rPr lang="en-GB" sz="1400" dirty="0" smtClean="0"/>
              <a:t>t </a:t>
            </a:r>
            <a:r>
              <a:rPr lang="en-GB" sz="1400" dirty="0"/>
              <a:t>is steered by pulling a handle forward, back, left and right.</a:t>
            </a:r>
            <a:endParaRPr lang="en-GB" sz="1400" dirty="0"/>
          </a:p>
        </p:txBody>
      </p:sp>
      <p:sp>
        <p:nvSpPr>
          <p:cNvPr id="12" name="Rectangle 11"/>
          <p:cNvSpPr/>
          <p:nvPr/>
        </p:nvSpPr>
        <p:spPr>
          <a:xfrm>
            <a:off x="1890881" y="5313128"/>
            <a:ext cx="4782399" cy="539731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400"/>
          </a:p>
        </p:txBody>
      </p:sp>
      <p:sp>
        <p:nvSpPr>
          <p:cNvPr id="14" name="Rectangle 13"/>
          <p:cNvSpPr/>
          <p:nvPr/>
        </p:nvSpPr>
        <p:spPr>
          <a:xfrm>
            <a:off x="1890881" y="2247474"/>
            <a:ext cx="7004646" cy="2495006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 sz="1400"/>
          </a:p>
        </p:txBody>
      </p:sp>
      <p:sp>
        <p:nvSpPr>
          <p:cNvPr id="15" name="Rectangle 14"/>
          <p:cNvSpPr/>
          <p:nvPr/>
        </p:nvSpPr>
        <p:spPr>
          <a:xfrm>
            <a:off x="7225504" y="6583954"/>
            <a:ext cx="4066574" cy="1427832"/>
          </a:xfrm>
          <a:prstGeom prst="rect">
            <a:avLst/>
          </a:prstGeom>
          <a:ln>
            <a:solidFill>
              <a:srgbClr val="00B0F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b="1" dirty="0" smtClean="0"/>
              <a:t>Cross Curricular links</a:t>
            </a:r>
          </a:p>
          <a:p>
            <a:r>
              <a:rPr lang="en-GB" sz="1400" b="1" i="1" dirty="0" smtClean="0"/>
              <a:t>Science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b="1" i="1" dirty="0" smtClean="0"/>
              <a:t>Earth and space  </a:t>
            </a:r>
            <a:endParaRPr lang="en-GB" sz="1400" b="1" i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400" dirty="0" smtClean="0"/>
          </a:p>
          <a:p>
            <a:endParaRPr lang="en-GB" sz="1400" dirty="0"/>
          </a:p>
        </p:txBody>
      </p:sp>
      <p:sp>
        <p:nvSpPr>
          <p:cNvPr id="18" name="Rectangle 17"/>
          <p:cNvSpPr/>
          <p:nvPr/>
        </p:nvSpPr>
        <p:spPr>
          <a:xfrm>
            <a:off x="17301612" y="7728559"/>
            <a:ext cx="3839592" cy="397075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400" b="1" dirty="0" smtClean="0"/>
              <a:t>Knowledge &amp; Understanding </a:t>
            </a:r>
          </a:p>
          <a:p>
            <a:pPr algn="ctr"/>
            <a:endParaRPr lang="en-GB" sz="1400" b="1" dirty="0" smtClean="0"/>
          </a:p>
          <a:p>
            <a:r>
              <a:rPr lang="en-GB" sz="1400" dirty="0" smtClean="0"/>
              <a:t>In this unit, the we will</a:t>
            </a:r>
            <a:r>
              <a:rPr lang="en-GB" sz="1400" dirty="0" smtClean="0"/>
              <a:t>:</a:t>
            </a:r>
          </a:p>
          <a:p>
            <a:endParaRPr lang="en-GB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 smtClean="0"/>
              <a:t>Make and use simple series circuits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 smtClean="0"/>
              <a:t>Understand and use mechanical systems e.g. pulleys, wheels, axels and bearings. </a:t>
            </a:r>
            <a:endParaRPr lang="en-GB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400" dirty="0" smtClean="0"/>
              <a:t>Build and reinforce structures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400" dirty="0" smtClean="0"/>
          </a:p>
          <a:p>
            <a:endParaRPr lang="en-GB" sz="14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1400" dirty="0" smtClean="0"/>
          </a:p>
        </p:txBody>
      </p:sp>
      <p:sp>
        <p:nvSpPr>
          <p:cNvPr id="19" name="Rectangle 18"/>
          <p:cNvSpPr/>
          <p:nvPr/>
        </p:nvSpPr>
        <p:spPr>
          <a:xfrm>
            <a:off x="2107139" y="5337980"/>
            <a:ext cx="4519229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400" b="1" dirty="0" smtClean="0"/>
              <a:t>Topic vocabulary</a:t>
            </a:r>
          </a:p>
          <a:p>
            <a:pPr algn="ctr"/>
            <a:endParaRPr lang="en-GB" sz="1400" b="1" dirty="0">
              <a:solidFill>
                <a:srgbClr val="00B0F0"/>
              </a:solidFill>
            </a:endParaRPr>
          </a:p>
        </p:txBody>
      </p:sp>
      <p:sp>
        <p:nvSpPr>
          <p:cNvPr id="39" name="Cloud 38"/>
          <p:cNvSpPr/>
          <p:nvPr/>
        </p:nvSpPr>
        <p:spPr>
          <a:xfrm>
            <a:off x="11844302" y="6973076"/>
            <a:ext cx="5234569" cy="4107500"/>
          </a:xfrm>
          <a:prstGeom prst="cloud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 smtClean="0"/>
              <a:t>Did you know that </a:t>
            </a:r>
            <a:endParaRPr lang="en-GB" dirty="0" smtClean="0"/>
          </a:p>
          <a:p>
            <a:pPr algn="ctr"/>
            <a:r>
              <a:rPr lang="en-GB" dirty="0"/>
              <a:t>NASA are planning to send a team of astronauts to the moon again in </a:t>
            </a:r>
            <a:r>
              <a:rPr lang="en-GB" dirty="0" smtClean="0"/>
              <a:t>2024? </a:t>
            </a:r>
            <a:r>
              <a:rPr lang="en-GB" dirty="0"/>
              <a:t>They have promised the team will include at least one female, who will become the first woman to go to the moon. The crew will set up a base that can be travelled to again and again! </a:t>
            </a:r>
            <a:endParaRPr lang="en-GB" dirty="0"/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57874" y="2247474"/>
            <a:ext cx="5010150" cy="3267075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094768" y="2186551"/>
            <a:ext cx="5933367" cy="435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5492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1984</TotalTime>
  <Words>283</Words>
  <Application>Microsoft Office PowerPoint</Application>
  <PresentationFormat>Custom</PresentationFormat>
  <Paragraphs>28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SchoolTST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123</dc:creator>
  <cp:lastModifiedBy>123</cp:lastModifiedBy>
  <cp:revision>96</cp:revision>
  <dcterms:created xsi:type="dcterms:W3CDTF">2022-06-14T12:48:28Z</dcterms:created>
  <dcterms:modified xsi:type="dcterms:W3CDTF">2022-06-23T13:30:09Z</dcterms:modified>
</cp:coreProperties>
</file>