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sldIdLst>
    <p:sldId id="256" r:id="rId5"/>
    <p:sldId id="29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77" r:id="rId27"/>
    <p:sldId id="278" r:id="rId28"/>
    <p:sldId id="279" r:id="rId29"/>
    <p:sldId id="280" r:id="rId30"/>
    <p:sldId id="281" r:id="rId31"/>
    <p:sldId id="282" r:id="rId32"/>
    <p:sldId id="283" r:id="rId33"/>
    <p:sldId id="284" r:id="rId34"/>
    <p:sldId id="297" r:id="rId35"/>
    <p:sldId id="298" r:id="rId36"/>
    <p:sldId id="296" r:id="rId37"/>
    <p:sldId id="285" r:id="rId38"/>
    <p:sldId id="293" r:id="rId39"/>
    <p:sldId id="286" r:id="rId40"/>
    <p:sldId id="294" r:id="rId41"/>
    <p:sldId id="287" r:id="rId42"/>
    <p:sldId id="288" r:id="rId43"/>
    <p:sldId id="289"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71F840-7668-4E49-852E-B982B06D8B74}" v="2" dt="2023-04-26T15:03:45.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79" d="100"/>
          <a:sy n="79" d="100"/>
        </p:scale>
        <p:origin x="25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15/05/2023</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services.buckscc.gov.uk/school-admissions/transport" TargetMode="External"/><Relationship Id="rId4" Type="http://schemas.openxmlformats.org/officeDocument/2006/relationships/hyperlink" Target="https://www.buckinghamshire.gov.uk/schools-and-learning/schools-index/school-transport/school-transport-frequently-asked-ques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37 and 38</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2024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A delay at this point may mean the Secondary Transfer Test will be delayed. </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would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and Partner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technical English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for PP/FSM priority to be included in the first round of allocations is 31 October 2023.</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2023 entry 38.28%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2022,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106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2022, of the children that went to grammar school appeal without a Selection Review, 28 appeal cases were submitted and</a:t>
            </a:r>
            <a:r>
              <a:rPr lang="en-GB" altLang="en-US" b="0" i="0" baseline="0" dirty="0">
                <a:solidFill>
                  <a:srgbClr val="FF0000"/>
                </a:solidFill>
              </a:rPr>
              <a:t> 1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2024.</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Most grammar schools give priority to pupils in receipt of Free School Meals or those entitled to Pupil Premium and evidence has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endParaRPr lang="en-GB" dirty="0"/>
          </a:p>
          <a:p>
            <a:pPr>
              <a:defRPr/>
            </a:pPr>
            <a:endParaRPr lang="en-GB" altLang="en-US" dirty="0"/>
          </a:p>
          <a:p>
            <a:pPr>
              <a:defRPr/>
            </a:pPr>
            <a:r>
              <a:rPr lang="en-GB" dirty="0">
                <a:hlinkClick r:id="rId4"/>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dirty="0">
              <a:hlinkClick r:id="rId5"/>
            </a:endParaRPr>
          </a:p>
          <a:p>
            <a:pPr>
              <a:defRPr/>
            </a:pPr>
            <a:r>
              <a:rPr lang="en-GB" dirty="0">
                <a:hlinkClick r:id="rId5"/>
              </a:rPr>
              <a:t>Find my child a school place (buckscc.gov.uk)</a:t>
            </a:r>
            <a:endParaRPr lang="en-GB" altLang="en-US" dirty="0"/>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15/05/2023</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15/05/2023</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5/15/2023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5/15/2023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ervices.buckscc.gov.uk/school-admiss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2024 (April 2023)</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48949"/>
    </mc:Choice>
    <mc:Fallback xmlns="">
      <p:transition spd="slow" advTm="4894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48742"/>
    </mc:Choice>
    <mc:Fallback xmlns="">
      <p:transition spd="slow" advTm="4874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1 March 2024</a:t>
            </a:r>
            <a:endParaRPr lang="en-GB" dirty="0"/>
          </a:p>
        </p:txBody>
      </p:sp>
      <p:sp>
        <p:nvSpPr>
          <p:cNvPr id="3" name="Content Placeholder 2"/>
          <p:cNvSpPr>
            <a:spLocks noGrp="1"/>
          </p:cNvSpPr>
          <p:nvPr>
            <p:ph idx="1"/>
          </p:nvPr>
        </p:nvSpPr>
        <p:spPr>
          <a:xfrm>
            <a:off x="628650" y="1528548"/>
            <a:ext cx="7886700" cy="4858603"/>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51349"/>
    </mc:Choice>
    <mc:Fallback xmlns="">
      <p:transition spd="slow" advTm="5134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 as long as it is a school they are qualified to attend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27131"/>
    </mc:Choice>
    <mc:Fallback xmlns="">
      <p:transition spd="slow" advTm="2713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7701"/>
    </mc:Choice>
    <mc:Fallback xmlns="">
      <p:transition spd="slow" advTm="3770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2023</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 use all your preferences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55634"/>
    </mc:Choice>
    <mc:Fallback xmlns="">
      <p:transition spd="slow" advTm="5563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23553"/>
    </mc:Choice>
    <mc:Fallback xmlns="">
      <p:transition spd="slow" advTm="23553"/>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Early July 2023 </a:t>
            </a:r>
            <a:r>
              <a:rPr lang="en-GB" sz="1800" dirty="0"/>
              <a:t>(posted) </a:t>
            </a:r>
          </a:p>
          <a:p>
            <a:pPr fontAlgn="base"/>
            <a:r>
              <a:rPr lang="en-GB" dirty="0"/>
              <a:t>12 September 2023</a:t>
            </a:r>
          </a:p>
          <a:p>
            <a:pPr fontAlgn="base"/>
            <a:r>
              <a:rPr lang="en-GB" dirty="0"/>
              <a:t>14 September 2023</a:t>
            </a:r>
          </a:p>
          <a:p>
            <a:pPr fontAlgn="base"/>
            <a:r>
              <a:rPr lang="en-GB" dirty="0"/>
              <a:t>13 October 2023</a:t>
            </a:r>
          </a:p>
          <a:p>
            <a:pPr fontAlgn="base"/>
            <a:r>
              <a:rPr lang="en-GB" dirty="0"/>
              <a:t>31 October 2023 </a:t>
            </a:r>
            <a:r>
              <a:rPr lang="en-GB" sz="1800" dirty="0"/>
              <a:t>(midnight)</a:t>
            </a:r>
          </a:p>
          <a:p>
            <a:pPr fontAlgn="base"/>
            <a:r>
              <a:rPr lang="en-GB" dirty="0"/>
              <a:t>1 March 2024</a:t>
            </a:r>
          </a:p>
          <a:p>
            <a:pPr fontAlgn="base"/>
            <a:r>
              <a:rPr lang="en-GB" dirty="0"/>
              <a:t>September 2024</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45585"/>
    </mc:Choice>
    <mc:Fallback xmlns="">
      <p:transition spd="slow" advTm="4558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40815"/>
    </mc:Choice>
    <mc:Fallback xmlns="">
      <p:transition spd="slow" advTm="4081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3-15)</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16-39)</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42345"/>
    </mc:Choice>
    <mc:Fallback xmlns="">
      <p:transition advTm="4234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30899"/>
    </mc:Choice>
    <mc:Fallback xmlns="">
      <p:transition spd="slow" advTm="3089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9347"/>
    </mc:Choice>
    <mc:Fallback xmlns="">
      <p:transition spd="slow" advTm="1934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27014"/>
    </mc:Choice>
    <mc:Fallback xmlns="">
      <p:transition spd="slow" advTm="27014"/>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39996"/>
    </mc:Choice>
    <mc:Fallback xmlns="">
      <p:transition spd="slow" advTm="3999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lnSpcReduction="100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24096"/>
    </mc:Choice>
    <mc:Fallback xmlns="">
      <p:transition spd="slow" advTm="2409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18769"/>
    </mc:Choice>
    <mc:Fallback xmlns="">
      <p:transition spd="slow" advTm="18769"/>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30704"/>
    </mc:Choice>
    <mc:Fallback xmlns="">
      <p:transition spd="slow" advTm="3070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24823"/>
    </mc:Choice>
    <mc:Fallback xmlns="">
      <p:transition spd="slow" advTm="2482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34898"/>
    </mc:Choice>
    <mc:Fallback xmlns="">
      <p:transition spd="slow" advTm="34898"/>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35988"/>
    </mc:Choice>
    <mc:Fallback xmlns="">
      <p:transition spd="slow" advTm="359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5550"/>
    </mc:Choice>
    <mc:Fallback xmlns="">
      <p:transition advTm="555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- 13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and the location on our website for you to complete a short form to provide your email.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sent to parents by email on 13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43015"/>
    </mc:Choice>
    <mc:Fallback xmlns="">
      <p:transition spd="slow" advTm="43015"/>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- 13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16 October (the next working day) OR</a:t>
            </a:r>
          </a:p>
          <a:p>
            <a:r>
              <a:rPr lang="en-GB" sz="3000" dirty="0"/>
              <a:t>You can collect a printed copy of the email from the school from the school office on Monday 16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- 13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you used to register for the test on 13 October.</a:t>
            </a:r>
          </a:p>
          <a:p>
            <a:endParaRPr lang="en-GB" dirty="0"/>
          </a:p>
          <a:p>
            <a:pPr marL="0" indent="0">
              <a:buNone/>
            </a:pPr>
            <a:r>
              <a:rPr lang="en-GB" sz="2800" dirty="0"/>
              <a:t>All candidates: </a:t>
            </a:r>
          </a:p>
          <a:p>
            <a:pPr>
              <a:defRPr/>
            </a:pPr>
            <a:r>
              <a:rPr lang="en-GB" sz="2800" dirty="0"/>
              <a:t>Contents are confidential to parent and child.</a:t>
            </a:r>
          </a:p>
          <a:p>
            <a:pPr>
              <a:defRPr/>
            </a:pPr>
            <a:r>
              <a:rPr lang="en-GB" altLang="en-US" sz="2800" dirty="0"/>
              <a:t>37% of children scored 121 or more in the 2023 entry test</a:t>
            </a:r>
            <a:r>
              <a:rPr lang="en-GB" altLang="en-US" sz="2000" dirty="0"/>
              <a: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Premium/FSM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92500" lnSpcReduction="1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Most grammar schools reserve some school places for children in receipt of free school meals/the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notify the grammar school(s) if they want their child to be considered under these criteria.</a:t>
            </a:r>
          </a:p>
          <a:p>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decide if a 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24936"/>
    </mc:Choice>
    <mc:Fallback xmlns="">
      <p:transition spd="slow" advTm="24936"/>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27824"/>
    </mc:Choice>
    <mc:Fallback xmlns="">
      <p:transition spd="slow" advTm="27824"/>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38.28%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28944"/>
    </mc:Choice>
    <mc:Fallback xmlns="">
      <p:transition spd="slow" advTm="28944"/>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28149"/>
    </mc:Choice>
    <mc:Fallback xmlns="">
      <p:transition spd="slow" advTm="28149"/>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85000" lnSpcReduction="20000"/>
          </a:bodyPr>
          <a:lstStyle/>
          <a:p>
            <a:pPr>
              <a:defRPr/>
            </a:pPr>
            <a:r>
              <a:rPr lang="en-GB" altLang="en-US" sz="3400" dirty="0">
                <a:solidFill>
                  <a:schemeClr val="tx1">
                    <a:lumMod val="65000"/>
                    <a:lumOff val="35000"/>
                  </a:schemeClr>
                </a:solidFill>
              </a:rPr>
              <a:t>‘Moving up to Secondary School’ leaflet </a:t>
            </a:r>
          </a:p>
          <a:p>
            <a:pPr>
              <a:defRPr/>
            </a:pPr>
            <a:r>
              <a:rPr lang="en-GB" altLang="en-US" sz="3400" dirty="0">
                <a:solidFill>
                  <a:schemeClr val="tx1">
                    <a:lumMod val="65000"/>
                    <a:lumOff val="35000"/>
                  </a:schemeClr>
                </a:solidFill>
              </a:rPr>
              <a:t>School websites</a:t>
            </a:r>
          </a:p>
          <a:p>
            <a:pPr>
              <a:defRPr/>
            </a:pPr>
            <a:r>
              <a:rPr lang="en-GB" altLang="en-US" sz="34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a:defRPr/>
            </a:pPr>
            <a:r>
              <a:rPr lang="en-GB" altLang="en-US" sz="3400" dirty="0">
                <a:solidFill>
                  <a:schemeClr val="tx1">
                    <a:lumMod val="65000"/>
                    <a:lumOff val="35000"/>
                  </a:schemeClr>
                </a:solidFill>
              </a:rPr>
              <a:t>School open events dates</a:t>
            </a:r>
            <a:r>
              <a:rPr lang="en-GB" altLang="en-US" sz="2900" dirty="0">
                <a:solidFill>
                  <a:schemeClr val="tx1">
                    <a:lumMod val="65000"/>
                    <a:lumOff val="35000"/>
                  </a:schemeClr>
                </a:solidFill>
              </a:rPr>
              <a:t> </a:t>
            </a:r>
          </a:p>
          <a:p>
            <a:pPr>
              <a:defRPr/>
            </a:pPr>
            <a:r>
              <a:rPr lang="en-GB" altLang="en-US" sz="2900" dirty="0">
                <a:solidFill>
                  <a:srgbClr val="1B29AB"/>
                </a:solidFill>
              </a:rPr>
              <a:t>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a:defRPr/>
            </a:pPr>
            <a:r>
              <a:rPr lang="en-GB" altLang="en-US" sz="34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42993"/>
    </mc:Choice>
    <mc:Fallback xmlns="">
      <p:transition spd="slow" advTm="4299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15186"/>
    </mc:Choice>
    <mc:Fallback xmlns="">
      <p:transition advTm="1518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24302"/>
    </mc:Choice>
    <mc:Fallback xmlns="">
      <p:transition spd="slow" advTm="2430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11 September and 31 October 2023</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2231"/>
    </mc:Choice>
    <mc:Fallback xmlns="">
      <p:transition advTm="2223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39407"/>
    </mc:Choice>
    <mc:Fallback xmlns="">
      <p:transition advTm="3940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28767"/>
    </mc:Choice>
    <mc:Fallback xmlns="">
      <p:transition advTm="2876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 ( e.g. due to faith or because your child is eligible for FSM/PP)</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41224"/>
    </mc:Choice>
    <mc:Fallback xmlns="">
      <p:transition advTm="4122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dirty="0">
                <a:hlinkClick r:id="rId3"/>
              </a:rPr>
              <a:t>Find my child a school place (buckscc.gov.uk)</a:t>
            </a:r>
            <a:r>
              <a:rPr lang="en-GB" dirty="0"/>
              <a:t> </a:t>
            </a:r>
            <a:r>
              <a:rPr lang="en-GB" kern="1200" dirty="0">
                <a:solidFill>
                  <a:srgbClr val="000000"/>
                </a:solidFill>
                <a:effectLst/>
                <a:ea typeface="Times New Roman" panose="02020603050405020304" pitchFamily="18" charset="0"/>
              </a:rPr>
              <a:t>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47776"/>
    </mc:Choice>
    <mc:Fallback xmlns="">
      <p:transition advTm="47776"/>
    </mc:Fallback>
  </mc:AlternateContent>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5" ma:contentTypeDescription="Create a new document." ma:contentTypeScope="" ma:versionID="50a1c81194c663e0664209916a061c76">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e53aeb23026590783b3b13678149b2ae"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2.xml><?xml version="1.0" encoding="utf-8"?>
<ds:datastoreItem xmlns:ds="http://schemas.openxmlformats.org/officeDocument/2006/customXml" ds:itemID="{D26C860D-1430-4FA1-A044-36971237A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E3F0E-CD69-4F17-A046-C9E3983856F9}">
  <ds:schemaRefs>
    <ds:schemaRef ds:uri="http://purl.org/dc/elements/1.1/"/>
    <ds:schemaRef ds:uri="http://schemas.openxmlformats.org/package/2006/metadata/core-properties"/>
    <ds:schemaRef ds:uri="http://purl.org/dc/terms/"/>
    <ds:schemaRef ds:uri="44055f7f-7783-4588-b7ac-ce75066a88c9"/>
    <ds:schemaRef ds:uri="http://schemas.microsoft.com/office/2006/documentManagement/types"/>
    <ds:schemaRef ds:uri="http://schemas.microsoft.com/office/2006/metadata/properties"/>
    <ds:schemaRef ds:uri="http://schemas.microsoft.com/office/infopath/2007/PartnerControls"/>
    <ds:schemaRef ds:uri="9ae3e877-3df2-4825-b33a-d35bc5ed89a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3143</TotalTime>
  <Words>4966</Words>
  <Application>Microsoft Office PowerPoint</Application>
  <PresentationFormat>On-screen Show (4:3)</PresentationFormat>
  <Paragraphs>416</Paragraphs>
  <Slides>40</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Lucida Grande</vt:lpstr>
      <vt:lpstr>Symbol</vt:lpstr>
      <vt:lpstr>Times New Roman</vt:lpstr>
      <vt:lpstr>Buckinghamshire Council standard template</vt:lpstr>
      <vt:lpstr>MOVING UP TO SECONDARY SCHOOL</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2024</vt:lpstr>
      <vt:lpstr>After Offer Day</vt:lpstr>
      <vt:lpstr>About appeals</vt:lpstr>
      <vt:lpstr>Application summary</vt:lpstr>
      <vt:lpstr>The Secondary Transfer Test</vt:lpstr>
      <vt:lpstr>The Secondary Transfer Test</vt:lpstr>
      <vt:lpstr>Testing timeline</vt:lpstr>
      <vt:lpstr>Testing schedule</vt:lpstr>
      <vt:lpstr>Do all children have to sit the Secondary Transfer Test?</vt:lpstr>
      <vt:lpstr>What does the Secondary Transfer  Test measure?</vt:lpstr>
      <vt:lpstr>Familiarisation booklet</vt:lpstr>
      <vt:lpstr>On the test days</vt:lpstr>
      <vt:lpstr>Illness/absence during the test period</vt:lpstr>
      <vt:lpstr>If you think something has affected your child’s performance in the Transfer Test</vt:lpstr>
      <vt:lpstr>Special arrangements</vt:lpstr>
      <vt:lpstr>Coaching </vt:lpstr>
      <vt:lpstr>Marking and standardisation</vt:lpstr>
      <vt:lpstr>Weighting</vt:lpstr>
      <vt:lpstr>Results publication - 13 October (1) </vt:lpstr>
      <vt:lpstr>Results publication - 13 October (2) </vt:lpstr>
      <vt:lpstr>Results publication - 13 October (3) </vt:lpstr>
      <vt:lpstr>Pupil Premium/FSM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Suzanne Powell</cp:lastModifiedBy>
  <cp:revision>107</cp:revision>
  <dcterms:created xsi:type="dcterms:W3CDTF">2020-04-28T15:46:34Z</dcterms:created>
  <dcterms:modified xsi:type="dcterms:W3CDTF">2023-05-15T15:30:27Z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