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45"/>
  </p:notesMasterIdLst>
  <p:sldIdLst>
    <p:sldId id="256" r:id="rId5"/>
    <p:sldId id="295"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3" r:id="rId21"/>
    <p:sldId id="272" r:id="rId22"/>
    <p:sldId id="292" r:id="rId23"/>
    <p:sldId id="274" r:id="rId24"/>
    <p:sldId id="275" r:id="rId25"/>
    <p:sldId id="276" r:id="rId26"/>
    <p:sldId id="277" r:id="rId27"/>
    <p:sldId id="278" r:id="rId28"/>
    <p:sldId id="279" r:id="rId29"/>
    <p:sldId id="280" r:id="rId30"/>
    <p:sldId id="281" r:id="rId31"/>
    <p:sldId id="282" r:id="rId32"/>
    <p:sldId id="283" r:id="rId33"/>
    <p:sldId id="284" r:id="rId34"/>
    <p:sldId id="297" r:id="rId35"/>
    <p:sldId id="298" r:id="rId36"/>
    <p:sldId id="296" r:id="rId37"/>
    <p:sldId id="285" r:id="rId38"/>
    <p:sldId id="293" r:id="rId39"/>
    <p:sldId id="286" r:id="rId40"/>
    <p:sldId id="294" r:id="rId41"/>
    <p:sldId id="287" r:id="rId42"/>
    <p:sldId id="288" r:id="rId43"/>
    <p:sldId id="289" r:id="rId4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e Walton" initials="SW" lastIdx="42" clrIdx="0"/>
  <p:cmAuthor id="1" name="Munday, Debbie" initials="DM" lastIdx="1" clrIdx="1"/>
  <p:cmAuthor id="2" name="Debbie Munday" initials="DM" lastIdx="1" clrIdx="2">
    <p:extLst>
      <p:ext uri="{19B8F6BF-5375-455C-9EA6-DF929625EA0E}">
        <p15:presenceInfo xmlns:p15="http://schemas.microsoft.com/office/powerpoint/2012/main" userId="S::DMunday@buckscc.gov.uk::c2225f7e-2d45-42f2-85fc-7d966c14178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2D84"/>
    <a:srgbClr val="9FC63B"/>
    <a:srgbClr val="006A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71F840-7668-4E49-852E-B982B06D8B74}" v="2" dt="2023-04-26T15:03:45.6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06" autoAdjust="0"/>
    <p:restoredTop sz="68891" autoAdjust="0"/>
  </p:normalViewPr>
  <p:slideViewPr>
    <p:cSldViewPr snapToGrid="0">
      <p:cViewPr varScale="1">
        <p:scale>
          <a:sx n="79" d="100"/>
          <a:sy n="79" d="100"/>
        </p:scale>
        <p:origin x="2526"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0" d="100"/>
          <a:sy n="80" d="100"/>
        </p:scale>
        <p:origin x="401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viewProps" Target="viewProps.xml"/><Relationship Id="rId8" Type="http://schemas.openxmlformats.org/officeDocument/2006/relationships/slide" Target="slides/slide4.xml"/><Relationship Id="rId51"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2" tIns="45716" rIns="91432" bIns="45716" rtlCol="0"/>
          <a:lstStyle>
            <a:lvl1pPr algn="l">
              <a:defRPr sz="1200"/>
            </a:lvl1pPr>
          </a:lstStyle>
          <a:p>
            <a:endParaRPr lang="en-GB"/>
          </a:p>
        </p:txBody>
      </p:sp>
      <p:sp>
        <p:nvSpPr>
          <p:cNvPr id="3" name="Date Placeholder 2"/>
          <p:cNvSpPr>
            <a:spLocks noGrp="1"/>
          </p:cNvSpPr>
          <p:nvPr>
            <p:ph type="dt" idx="1"/>
          </p:nvPr>
        </p:nvSpPr>
        <p:spPr>
          <a:xfrm>
            <a:off x="3884614" y="0"/>
            <a:ext cx="2971800" cy="457200"/>
          </a:xfrm>
          <a:prstGeom prst="rect">
            <a:avLst/>
          </a:prstGeom>
        </p:spPr>
        <p:txBody>
          <a:bodyPr vert="horz" lIns="91432" tIns="45716" rIns="91432" bIns="45716" rtlCol="0"/>
          <a:lstStyle>
            <a:lvl1pPr algn="r">
              <a:defRPr sz="1200"/>
            </a:lvl1pPr>
          </a:lstStyle>
          <a:p>
            <a:fld id="{F455298A-BE3E-4331-8636-8EA6EF79D7BD}" type="datetimeFigureOut">
              <a:rPr lang="en-GB" smtClean="0"/>
              <a:pPr/>
              <a:t>15/05/2023</a:t>
            </a:fld>
            <a:endParaRPr lang="en-GB"/>
          </a:p>
        </p:txBody>
      </p:sp>
      <p:sp>
        <p:nvSpPr>
          <p:cNvPr id="4" name="Slide Image Placeholder 3"/>
          <p:cNvSpPr>
            <a:spLocks noGrp="1" noRot="1" noChangeAspect="1"/>
          </p:cNvSpPr>
          <p:nvPr>
            <p:ph type="sldImg" idx="2"/>
          </p:nvPr>
        </p:nvSpPr>
        <p:spPr>
          <a:xfrm>
            <a:off x="1144588" y="685800"/>
            <a:ext cx="4570412" cy="3429000"/>
          </a:xfrm>
          <a:prstGeom prst="rect">
            <a:avLst/>
          </a:prstGeom>
          <a:noFill/>
          <a:ln w="12700">
            <a:solidFill>
              <a:prstClr val="black"/>
            </a:solidFill>
          </a:ln>
        </p:spPr>
        <p:txBody>
          <a:bodyPr vert="horz" lIns="91432" tIns="45716" rIns="91432" bIns="45716" rtlCol="0" anchor="ctr"/>
          <a:lstStyle/>
          <a:p>
            <a:endParaRPr lang="en-GB"/>
          </a:p>
        </p:txBody>
      </p:sp>
      <p:sp>
        <p:nvSpPr>
          <p:cNvPr id="5" name="Notes Placeholder 4"/>
          <p:cNvSpPr>
            <a:spLocks noGrp="1"/>
          </p:cNvSpPr>
          <p:nvPr>
            <p:ph type="body" sz="quarter" idx="3"/>
          </p:nvPr>
        </p:nvSpPr>
        <p:spPr>
          <a:xfrm>
            <a:off x="685801" y="4343400"/>
            <a:ext cx="5486400" cy="4114800"/>
          </a:xfrm>
          <a:prstGeom prst="rect">
            <a:avLst/>
          </a:prstGeom>
        </p:spPr>
        <p:txBody>
          <a:bodyPr vert="horz" lIns="91432" tIns="45716" rIns="91432" bIns="4571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32" tIns="45716" rIns="91432" bIns="45716" rtlCol="0" anchor="b"/>
          <a:lstStyle>
            <a:lvl1pPr algn="l">
              <a:defRPr sz="1200"/>
            </a:lvl1pPr>
          </a:lstStyle>
          <a:p>
            <a:endParaRPr lang="en-GB"/>
          </a:p>
        </p:txBody>
      </p:sp>
      <p:sp>
        <p:nvSpPr>
          <p:cNvPr id="7" name="Slide Number Placeholder 6"/>
          <p:cNvSpPr>
            <a:spLocks noGrp="1"/>
          </p:cNvSpPr>
          <p:nvPr>
            <p:ph type="sldNum" sz="quarter" idx="5"/>
          </p:nvPr>
        </p:nvSpPr>
        <p:spPr>
          <a:xfrm>
            <a:off x="3884614" y="8685213"/>
            <a:ext cx="2971800" cy="457200"/>
          </a:xfrm>
          <a:prstGeom prst="rect">
            <a:avLst/>
          </a:prstGeom>
        </p:spPr>
        <p:txBody>
          <a:bodyPr vert="horz" lIns="91432" tIns="45716" rIns="91432" bIns="45716" rtlCol="0" anchor="b"/>
          <a:lstStyle>
            <a:lvl1pPr algn="r">
              <a:defRPr sz="1200"/>
            </a:lvl1pPr>
          </a:lstStyle>
          <a:p>
            <a:fld id="{17A5C5A3-3FD0-4CCD-B10A-2D7E3F78E721}" type="slidenum">
              <a:rPr lang="en-GB" smtClean="0"/>
              <a:pPr/>
              <a:t>‹#›</a:t>
            </a:fld>
            <a:endParaRPr lang="en-GB"/>
          </a:p>
        </p:txBody>
      </p:sp>
    </p:spTree>
    <p:extLst>
      <p:ext uri="{BB962C8B-B14F-4D97-AF65-F5344CB8AC3E}">
        <p14:creationId xmlns:p14="http://schemas.microsoft.com/office/powerpoint/2010/main" val="718222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www.thebucksgrammarschools.org/"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3" Type="http://schemas.openxmlformats.org/officeDocument/2006/relationships/hyperlink" Target="https://www.gl-assessment.co.uk/free-familiarisation" TargetMode="External"/><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3" Type="http://schemas.openxmlformats.org/officeDocument/2006/relationships/hyperlink" Target="https://www.thebucksgrammarschools.org/tbgs-schools" TargetMode="External"/><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buckinghamshire.gov.uk/schools-and-learning/schools-index/school-transport/school-transport-policy/home-to-school-transport-policy-for-0-to-25-year-olds/" TargetMode="External"/><Relationship Id="rId2" Type="http://schemas.openxmlformats.org/officeDocument/2006/relationships/slide" Target="../slides/slide9.xml"/><Relationship Id="rId1" Type="http://schemas.openxmlformats.org/officeDocument/2006/relationships/notesMaster" Target="../notesMasters/notesMaster1.xml"/><Relationship Id="rId5" Type="http://schemas.openxmlformats.org/officeDocument/2006/relationships/hyperlink" Target="https://services.buckscc.gov.uk/school-admissions/transport" TargetMode="External"/><Relationship Id="rId4" Type="http://schemas.openxmlformats.org/officeDocument/2006/relationships/hyperlink" Target="https://www.buckinghamshire.gov.uk/schools-and-learning/schools-index/school-transport/school-transport-frequently-asked-questions/"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a:t>
            </a:fld>
            <a:endParaRPr lang="en-GB"/>
          </a:p>
        </p:txBody>
      </p:sp>
    </p:spTree>
    <p:extLst>
      <p:ext uri="{BB962C8B-B14F-4D97-AF65-F5344CB8AC3E}">
        <p14:creationId xmlns:p14="http://schemas.microsoft.com/office/powerpoint/2010/main" val="12963298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7A5C5A3-3FD0-4CCD-B10A-2D7E3F78E721}" type="slidenum">
              <a:rPr lang="en-GB" smtClean="0"/>
              <a:pPr/>
              <a:t>10</a:t>
            </a:fld>
            <a:endParaRPr lang="en-GB"/>
          </a:p>
        </p:txBody>
      </p:sp>
    </p:spTree>
    <p:extLst>
      <p:ext uri="{BB962C8B-B14F-4D97-AF65-F5344CB8AC3E}">
        <p14:creationId xmlns:p14="http://schemas.microsoft.com/office/powerpoint/2010/main" val="18349544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altLang="en-US" dirty="0">
                <a:latin typeface="Arial" panose="020B0604020202020204" pitchFamily="34" charset="0"/>
                <a:cs typeface="Arial" panose="020B0604020202020204" pitchFamily="34" charset="0"/>
              </a:rPr>
              <a:t>Each year some children are not offered any of their preferred schools and are offered a school place that was not on their list. </a:t>
            </a:r>
          </a:p>
          <a:p>
            <a:pPr>
              <a:defRPr/>
            </a:pPr>
            <a:endParaRPr lang="en-US" altLang="en-US" dirty="0">
              <a:latin typeface="Arial" panose="020B0604020202020204" pitchFamily="34" charset="0"/>
              <a:cs typeface="Arial" panose="020B0604020202020204" pitchFamily="34" charset="0"/>
            </a:endParaRPr>
          </a:p>
          <a:p>
            <a:pPr>
              <a:defRPr/>
            </a:pPr>
            <a:r>
              <a:rPr lang="en-US" altLang="en-US" dirty="0">
                <a:latin typeface="Arial" panose="020B0604020202020204" pitchFamily="34" charset="0"/>
                <a:cs typeface="Arial" panose="020B0604020202020204" pitchFamily="34" charset="0"/>
              </a:rPr>
              <a:t>This usually happens because parents: </a:t>
            </a:r>
          </a:p>
          <a:p>
            <a:pPr marL="171435" indent="-171435">
              <a:buFont typeface="Arial" panose="020B0604020202020204" pitchFamily="34" charset="0"/>
              <a:buChar char="•"/>
              <a:defRPr/>
            </a:pPr>
            <a:r>
              <a:rPr lang="en-US" altLang="en-US" dirty="0">
                <a:latin typeface="Arial" panose="020B0604020202020204" pitchFamily="34" charset="0"/>
                <a:cs typeface="Arial" panose="020B0604020202020204" pitchFamily="34" charset="0"/>
              </a:rPr>
              <a:t>do not include their nearest or most local school or their catchment school amongst their preferences – these are the schools they have most chance of getting so leaving the nearest and/or catchment school out raises the risk of not being offered a local school</a:t>
            </a:r>
          </a:p>
          <a:p>
            <a:pPr marL="171435" indent="-171435">
              <a:buFont typeface="Arial" panose="020B0604020202020204" pitchFamily="34" charset="0"/>
              <a:buChar char="•"/>
              <a:defRPr/>
            </a:pPr>
            <a:r>
              <a:rPr lang="en-US" altLang="en-US" dirty="0">
                <a:latin typeface="Arial" panose="020B0604020202020204" pitchFamily="34" charset="0"/>
                <a:cs typeface="Arial" panose="020B0604020202020204" pitchFamily="34" charset="0"/>
              </a:rPr>
              <a:t>only give one preference, even if you live really close to a school or have a sibling already there, still include other local schools that will be acceptable to you as lower preferences, this reduces the risk of not being offered a local school.</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11</a:t>
            </a:fld>
            <a:endParaRPr lang="en-GB"/>
          </a:p>
        </p:txBody>
      </p:sp>
    </p:spTree>
    <p:extLst>
      <p:ext uri="{BB962C8B-B14F-4D97-AF65-F5344CB8AC3E}">
        <p14:creationId xmlns:p14="http://schemas.microsoft.com/office/powerpoint/2010/main" val="30422118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All children are automatically added to the waiting lists for those higher preference schools where a place could not be offered that they are qualified to attend.</a:t>
            </a:r>
          </a:p>
          <a:p>
            <a:endParaRPr lang="en-US" altLang="en-US" dirty="0"/>
          </a:p>
          <a:p>
            <a:r>
              <a:rPr lang="en-US" altLang="en-US" dirty="0"/>
              <a:t>The</a:t>
            </a:r>
            <a:r>
              <a:rPr lang="en-US" altLang="en-US" baseline="0" dirty="0"/>
              <a:t> National Offer Day school place offers are the first of a number of ‘rounds’ of school place allocations and we manage the rest of the allocation  by grouping offers together in rounds. </a:t>
            </a:r>
          </a:p>
          <a:p>
            <a:endParaRPr lang="en-US" altLang="en-US" baseline="0" dirty="0"/>
          </a:p>
          <a:p>
            <a:r>
              <a:rPr lang="en-US" altLang="en-US" dirty="0"/>
              <a:t>No new preferences can be added for the main allocation or the reallocation round (when we allocate any places that have been declined) so make sure you include all the schools you want your child to be considered in these rounds when you make your application. </a:t>
            </a:r>
          </a:p>
          <a:p>
            <a:endParaRPr lang="en-US" altLang="en-US" dirty="0"/>
          </a:p>
          <a:p>
            <a:r>
              <a:rPr lang="en-US" altLang="en-US" dirty="0"/>
              <a:t>New</a:t>
            </a:r>
            <a:r>
              <a:rPr lang="en-US" altLang="en-US" baseline="0" dirty="0"/>
              <a:t> preferences can be added for the second and following rounds. We hold allocation rounds until July after which any further allocations are made as and when places become available. </a:t>
            </a:r>
            <a:endParaRPr lang="en-US"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12</a:t>
            </a:fld>
            <a:endParaRPr lang="en-GB"/>
          </a:p>
        </p:txBody>
      </p:sp>
    </p:spTree>
    <p:extLst>
      <p:ext uri="{BB962C8B-B14F-4D97-AF65-F5344CB8AC3E}">
        <p14:creationId xmlns:p14="http://schemas.microsoft.com/office/powerpoint/2010/main" val="22858854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You can appeal for a place at any school that you have been refused. This includes grammar schools when your child has not qualified.  In all appeals, you will need to make a case for why your child should be offered a place above the school’s admission number (the number of places available in Year 7). </a:t>
            </a:r>
          </a:p>
          <a:p>
            <a:endParaRPr lang="en-US" altLang="en-US" dirty="0"/>
          </a:p>
          <a:p>
            <a:r>
              <a:rPr lang="en-US" altLang="en-US" dirty="0"/>
              <a:t>More information follows on slides</a:t>
            </a:r>
            <a:r>
              <a:rPr lang="en-US" altLang="en-US" baseline="0" dirty="0"/>
              <a:t> 37 and 38</a:t>
            </a:r>
            <a:r>
              <a:rPr lang="en-US" altLang="en-US" dirty="0"/>
              <a:t> about grammar school appeals for non-qualified children. </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13</a:t>
            </a:fld>
            <a:endParaRPr lang="en-GB"/>
          </a:p>
        </p:txBody>
      </p:sp>
    </p:spTree>
    <p:extLst>
      <p:ext uri="{BB962C8B-B14F-4D97-AF65-F5344CB8AC3E}">
        <p14:creationId xmlns:p14="http://schemas.microsoft.com/office/powerpoint/2010/main" val="6575970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latin typeface="Arial" pitchFamily="34" charset="0"/>
              </a:rPr>
              <a:t>The Panel is made up of three panel members plus a clerk who will record the appeal and decision.  The Panel members will not be connected to the school involved in the appeal or with the decision not to offer your child a place.</a:t>
            </a:r>
          </a:p>
          <a:p>
            <a:endParaRPr lang="en-GB" altLang="en-US" dirty="0">
              <a:latin typeface="Arial" pitchFamily="34" charset="0"/>
            </a:endParaRPr>
          </a:p>
          <a:p>
            <a:r>
              <a:rPr lang="en-GB" altLang="en-US" dirty="0">
                <a:latin typeface="Arial" pitchFamily="34" charset="0"/>
              </a:rPr>
              <a:t>You usually need to attend the appeal hearing in person and it can be held in your absence. </a:t>
            </a:r>
          </a:p>
          <a:p>
            <a:endParaRPr lang="en-GB" altLang="en-US" dirty="0">
              <a:latin typeface="Arial" pitchFamily="34" charset="0"/>
            </a:endParaRPr>
          </a:p>
        </p:txBody>
      </p:sp>
      <p:sp>
        <p:nvSpPr>
          <p:cNvPr id="4" name="Slide Number Placeholder 3"/>
          <p:cNvSpPr>
            <a:spLocks noGrp="1"/>
          </p:cNvSpPr>
          <p:nvPr>
            <p:ph type="sldNum" sz="quarter" idx="10"/>
          </p:nvPr>
        </p:nvSpPr>
        <p:spPr/>
        <p:txBody>
          <a:bodyPr/>
          <a:lstStyle/>
          <a:p>
            <a:fld id="{17A5C5A3-3FD0-4CCD-B10A-2D7E3F78E721}" type="slidenum">
              <a:rPr lang="en-GB" smtClean="0"/>
              <a:pPr/>
              <a:t>14</a:t>
            </a:fld>
            <a:endParaRPr lang="en-GB"/>
          </a:p>
        </p:txBody>
      </p:sp>
    </p:spTree>
    <p:extLst>
      <p:ext uri="{BB962C8B-B14F-4D97-AF65-F5344CB8AC3E}">
        <p14:creationId xmlns:p14="http://schemas.microsoft.com/office/powerpoint/2010/main" val="30134149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A5C5A3-3FD0-4CCD-B10A-2D7E3F78E721}" type="slidenum">
              <a:rPr lang="en-GB" smtClean="0"/>
              <a:pPr/>
              <a:t>15</a:t>
            </a:fld>
            <a:endParaRPr lang="en-GB"/>
          </a:p>
        </p:txBody>
      </p:sp>
    </p:spTree>
    <p:extLst>
      <p:ext uri="{BB962C8B-B14F-4D97-AF65-F5344CB8AC3E}">
        <p14:creationId xmlns:p14="http://schemas.microsoft.com/office/powerpoint/2010/main" val="41974209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16</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Information about the test and any changes will always be on the Buckinghamshire Grammar Schools website </a:t>
            </a:r>
            <a:r>
              <a:rPr lang="en-GB" dirty="0">
                <a:hlinkClick r:id="rId3"/>
              </a:rPr>
              <a:t>The Buckinghamshire Grammar Schools | Home (thebucksgrammarschools.org)</a:t>
            </a:r>
            <a:r>
              <a:rPr lang="en-GB" dirty="0"/>
              <a:t> and where needed we will write to parents. </a:t>
            </a:r>
          </a:p>
        </p:txBody>
      </p:sp>
      <p:sp>
        <p:nvSpPr>
          <p:cNvPr id="4" name="Slide Number Placeholder 3"/>
          <p:cNvSpPr>
            <a:spLocks noGrp="1"/>
          </p:cNvSpPr>
          <p:nvPr>
            <p:ph type="sldNum" sz="quarter" idx="5"/>
          </p:nvPr>
        </p:nvSpPr>
        <p:spPr/>
        <p:txBody>
          <a:bodyPr/>
          <a:lstStyle/>
          <a:p>
            <a:fld id="{17A5C5A3-3FD0-4CCD-B10A-2D7E3F78E721}" type="slidenum">
              <a:rPr lang="en-GB" smtClean="0"/>
              <a:pPr/>
              <a:t>17</a:t>
            </a:fld>
            <a:endParaRPr lang="en-GB"/>
          </a:p>
        </p:txBody>
      </p:sp>
    </p:spTree>
    <p:extLst>
      <p:ext uri="{BB962C8B-B14F-4D97-AF65-F5344CB8AC3E}">
        <p14:creationId xmlns:p14="http://schemas.microsoft.com/office/powerpoint/2010/main" val="13942758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318" rtl="0" eaLnBrk="1" fontAlgn="auto" latinLnBrk="0" hangingPunct="1">
              <a:lnSpc>
                <a:spcPct val="100000"/>
              </a:lnSpc>
              <a:spcBef>
                <a:spcPts val="0"/>
              </a:spcBef>
              <a:spcAft>
                <a:spcPts val="0"/>
              </a:spcAft>
              <a:buClrTx/>
              <a:buSzTx/>
              <a:buFontTx/>
              <a:buNone/>
              <a:tabLst/>
              <a:defRPr/>
            </a:pPr>
            <a:r>
              <a:rPr lang="en-GB" dirty="0"/>
              <a:t>The familiarisation booklet is also available to download on the website</a:t>
            </a:r>
            <a:r>
              <a:rPr lang="en-GB" dirty="0">
                <a:highlight>
                  <a:srgbClr val="FFFF00"/>
                </a:highlight>
              </a:rPr>
              <a:t>: </a:t>
            </a:r>
            <a:r>
              <a:rPr lang="en-GB" dirty="0"/>
              <a:t>https://www.buckscc.gov.uk/media/4515631/familiarisation-booklet.pdf</a:t>
            </a:r>
          </a:p>
          <a:p>
            <a:pPr defTabSz="914318">
              <a:defRPr/>
            </a:pPr>
            <a:endParaRPr lang="en-GB" dirty="0">
              <a:highlight>
                <a:srgbClr val="FFFF00"/>
              </a:highlight>
            </a:endParaRPr>
          </a:p>
        </p:txBody>
      </p:sp>
      <p:sp>
        <p:nvSpPr>
          <p:cNvPr id="4" name="Slide Number Placeholder 3"/>
          <p:cNvSpPr>
            <a:spLocks noGrp="1"/>
          </p:cNvSpPr>
          <p:nvPr>
            <p:ph type="sldNum" sz="quarter" idx="10"/>
          </p:nvPr>
        </p:nvSpPr>
        <p:spPr/>
        <p:txBody>
          <a:bodyPr/>
          <a:lstStyle/>
          <a:p>
            <a:fld id="{17A5C5A3-3FD0-4CCD-B10A-2D7E3F78E721}" type="slidenum">
              <a:rPr lang="en-GB" smtClean="0"/>
              <a:pPr/>
              <a:t>18</a:t>
            </a:fld>
            <a:endParaRPr lang="en-GB"/>
          </a:p>
        </p:txBody>
      </p:sp>
    </p:spTree>
    <p:extLst>
      <p:ext uri="{BB962C8B-B14F-4D97-AF65-F5344CB8AC3E}">
        <p14:creationId xmlns:p14="http://schemas.microsoft.com/office/powerpoint/2010/main" val="38496820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19</a:t>
            </a:fld>
            <a:endParaRPr lang="en-GB"/>
          </a:p>
        </p:txBody>
      </p:sp>
    </p:spTree>
    <p:extLst>
      <p:ext uri="{BB962C8B-B14F-4D97-AF65-F5344CB8AC3E}">
        <p14:creationId xmlns:p14="http://schemas.microsoft.com/office/powerpoint/2010/main" val="1249335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A5C5A3-3FD0-4CCD-B10A-2D7E3F78E721}" type="slidenum">
              <a:rPr lang="en-GB" smtClean="0"/>
              <a:pPr/>
              <a:t>2</a:t>
            </a:fld>
            <a:endParaRPr lang="en-GB"/>
          </a:p>
        </p:txBody>
      </p:sp>
    </p:spTree>
    <p:extLst>
      <p:ext uri="{BB962C8B-B14F-4D97-AF65-F5344CB8AC3E}">
        <p14:creationId xmlns:p14="http://schemas.microsoft.com/office/powerpoint/2010/main" val="7414200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The Secondary Transfer Test is not compulsory. </a:t>
            </a:r>
          </a:p>
          <a:p>
            <a:endParaRPr lang="en-GB" altLang="en-US" dirty="0"/>
          </a:p>
          <a:p>
            <a:r>
              <a:rPr lang="en-GB" altLang="en-US" dirty="0">
                <a:solidFill>
                  <a:srgbClr val="FF0000"/>
                </a:solidFill>
              </a:rPr>
              <a:t>Think about your child’s attainment in school to date. The national expectation for a child in Year 6 is to achieve a standardised score of 100 in the National Tests. Most children starting at grammar school in 2024 will have qualified in the Secondary Transfer Test and are likely to have gained a score of at least 100 in the National Tests.</a:t>
            </a:r>
          </a:p>
          <a:p>
            <a:endParaRPr lang="en-GB" altLang="en-US" b="1" dirty="0"/>
          </a:p>
          <a:p>
            <a:r>
              <a:rPr lang="en-GB" altLang="en-US" dirty="0"/>
              <a:t>If a grammar school is not something you would expect your child to attend then you can discuss this with your child’s headteacher and agree if it is not appropriate for your child to take part in the Secondary Transfer Test. </a:t>
            </a:r>
          </a:p>
          <a:p>
            <a:endParaRPr lang="en-GB" altLang="en-US" dirty="0"/>
          </a:p>
          <a:p>
            <a:r>
              <a:rPr lang="en-GB" altLang="en-US" dirty="0"/>
              <a:t>If your child has Special Educational Needs and they are to sit the test then there is more information available later about what you may do if adjustments to the test are required.</a:t>
            </a:r>
          </a:p>
          <a:p>
            <a:endParaRPr lang="en-GB" altLang="en-US" dirty="0"/>
          </a:p>
          <a:p>
            <a:r>
              <a:rPr lang="en-US" altLang="en-US" dirty="0"/>
              <a:t>Headteachers are asked to provide a recommendation </a:t>
            </a:r>
            <a:r>
              <a:rPr lang="en-US" altLang="en-US" dirty="0">
                <a:solidFill>
                  <a:srgbClr val="FF0000"/>
                </a:solidFill>
              </a:rPr>
              <a:t>about the suitability of children for grammar school </a:t>
            </a:r>
            <a:r>
              <a:rPr lang="en-US" altLang="en-US" dirty="0"/>
              <a:t>before the outcomes of the test are known. </a:t>
            </a:r>
          </a:p>
          <a:p>
            <a:endParaRPr lang="en-US" altLang="en-US" dirty="0"/>
          </a:p>
          <a:p>
            <a:r>
              <a:rPr lang="en-US" altLang="en-US" dirty="0"/>
              <a:t>There are three levels of recommendation:</a:t>
            </a:r>
          </a:p>
          <a:p>
            <a:endParaRPr lang="en-US" altLang="en-US" dirty="0"/>
          </a:p>
          <a:p>
            <a:r>
              <a:rPr lang="en-GB" altLang="en-US" dirty="0"/>
              <a:t>1. Exceptionally able so very highly recommended </a:t>
            </a:r>
          </a:p>
          <a:p>
            <a:r>
              <a:rPr lang="en-GB" altLang="en-US" dirty="0"/>
              <a:t>2. Very able so recommended without any reservation </a:t>
            </a:r>
          </a:p>
          <a:p>
            <a:r>
              <a:rPr lang="en-GB" altLang="en-US" dirty="0"/>
              <a:t>3. Recommended with reservation (the headteacher must be prepared to say what that reservation is based on)</a:t>
            </a:r>
          </a:p>
          <a:p>
            <a:endParaRPr lang="en-US" altLang="en-US" dirty="0"/>
          </a:p>
          <a:p>
            <a:r>
              <a:rPr lang="en-US" altLang="en-US" dirty="0"/>
              <a:t>There is a  4</a:t>
            </a:r>
            <a:r>
              <a:rPr lang="en-US" altLang="en-US" baseline="30000" dirty="0"/>
              <a:t>th </a:t>
            </a:r>
            <a:r>
              <a:rPr lang="en-US" altLang="en-US" dirty="0"/>
              <a:t>’recommendation’ - ‘not recommended for grammar school’.</a:t>
            </a:r>
          </a:p>
          <a:p>
            <a:endParaRPr lang="en-US" altLang="en-US" dirty="0"/>
          </a:p>
          <a:p>
            <a:r>
              <a:rPr lang="en-US" altLang="en-US" dirty="0"/>
              <a:t>and three levels of attitude to work: </a:t>
            </a:r>
          </a:p>
          <a:p>
            <a:endParaRPr lang="en-GB" altLang="en-US" dirty="0"/>
          </a:p>
          <a:p>
            <a:r>
              <a:rPr lang="en-GB" altLang="en-US" dirty="0"/>
              <a:t>1. Enjoys challenge and is a highly motivated independent learner. </a:t>
            </a:r>
          </a:p>
          <a:p>
            <a:r>
              <a:rPr lang="en-GB" altLang="en-US" dirty="0"/>
              <a:t>2. Consistently hardworking and reliable. </a:t>
            </a:r>
          </a:p>
          <a:p>
            <a:r>
              <a:rPr lang="en-GB" altLang="en-US" dirty="0"/>
              <a:t>3. Output varies.</a:t>
            </a:r>
          </a:p>
          <a:p>
            <a:endParaRPr lang="en-GB" altLang="en-US" dirty="0"/>
          </a:p>
          <a:p>
            <a:r>
              <a:rPr lang="en-US" altLang="en-US" dirty="0"/>
              <a:t>There is a 4</a:t>
            </a:r>
            <a:r>
              <a:rPr lang="en-US" altLang="en-US" baseline="30000" dirty="0"/>
              <a:t>th</a:t>
            </a:r>
            <a:r>
              <a:rPr lang="en-US" altLang="en-US" dirty="0"/>
              <a:t> level – ‘</a:t>
            </a:r>
            <a:r>
              <a:rPr lang="en-GB" altLang="en-US" dirty="0"/>
              <a:t>Lacks self organisation, requires support’.</a:t>
            </a:r>
          </a:p>
          <a:p>
            <a:endParaRPr lang="en-US" altLang="en-US" dirty="0"/>
          </a:p>
          <a:p>
            <a:r>
              <a:rPr lang="en-US" altLang="en-US" dirty="0"/>
              <a:t>These are combined together to make the overall recommendation ( e.g. 2:1 = Very able so recommended without any reservation: Enjoys challenge and is a highly motivated independent learner)</a:t>
            </a:r>
          </a:p>
          <a:p>
            <a:endParaRPr lang="en-US"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20</a:t>
            </a:fld>
            <a:endParaRPr lang="en-GB"/>
          </a:p>
        </p:txBody>
      </p:sp>
    </p:spTree>
    <p:extLst>
      <p:ext uri="{BB962C8B-B14F-4D97-AF65-F5344CB8AC3E}">
        <p14:creationId xmlns:p14="http://schemas.microsoft.com/office/powerpoint/2010/main" val="30735121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A5C5A3-3FD0-4CCD-B10A-2D7E3F78E721}" type="slidenum">
              <a:rPr lang="en-GB" smtClean="0"/>
              <a:pPr/>
              <a:t>21</a:t>
            </a:fld>
            <a:endParaRPr lang="en-GB"/>
          </a:p>
        </p:txBody>
      </p:sp>
    </p:spTree>
    <p:extLst>
      <p:ext uri="{BB962C8B-B14F-4D97-AF65-F5344CB8AC3E}">
        <p14:creationId xmlns:p14="http://schemas.microsoft.com/office/powerpoint/2010/main" val="19394569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latin typeface="Arial" pitchFamily="34" charset="0"/>
              </a:rPr>
              <a:t>A copy of the Familiarisation booklet will be sent to the home address of all children attending a Buckinghamshire primary school or Partner school in July.</a:t>
            </a:r>
          </a:p>
          <a:p>
            <a:endParaRPr lang="en-GB" altLang="en-US" dirty="0">
              <a:latin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latin typeface="Arial" pitchFamily="34" charset="0"/>
              </a:rPr>
              <a:t>A pdf of the booklet will be available to download for out of county children. </a:t>
            </a:r>
            <a:r>
              <a:rPr lang="en-GB" dirty="0"/>
              <a:t>https://www.buckscc.gov.uk/media/4515631/familiarisation-booklet.pdf</a:t>
            </a:r>
          </a:p>
          <a:p>
            <a:endParaRPr lang="en-GB" altLang="en-US" dirty="0">
              <a:latin typeface="Arial" pitchFamily="34" charset="0"/>
            </a:endParaRPr>
          </a:p>
        </p:txBody>
      </p:sp>
      <p:sp>
        <p:nvSpPr>
          <p:cNvPr id="4" name="Slide Number Placeholder 3"/>
          <p:cNvSpPr>
            <a:spLocks noGrp="1"/>
          </p:cNvSpPr>
          <p:nvPr>
            <p:ph type="sldNum" sz="quarter" idx="10"/>
          </p:nvPr>
        </p:nvSpPr>
        <p:spPr/>
        <p:txBody>
          <a:bodyPr/>
          <a:lstStyle/>
          <a:p>
            <a:fld id="{17A5C5A3-3FD0-4CCD-B10A-2D7E3F78E721}" type="slidenum">
              <a:rPr lang="en-GB" smtClean="0"/>
              <a:pPr/>
              <a:t>22</a:t>
            </a:fld>
            <a:endParaRPr lang="en-GB"/>
          </a:p>
        </p:txBody>
      </p:sp>
    </p:spTree>
    <p:extLst>
      <p:ext uri="{BB962C8B-B14F-4D97-AF65-F5344CB8AC3E}">
        <p14:creationId xmlns:p14="http://schemas.microsoft.com/office/powerpoint/2010/main" val="30787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The Practice Test will be sat in two sessions with a short gap in between. Each paper is approx. 35 minutes plus time for settling the children, collection and distribution of papers and the CD/downloaded instructions covering the example questions.  The total session time is therefore likely to be 45 – 50 minutes for each paper.  </a:t>
            </a:r>
          </a:p>
          <a:p>
            <a:endParaRPr lang="en-GB" altLang="en-US" dirty="0"/>
          </a:p>
          <a:p>
            <a:r>
              <a:rPr lang="en-GB" altLang="en-US" dirty="0"/>
              <a:t>It is provided to enable children to experience the sound of the CD/MP3 and give some understanding of the look and format of the test so when they do the Transfer Test they will know what to expect. The instructions are given on audio file. The questions included will be of a comparable nature but the real test questions will be different.</a:t>
            </a:r>
          </a:p>
          <a:p>
            <a:endParaRPr lang="en-GB" alt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b="1" dirty="0"/>
              <a:t>NOTE: </a:t>
            </a:r>
            <a:r>
              <a:rPr lang="en-GB" altLang="en-US" dirty="0"/>
              <a:t>The Practice Test must remain confidential and is the property of GL Assessment. </a:t>
            </a:r>
            <a:r>
              <a:rPr lang="en-GB" altLang="en-US" b="1" dirty="0"/>
              <a:t>It will not be sent home. </a:t>
            </a:r>
            <a:r>
              <a:rPr lang="en-GB" altLang="en-US" dirty="0"/>
              <a:t>The Practice Test will not be marked. </a:t>
            </a:r>
            <a:r>
              <a:rPr lang="en-GB" altLang="en-US" b="0" dirty="0"/>
              <a:t>The Transfer Test will be scheduled at least 2 days later</a:t>
            </a:r>
            <a:r>
              <a:rPr lang="en-GB" altLang="en-US" b="1" dirty="0"/>
              <a:t>.</a:t>
            </a:r>
          </a:p>
          <a:p>
            <a:endParaRPr lang="en-GB" altLang="en-US" dirty="0"/>
          </a:p>
          <a:p>
            <a:r>
              <a:rPr lang="en-GB" sz="1200" kern="1200" dirty="0">
                <a:solidFill>
                  <a:schemeClr val="tx1"/>
                </a:solidFill>
                <a:effectLst/>
                <a:latin typeface="+mn-lt"/>
                <a:ea typeface="+mn-ea"/>
                <a:cs typeface="+mn-cs"/>
              </a:rPr>
              <a:t>The Transfer Test must also remain confidential and the content must not be discussed by children, parents or staff. Children are reminded about this at the end of the Test.</a:t>
            </a:r>
            <a:endParaRPr lang="en-GB" altLang="en-US" dirty="0"/>
          </a:p>
          <a:p>
            <a:endParaRPr lang="en-GB" altLang="en-US" dirty="0"/>
          </a:p>
          <a:p>
            <a:endParaRPr lang="en-GB" altLang="en-US" b="1" dirty="0">
              <a:solidFill>
                <a:srgbClr val="FF0000"/>
              </a:solidFill>
            </a:endParaRPr>
          </a:p>
          <a:p>
            <a:endParaRPr lang="en-GB" altLang="en-US" b="1" dirty="0">
              <a:solidFill>
                <a:srgbClr val="FF0000"/>
              </a:solidFill>
            </a:endParaRP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23</a:t>
            </a:fld>
            <a:endParaRPr lang="en-GB"/>
          </a:p>
        </p:txBody>
      </p:sp>
    </p:spTree>
    <p:extLst>
      <p:ext uri="{BB962C8B-B14F-4D97-AF65-F5344CB8AC3E}">
        <p14:creationId xmlns:p14="http://schemas.microsoft.com/office/powerpoint/2010/main" val="378534899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latin typeface="Arial" pitchFamily="34" charset="0"/>
              </a:rPr>
              <a:t>If your child misses the Practice Test due to illness you should liaise with the school.  A delay at this point may mean the Secondary Transfer Test will be delayed. </a:t>
            </a:r>
          </a:p>
          <a:p>
            <a:endParaRPr lang="en-GB" altLang="en-US" dirty="0">
              <a:latin typeface="Arial" pitchFamily="34" charset="0"/>
            </a:endParaRPr>
          </a:p>
          <a:p>
            <a:r>
              <a:rPr lang="en-GB" altLang="en-US" dirty="0">
                <a:latin typeface="Arial" pitchFamily="34" charset="0"/>
              </a:rPr>
              <a:t>All children attending Buckinghamshire primary schools or Partner Schools (local independent schools) will normally be expected to sit the Practice Test before attempting the Secondary Transfer Test except where they have chosen to attend another area’s test session and this clashes with the practice test session. An alternative practice test date would not be offered where the child has  chosen to sit a test in another area. </a:t>
            </a:r>
          </a:p>
          <a:p>
            <a:endParaRPr lang="en-GB" altLang="en-US" dirty="0">
              <a:latin typeface="Arial" pitchFamily="34" charset="0"/>
            </a:endParaRPr>
          </a:p>
          <a:p>
            <a:r>
              <a:rPr lang="en-GB" altLang="en-US" dirty="0">
                <a:latin typeface="Arial" pitchFamily="34" charset="0"/>
              </a:rPr>
              <a:t>If your child is ill on the day of the Transfer Test they should not attempt the test. On returning to school once the child  is well the parents will be advised of the new test date(s).</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24</a:t>
            </a:fld>
            <a:endParaRPr lang="en-GB"/>
          </a:p>
        </p:txBody>
      </p:sp>
    </p:spTree>
    <p:extLst>
      <p:ext uri="{BB962C8B-B14F-4D97-AF65-F5344CB8AC3E}">
        <p14:creationId xmlns:p14="http://schemas.microsoft.com/office/powerpoint/2010/main" val="21178554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25</a:t>
            </a:fld>
            <a:endParaRPr lang="en-GB"/>
          </a:p>
        </p:txBody>
      </p:sp>
    </p:spTree>
    <p:extLst>
      <p:ext uri="{BB962C8B-B14F-4D97-AF65-F5344CB8AC3E}">
        <p14:creationId xmlns:p14="http://schemas.microsoft.com/office/powerpoint/2010/main" val="4851957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The updated guidelines and form to request adjustments are available for schools to access or can be requested. The LA will coordinate this information and a Special Access Panel made up from appropriate professionals will make the decisions on behalf of the grammar schools.</a:t>
            </a:r>
          </a:p>
          <a:p>
            <a:endParaRPr lang="en-GB"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26</a:t>
            </a:fld>
            <a:endParaRPr lang="en-GB"/>
          </a:p>
        </p:txBody>
      </p:sp>
    </p:spTree>
    <p:extLst>
      <p:ext uri="{BB962C8B-B14F-4D97-AF65-F5344CB8AC3E}">
        <p14:creationId xmlns:p14="http://schemas.microsoft.com/office/powerpoint/2010/main" val="16237664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b="1" i="0" dirty="0"/>
              <a:t>Are tutoring and coaching required?</a:t>
            </a:r>
            <a:endParaRPr lang="en-GB" altLang="en-US" i="0" dirty="0"/>
          </a:p>
          <a:p>
            <a:r>
              <a:rPr lang="en-GB" altLang="en-US" i="0" dirty="0"/>
              <a:t>The Secondary Transfer Test is designed to enable all children to demonstrate their academic potential without the need for coaching or excessive preparation. Primary schools and Partner schools that undertake testing on behalf of the grammar schools are asked not to tutor or coach children in their school prior to the test over and above enabling the children to follow the national curriculum relevant for their age.</a:t>
            </a:r>
          </a:p>
          <a:p>
            <a:r>
              <a:rPr lang="en-GB" altLang="en-US" i="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i="0" dirty="0"/>
              <a:t>In order to be able to prepare children appropriately for the STT, parents of children in Year 5 are provided with a familiarisation booklet in the summer term so that they can familiarise children with how the test papers will look. All children are also encouraged to prepare by taking the practice test so that they have the experience of taking a test under similar conditions to the STT. Additional free familiarisation materials are also available on GL Assessment’s website should parents wish to use them at </a:t>
            </a:r>
            <a:r>
              <a:rPr lang="en-GB" altLang="en-US" sz="1200" u="sng" dirty="0">
                <a:solidFill>
                  <a:schemeClr val="accent6"/>
                </a:solidFill>
                <a:hlinkClick r:id="rId3"/>
              </a:rPr>
              <a:t>https://www.gl-assessment.co.uk/free-familiarisation</a:t>
            </a:r>
            <a:r>
              <a:rPr lang="en-GB" altLang="en-US" sz="1200" u="sng" dirty="0">
                <a:solidFill>
                  <a:schemeClr val="accent6"/>
                </a:solidFill>
              </a:rPr>
              <a:t>  </a:t>
            </a:r>
          </a:p>
          <a:p>
            <a:r>
              <a:rPr lang="en-GB" altLang="en-US" i="0" dirty="0"/>
              <a:t> </a:t>
            </a:r>
          </a:p>
          <a:p>
            <a:r>
              <a:rPr lang="en-GB" altLang="en-US" dirty="0"/>
              <a:t>​</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27</a:t>
            </a:fld>
            <a:endParaRPr lang="en-GB"/>
          </a:p>
        </p:txBody>
      </p:sp>
    </p:spTree>
    <p:extLst>
      <p:ext uri="{BB962C8B-B14F-4D97-AF65-F5344CB8AC3E}">
        <p14:creationId xmlns:p14="http://schemas.microsoft.com/office/powerpoint/2010/main" val="41583705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A raw score is the total number of marks awarded for correct answers. </a:t>
            </a:r>
            <a:r>
              <a:rPr lang="en-GB" sz="1800" dirty="0">
                <a:effectLst/>
                <a:latin typeface="Calibri" panose="020F0502020204030204" pitchFamily="34" charset="0"/>
                <a:ea typeface="Calibri" panose="020F0502020204030204" pitchFamily="34" charset="0"/>
                <a:cs typeface="Times New Roman" panose="02020603050405020304" pitchFamily="18" charset="0"/>
              </a:rPr>
              <a:t>The marks for the English and verbal reasoning sections are added together to produce a verbal skills raw score for the test. </a:t>
            </a:r>
            <a:r>
              <a:rPr lang="en-GB" altLang="en-US" dirty="0"/>
              <a:t>The marks for the mathematical skills section produces a maths raw score for the test. The marks for the non-verbal skills section produces a non-verbal skills raw score for the test.</a:t>
            </a:r>
          </a:p>
          <a:p>
            <a:endParaRPr lang="en-GB" altLang="en-US" dirty="0"/>
          </a:p>
          <a:p>
            <a:endParaRPr lang="en-GB" altLang="en-US" dirty="0"/>
          </a:p>
          <a:p>
            <a:endParaRPr lang="en-US" altLang="en-US" dirty="0"/>
          </a:p>
          <a:p>
            <a:endParaRPr lang="en-US"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28</a:t>
            </a:fld>
            <a:endParaRPr lang="en-GB"/>
          </a:p>
        </p:txBody>
      </p:sp>
    </p:spTree>
    <p:extLst>
      <p:ext uri="{BB962C8B-B14F-4D97-AF65-F5344CB8AC3E}">
        <p14:creationId xmlns:p14="http://schemas.microsoft.com/office/powerpoint/2010/main" val="403551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b="1" dirty="0"/>
              <a:t>What is the rationale behind the weightings in the test?</a:t>
            </a:r>
            <a:endParaRPr lang="en-GB" altLang="en-US" dirty="0"/>
          </a:p>
          <a:p>
            <a:r>
              <a:rPr lang="en-GB" altLang="en-US" dirty="0"/>
              <a:t>The Secondary Transfer Test assesses a range of verbal, mathematical and non-verbal skills. The verbal skills areas tested are English comprehension, technical English and verbal reasoning. Non-verbal, spatial reasoning and maths skills are assessed as well. The weightings indicate the portion of the test devoted to that skill, and also provide a balanced view of a child’s developed ability.</a:t>
            </a:r>
          </a:p>
          <a:p>
            <a:endParaRPr lang="en-GB" altLang="en-US" dirty="0"/>
          </a:p>
          <a:p>
            <a:r>
              <a:rPr lang="en-GB" altLang="en-US" dirty="0"/>
              <a:t>For example, if a pupil has standardised scores of 140, 120 and 84, applying this weighting would give:</a:t>
            </a:r>
          </a:p>
          <a:p>
            <a:r>
              <a:rPr lang="en-GB" altLang="en-US" dirty="0"/>
              <a:t>Verbal standardised score of 140 x 50% = 70</a:t>
            </a:r>
          </a:p>
          <a:p>
            <a:r>
              <a:rPr lang="en-GB" altLang="en-US" dirty="0"/>
              <a:t>Mathematical standardised score of 120 x 25% = 30</a:t>
            </a:r>
          </a:p>
          <a:p>
            <a:r>
              <a:rPr lang="en-GB" altLang="en-US" dirty="0"/>
              <a:t>Non-verbal standardised score of 84 x 25% = 21</a:t>
            </a:r>
          </a:p>
          <a:p>
            <a:r>
              <a:rPr lang="en-GB" altLang="en-US" dirty="0"/>
              <a:t>STTS = 70 + 30 + 21 = 121</a:t>
            </a:r>
          </a:p>
          <a:p>
            <a:endParaRPr lang="en-GB" altLang="en-US" dirty="0"/>
          </a:p>
          <a:p>
            <a:r>
              <a:rPr lang="en-GB" altLang="en-US" dirty="0">
                <a:solidFill>
                  <a:srgbClr val="FFFF00"/>
                </a:solidFill>
              </a:rPr>
              <a:t>A detailed analysis of the score will be provided both in the results letter and to the primary headteacher, along with the decision as to whether this score qualifies the child for entry to a grammar school. </a:t>
            </a:r>
          </a:p>
          <a:p>
            <a:r>
              <a:rPr lang="en-GB" altLang="en-US" b="1" i="1" dirty="0"/>
              <a:t>​</a:t>
            </a:r>
            <a:endParaRPr lang="en-GB" altLang="en-US" i="1" dirty="0"/>
          </a:p>
          <a:p>
            <a:r>
              <a:rPr lang="en-GB" altLang="en-US" b="0" i="0" dirty="0"/>
              <a:t>The</a:t>
            </a:r>
            <a:r>
              <a:rPr lang="en-GB" altLang="en-US" b="0" i="0" baseline="0" dirty="0"/>
              <a:t> test result is only appropriate for entry to a </a:t>
            </a:r>
            <a:r>
              <a:rPr lang="en-GB" altLang="en-US" b="0" i="0" dirty="0"/>
              <a:t>Buckinghamshire Grammar</a:t>
            </a:r>
            <a:r>
              <a:rPr lang="en-GB" altLang="en-US" b="0" i="0" baseline="0" dirty="0"/>
              <a:t> school and is not </a:t>
            </a:r>
            <a:r>
              <a:rPr lang="en-GB" altLang="en-US" b="0" i="0" dirty="0"/>
              <a:t>transferable to grammar schools in other</a:t>
            </a:r>
            <a:r>
              <a:rPr lang="en-GB" altLang="en-US" b="0" i="0" baseline="0" dirty="0"/>
              <a:t> areas. </a:t>
            </a:r>
            <a:endParaRPr lang="en-GB" altLang="en-US" b="0" i="0" dirty="0"/>
          </a:p>
          <a:p>
            <a:endParaRPr lang="en-GB"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29</a:t>
            </a:fld>
            <a:endParaRPr lang="en-GB"/>
          </a:p>
        </p:txBody>
      </p:sp>
    </p:spTree>
    <p:extLst>
      <p:ext uri="{BB962C8B-B14F-4D97-AF65-F5344CB8AC3E}">
        <p14:creationId xmlns:p14="http://schemas.microsoft.com/office/powerpoint/2010/main" val="35332587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A5C5A3-3FD0-4CCD-B10A-2D7E3F78E721}" type="slidenum">
              <a:rPr lang="en-GB" smtClean="0"/>
              <a:pPr/>
              <a:t>3</a:t>
            </a:fld>
            <a:endParaRPr lang="en-GB"/>
          </a:p>
        </p:txBody>
      </p:sp>
    </p:spTree>
    <p:extLst>
      <p:ext uri="{BB962C8B-B14F-4D97-AF65-F5344CB8AC3E}">
        <p14:creationId xmlns:p14="http://schemas.microsoft.com/office/powerpoint/2010/main" val="313528907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lnSpc>
                <a:spcPct val="90000"/>
              </a:lnSpc>
            </a:pPr>
            <a:r>
              <a:rPr lang="en-GB" altLang="en-US" dirty="0"/>
              <a:t>The email/letter is addressed to the parent/carer not the child. </a:t>
            </a:r>
          </a:p>
          <a:p>
            <a:pPr eaLnBrk="1" hangingPunct="1">
              <a:lnSpc>
                <a:spcPct val="90000"/>
              </a:lnSpc>
            </a:pPr>
            <a:endParaRPr lang="en-GB" altLang="en-US" dirty="0"/>
          </a:p>
          <a:p>
            <a:pPr eaLnBrk="1" hangingPunct="1">
              <a:lnSpc>
                <a:spcPct val="90000"/>
              </a:lnSpc>
            </a:pPr>
            <a:r>
              <a:rPr lang="en-GB" altLang="en-US" dirty="0"/>
              <a:t>It will be sent from 4pm. Please check your junk mail if you do not think you have received the email. </a:t>
            </a:r>
          </a:p>
          <a:p>
            <a:pPr eaLnBrk="1" hangingPunct="1">
              <a:lnSpc>
                <a:spcPct val="90000"/>
              </a:lnSpc>
            </a:pPr>
            <a:endParaRPr lang="en-GB" altLang="en-US" dirty="0"/>
          </a:p>
          <a:p>
            <a:pPr eaLnBrk="1" hangingPunct="1">
              <a:lnSpc>
                <a:spcPct val="90000"/>
              </a:lnSpc>
            </a:pPr>
            <a:r>
              <a:rPr lang="en-GB" altLang="en-US" dirty="0"/>
              <a:t>Its contents are confidential and should not be used as a comparison between children.</a:t>
            </a:r>
          </a:p>
          <a:p>
            <a:pPr eaLnBrk="1" hangingPunct="1">
              <a:lnSpc>
                <a:spcPct val="90000"/>
              </a:lnSpc>
            </a:pPr>
            <a:endParaRPr lang="en-GB" altLang="en-US" dirty="0"/>
          </a:p>
          <a:p>
            <a:pPr eaLnBrk="1" hangingPunct="1">
              <a:lnSpc>
                <a:spcPct val="90000"/>
              </a:lnSpc>
            </a:pPr>
            <a:r>
              <a:rPr lang="en-GB" altLang="en-US" dirty="0"/>
              <a:t>If parents live separately then both parents can use the code to provide their email and then we will send both parents the child’s results. </a:t>
            </a:r>
          </a:p>
          <a:p>
            <a:pPr eaLnBrk="1" hangingPunct="1">
              <a:lnSpc>
                <a:spcPct val="90000"/>
              </a:lnSpc>
            </a:pPr>
            <a:endParaRPr lang="en-GB" altLang="en-US" dirty="0"/>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TBGS website includes a lot of data about the test for the last few years: https://www.thebucksgrammarschools.org/test-data</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30</a:t>
            </a:fld>
            <a:endParaRPr lang="en-GB"/>
          </a:p>
        </p:txBody>
      </p:sp>
    </p:spTree>
    <p:extLst>
      <p:ext uri="{BB962C8B-B14F-4D97-AF65-F5344CB8AC3E}">
        <p14:creationId xmlns:p14="http://schemas.microsoft.com/office/powerpoint/2010/main" val="290513992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Grammar school admissions policies are published on the school websites. These can be accessed from the TBGS website: </a:t>
            </a:r>
            <a:r>
              <a:rPr lang="en-GB"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https://www.thebucksgrammarschools.org/tbgs-schools</a:t>
            </a:r>
            <a:endParaRPr lang="en-GB"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u="none"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The deadline for sending information </a:t>
            </a:r>
            <a:r>
              <a:rPr lang="en-GB"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to the grammar school </a:t>
            </a:r>
            <a:r>
              <a:rPr lang="en-GB" sz="1800" u="none"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for PP/FSM priority to be included in the first round of allocations is 31 October 2023.</a:t>
            </a:r>
            <a:endParaRPr lang="en-GB" sz="1800" u="none"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17A5C5A3-3FD0-4CCD-B10A-2D7E3F78E721}" type="slidenum">
              <a:rPr lang="en-GB" smtClean="0"/>
              <a:pPr/>
              <a:t>33</a:t>
            </a:fld>
            <a:endParaRPr lang="en-GB"/>
          </a:p>
        </p:txBody>
      </p:sp>
    </p:spTree>
    <p:extLst>
      <p:ext uri="{BB962C8B-B14F-4D97-AF65-F5344CB8AC3E}">
        <p14:creationId xmlns:p14="http://schemas.microsoft.com/office/powerpoint/2010/main" val="186838725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34</a:t>
            </a:fld>
            <a:endParaRPr lang="en-GB"/>
          </a:p>
        </p:txBody>
      </p:sp>
    </p:spTree>
    <p:extLst>
      <p:ext uri="{BB962C8B-B14F-4D97-AF65-F5344CB8AC3E}">
        <p14:creationId xmlns:p14="http://schemas.microsoft.com/office/powerpoint/2010/main" val="174252165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35</a:t>
            </a:fld>
            <a:endParaRPr lang="en-GB"/>
          </a:p>
        </p:txBody>
      </p:sp>
    </p:spTree>
    <p:extLst>
      <p:ext uri="{BB962C8B-B14F-4D97-AF65-F5344CB8AC3E}">
        <p14:creationId xmlns:p14="http://schemas.microsoft.com/office/powerpoint/2010/main" val="213577323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solidFill>
                  <a:srgbClr val="FF0000"/>
                </a:solidFill>
              </a:rPr>
              <a:t>The advantages of going to Selection Review – you will know the decision before 1 March and if qualified will be qualified for ANY grammar school and your child will be considered for all your preference Buckinghamshire grammar schools in the first round of allocations. </a:t>
            </a:r>
          </a:p>
          <a:p>
            <a:endParaRPr lang="en-GB" altLang="en-US" b="1" dirty="0">
              <a:solidFill>
                <a:srgbClr val="FF0000"/>
              </a:solidFill>
            </a:endParaRPr>
          </a:p>
          <a:p>
            <a:r>
              <a:rPr lang="en-GB" altLang="en-US" b="1" dirty="0">
                <a:solidFill>
                  <a:srgbClr val="FF0000"/>
                </a:solidFill>
              </a:rPr>
              <a:t>If a child is qualified at appeal, the qualification is for the particular school only.</a:t>
            </a:r>
          </a:p>
          <a:p>
            <a:endParaRPr lang="en-GB" altLang="en-US" dirty="0">
              <a:solidFill>
                <a:srgbClr val="FF0000"/>
              </a:solidFill>
            </a:endParaRPr>
          </a:p>
          <a:p>
            <a:r>
              <a:rPr lang="en-GB" altLang="en-US" b="0" i="0" dirty="0">
                <a:solidFill>
                  <a:srgbClr val="FF0000"/>
                </a:solidFill>
              </a:rPr>
              <a:t>For 2023 entry 38.28% of the review cases were qualified for grammar school entry. </a:t>
            </a:r>
          </a:p>
          <a:p>
            <a:endParaRPr lang="en-GB" altLang="en-US" b="1" i="1" dirty="0">
              <a:solidFill>
                <a:srgbClr val="FF0000"/>
              </a:solidFill>
            </a:endParaRP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36</a:t>
            </a:fld>
            <a:endParaRPr lang="en-GB"/>
          </a:p>
        </p:txBody>
      </p:sp>
    </p:spTree>
    <p:extLst>
      <p:ext uri="{BB962C8B-B14F-4D97-AF65-F5344CB8AC3E}">
        <p14:creationId xmlns:p14="http://schemas.microsoft.com/office/powerpoint/2010/main" val="149132299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b="0" i="0" u="none" dirty="0">
                <a:solidFill>
                  <a:srgbClr val="FF0000"/>
                </a:solidFill>
              </a:rPr>
              <a:t>For 2022, the grammar school appeal outcomes were as follows:</a:t>
            </a:r>
          </a:p>
          <a:p>
            <a:r>
              <a:rPr lang="en-GB" altLang="en-US" b="0" i="0" u="none" dirty="0">
                <a:solidFill>
                  <a:srgbClr val="FF0000"/>
                </a:solidFill>
              </a:rPr>
              <a:t>Of the children that were not qualified at Selection Review</a:t>
            </a:r>
            <a:r>
              <a:rPr lang="en-GB" altLang="en-US" b="0" i="0" u="none" dirty="0">
                <a:solidFill>
                  <a:srgbClr val="FF0000"/>
                </a:solidFill>
                <a:highlight>
                  <a:srgbClr val="FFFF00"/>
                </a:highlight>
              </a:rPr>
              <a:t>, 106 appeal cases were submitted: </a:t>
            </a:r>
            <a:r>
              <a:rPr lang="en-GB" altLang="en-US" b="0" i="0" u="none" baseline="0" dirty="0">
                <a:solidFill>
                  <a:srgbClr val="FF0000"/>
                </a:solidFill>
                <a:highlight>
                  <a:srgbClr val="FFFF00"/>
                </a:highlight>
              </a:rPr>
              <a:t> 2 </a:t>
            </a:r>
            <a:r>
              <a:rPr lang="en-GB" altLang="en-US" b="0" i="0" u="none" dirty="0">
                <a:solidFill>
                  <a:srgbClr val="FF0000"/>
                </a:solidFill>
                <a:highlight>
                  <a:srgbClr val="FFFF00"/>
                </a:highlight>
              </a:rPr>
              <a:t>were successful (2%) and </a:t>
            </a:r>
            <a:r>
              <a:rPr lang="en-GB" altLang="en-US" b="0" i="0" u="none" dirty="0">
                <a:solidFill>
                  <a:srgbClr val="FF0000"/>
                </a:solidFill>
              </a:rPr>
              <a:t>deemed qualified. </a:t>
            </a:r>
          </a:p>
          <a:p>
            <a:endParaRPr lang="en-GB" altLang="en-US" b="0" i="0" u="none" dirty="0"/>
          </a:p>
          <a:p>
            <a:r>
              <a:rPr lang="en-GB" altLang="en-US" b="0" i="0" u="none" dirty="0">
                <a:solidFill>
                  <a:srgbClr val="FF0000"/>
                </a:solidFill>
              </a:rPr>
              <a:t>When a case that has been to review is considered by the Independent Appeal Panel,  parents need to firstly show that in their child’s case the Selection Review Panel decision was not ‘fair consistent and objective’ and only if they are successful, can they then put their full academic case to the Independent Appeal Panel who will consider it. </a:t>
            </a:r>
            <a:endParaRPr lang="en-GB" altLang="en-US" b="0" i="0" u="none" dirty="0"/>
          </a:p>
          <a:p>
            <a:endParaRPr lang="en-GB" dirty="0"/>
          </a:p>
        </p:txBody>
      </p:sp>
      <p:sp>
        <p:nvSpPr>
          <p:cNvPr id="4" name="Slide Number Placeholder 3"/>
          <p:cNvSpPr>
            <a:spLocks noGrp="1"/>
          </p:cNvSpPr>
          <p:nvPr>
            <p:ph type="sldNum" sz="quarter" idx="5"/>
          </p:nvPr>
        </p:nvSpPr>
        <p:spPr/>
        <p:txBody>
          <a:bodyPr/>
          <a:lstStyle/>
          <a:p>
            <a:fld id="{17A5C5A3-3FD0-4CCD-B10A-2D7E3F78E721}" type="slidenum">
              <a:rPr lang="en-GB" smtClean="0"/>
              <a:pPr/>
              <a:t>37</a:t>
            </a:fld>
            <a:endParaRPr lang="en-GB"/>
          </a:p>
        </p:txBody>
      </p:sp>
    </p:spTree>
    <p:extLst>
      <p:ext uri="{BB962C8B-B14F-4D97-AF65-F5344CB8AC3E}">
        <p14:creationId xmlns:p14="http://schemas.microsoft.com/office/powerpoint/2010/main" val="338169619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b="0" i="0" dirty="0">
                <a:solidFill>
                  <a:srgbClr val="FF0000"/>
                </a:solidFill>
              </a:rPr>
              <a:t>For 2022, of the children that went to grammar school appeal without a Selection Review, 28 appeal cases were submitted and</a:t>
            </a:r>
            <a:r>
              <a:rPr lang="en-GB" altLang="en-US" b="0" i="0" baseline="0" dirty="0">
                <a:solidFill>
                  <a:srgbClr val="FF0000"/>
                </a:solidFill>
              </a:rPr>
              <a:t> 1 was</a:t>
            </a:r>
            <a:r>
              <a:rPr lang="en-GB" altLang="en-US" b="0" i="0" dirty="0">
                <a:solidFill>
                  <a:srgbClr val="FF0000"/>
                </a:solidFill>
              </a:rPr>
              <a:t> successful and deemed qualified (4%)</a:t>
            </a:r>
          </a:p>
          <a:p>
            <a:endParaRPr lang="en-GB" altLang="en-US"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38</a:t>
            </a:fld>
            <a:endParaRPr lang="en-GB"/>
          </a:p>
        </p:txBody>
      </p:sp>
    </p:spTree>
    <p:extLst>
      <p:ext uri="{BB962C8B-B14F-4D97-AF65-F5344CB8AC3E}">
        <p14:creationId xmlns:p14="http://schemas.microsoft.com/office/powerpoint/2010/main" val="329413910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A5C5A3-3FD0-4CCD-B10A-2D7E3F78E721}" type="slidenum">
              <a:rPr lang="en-GB" smtClean="0"/>
              <a:pPr/>
              <a:t>39</a:t>
            </a:fld>
            <a:endParaRPr lang="en-GB"/>
          </a:p>
        </p:txBody>
      </p:sp>
    </p:spTree>
    <p:extLst>
      <p:ext uri="{BB962C8B-B14F-4D97-AF65-F5344CB8AC3E}">
        <p14:creationId xmlns:p14="http://schemas.microsoft.com/office/powerpoint/2010/main" val="120671199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A5C5A3-3FD0-4CCD-B10A-2D7E3F78E721}" type="slidenum">
              <a:rPr lang="en-GB" smtClean="0"/>
              <a:pPr/>
              <a:t>40</a:t>
            </a:fld>
            <a:endParaRPr lang="en-GB"/>
          </a:p>
        </p:txBody>
      </p:sp>
    </p:spTree>
    <p:extLst>
      <p:ext uri="{BB962C8B-B14F-4D97-AF65-F5344CB8AC3E}">
        <p14:creationId xmlns:p14="http://schemas.microsoft.com/office/powerpoint/2010/main" val="8732099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****Applying on time is one of the most important things a parent can do for their child.****</a:t>
            </a:r>
          </a:p>
          <a:p>
            <a:r>
              <a:rPr lang="en-US" altLang="en-US" dirty="0"/>
              <a:t>When parents make late applications they are more likely not to get their preference, and for their child to be placed at a school they did not want.  </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4</a:t>
            </a:fld>
            <a:endParaRPr lang="en-GB"/>
          </a:p>
        </p:txBody>
      </p:sp>
    </p:spTree>
    <p:extLst>
      <p:ext uri="{BB962C8B-B14F-4D97-AF65-F5344CB8AC3E}">
        <p14:creationId xmlns:p14="http://schemas.microsoft.com/office/powerpoint/2010/main" val="801192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You can make the application at home or at a library or at work.</a:t>
            </a:r>
            <a:r>
              <a:rPr lang="en-GB" altLang="en-US" baseline="0" dirty="0"/>
              <a:t> </a:t>
            </a:r>
            <a:r>
              <a:rPr lang="en-GB" altLang="en-US" dirty="0"/>
              <a:t> </a:t>
            </a:r>
          </a:p>
          <a:p>
            <a:r>
              <a:rPr lang="en-GB" altLang="en-US" dirty="0"/>
              <a:t>Top tip: make a point of remembering which email address you used and recording your password and your secret question information so you can re-set it if necessary. </a:t>
            </a:r>
            <a:r>
              <a:rPr lang="en-GB" altLang="en-US" dirty="0">
                <a:solidFill>
                  <a:srgbClr val="FF0000"/>
                </a:solidFill>
              </a:rPr>
              <a:t>Also, use an email address you will have access to on 1 March 2024.</a:t>
            </a:r>
          </a:p>
          <a:p>
            <a:r>
              <a:rPr lang="en-GB" altLang="en-US" dirty="0">
                <a:solidFill>
                  <a:srgbClr val="FF0000"/>
                </a:solidFill>
              </a:rPr>
              <a:t>Occasionally bulk sent emails from the council will go into your spam so always check your spam if you are expecting an email from us</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6</a:t>
            </a:fld>
            <a:endParaRPr lang="en-GB"/>
          </a:p>
        </p:txBody>
      </p:sp>
    </p:spTree>
    <p:extLst>
      <p:ext uri="{BB962C8B-B14F-4D97-AF65-F5344CB8AC3E}">
        <p14:creationId xmlns:p14="http://schemas.microsoft.com/office/powerpoint/2010/main" val="23284684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solidFill>
                  <a:srgbClr val="FF0000"/>
                </a:solidFill>
              </a:rPr>
              <a:t>We will let you know the outcome of the Secondary Transfer Test before submitting your preferences by the deadline of Midnight on 31 October. </a:t>
            </a:r>
          </a:p>
          <a:p>
            <a:endParaRPr lang="en-US" altLang="en-US" dirty="0">
              <a:solidFill>
                <a:srgbClr val="FF0000"/>
              </a:solidFill>
            </a:endParaRPr>
          </a:p>
          <a:p>
            <a:r>
              <a:rPr lang="en-US" altLang="en-US" baseline="0" dirty="0">
                <a:solidFill>
                  <a:srgbClr val="FF0000"/>
                </a:solidFill>
              </a:rPr>
              <a:t>You have the option to list up to 6 schools and we would suggest that even if you expect your child to qualify in the test that you consider including non grammar school options. </a:t>
            </a:r>
            <a:r>
              <a:rPr lang="en-US" altLang="en-US" dirty="0">
                <a:solidFill>
                  <a:srgbClr val="FF0000"/>
                </a:solidFill>
              </a:rPr>
              <a:t> </a:t>
            </a:r>
          </a:p>
          <a:p>
            <a:pPr defTabSz="914318">
              <a:defRPr/>
            </a:pPr>
            <a:endParaRPr lang="en-US" altLang="en-US" dirty="0">
              <a:solidFill>
                <a:srgbClr val="FF0000"/>
              </a:solidFill>
            </a:endParaRPr>
          </a:p>
          <a:p>
            <a:pPr defTabSz="914318">
              <a:defRPr/>
            </a:pPr>
            <a:r>
              <a:rPr lang="en-US" altLang="en-US" dirty="0">
                <a:solidFill>
                  <a:srgbClr val="FF0000"/>
                </a:solidFill>
              </a:rPr>
              <a:t>If your child has not taken the test or you do not expect them to be qualified for entry to a grammar school, then you do not need to include grammar school preferences. </a:t>
            </a:r>
          </a:p>
          <a:p>
            <a:endParaRPr lang="en-US" altLang="en-US" b="0" dirty="0"/>
          </a:p>
          <a:p>
            <a:r>
              <a:rPr lang="en-US" altLang="en-US" dirty="0"/>
              <a:t>New preferences and changes can be made from the second allocation round onwards, but for the first round and the reallocation round the order cannot be altered so make sure you include all the schools you want your child to be considered for when you make your application. </a:t>
            </a:r>
          </a:p>
          <a:p>
            <a:endParaRPr lang="en-US" altLang="en-US" b="1" dirty="0"/>
          </a:p>
          <a:p>
            <a:r>
              <a:rPr lang="en-US" altLang="en-US" b="1" dirty="0"/>
              <a:t>Make your application by the deadline!</a:t>
            </a:r>
            <a:endParaRPr lang="en-US"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7</a:t>
            </a:fld>
            <a:endParaRPr lang="en-GB"/>
          </a:p>
        </p:txBody>
      </p:sp>
    </p:spTree>
    <p:extLst>
      <p:ext uri="{BB962C8B-B14F-4D97-AF65-F5344CB8AC3E}">
        <p14:creationId xmlns:p14="http://schemas.microsoft.com/office/powerpoint/2010/main" val="4569345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solidFill>
                  <a:srgbClr val="FF0000"/>
                </a:solidFill>
              </a:rPr>
              <a:t>For example - The Highcrest Academy’s banding test – parents in the Wycombe area need to be aware of their rules.</a:t>
            </a:r>
          </a:p>
          <a:p>
            <a:endParaRPr lang="en-GB" altLang="en-US" dirty="0"/>
          </a:p>
          <a:p>
            <a:r>
              <a:rPr lang="en-GB" altLang="en-US" dirty="0"/>
              <a:t>All schools give priority to children who are looked after or who are now adopted but prior to being adopted were looked after. If this applies to you - check the small print and include details with your application! </a:t>
            </a:r>
          </a:p>
          <a:p>
            <a:endParaRPr lang="en-GB" altLang="en-US" dirty="0"/>
          </a:p>
          <a:p>
            <a:r>
              <a:rPr lang="en-GB" altLang="en-US" dirty="0"/>
              <a:t>Most grammar schools give priority to pupils in receipt of Free School Meals or those entitled to Pupil Premium and evidence has to be sent to them. </a:t>
            </a:r>
          </a:p>
          <a:p>
            <a:endParaRPr lang="en-GB" altLang="en-US" dirty="0"/>
          </a:p>
          <a:p>
            <a:r>
              <a:rPr lang="en-GB" altLang="en-US" dirty="0"/>
              <a:t>Some schools give priority on the basis of faith and you do not necessarily have to be the same faith to be able to apply under a faith rule</a:t>
            </a:r>
          </a:p>
          <a:p>
            <a:endParaRPr lang="en-GB" altLang="en-US" dirty="0"/>
          </a:p>
          <a:p>
            <a:r>
              <a:rPr lang="en-GB" altLang="en-US" dirty="0"/>
              <a:t>Many schools give priority if your child has an older sibling attending the school already (but some don’t!) .</a:t>
            </a:r>
          </a:p>
          <a:p>
            <a:endParaRPr lang="en-GB" altLang="en-US" dirty="0"/>
          </a:p>
          <a:p>
            <a:r>
              <a:rPr lang="en-GB" altLang="en-US" dirty="0"/>
              <a:t>Where schools have some of the rules we have listed above they will require you to complete a supplementary form to provide extra information to help them apply their admission rules – check the school’s website as well as the Council’s website.</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8</a:t>
            </a:fld>
            <a:endParaRPr lang="en-GB"/>
          </a:p>
        </p:txBody>
      </p:sp>
    </p:spTree>
    <p:extLst>
      <p:ext uri="{BB962C8B-B14F-4D97-AF65-F5344CB8AC3E}">
        <p14:creationId xmlns:p14="http://schemas.microsoft.com/office/powerpoint/2010/main" val="3152976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GB" altLang="en-US" dirty="0"/>
              <a:t>It is difficult to summarise this in one slide, parents should read the School Transport Policy and Guidance on the website at:</a:t>
            </a:r>
          </a:p>
          <a:p>
            <a:pPr>
              <a:defRPr/>
            </a:pPr>
            <a:endParaRPr lang="en-GB" altLang="en-US" dirty="0"/>
          </a:p>
          <a:p>
            <a:pPr>
              <a:defRPr/>
            </a:pPr>
            <a:r>
              <a:rPr lang="en-GB" dirty="0">
                <a:hlinkClick r:id="rId3"/>
              </a:rPr>
              <a:t>Home to School Transport Policy (0 to 25 Year Olds) | Buckinghamshire Council</a:t>
            </a:r>
            <a:endParaRPr lang="en-GB" dirty="0"/>
          </a:p>
          <a:p>
            <a:pPr>
              <a:defRPr/>
            </a:pPr>
            <a:endParaRPr lang="en-GB" altLang="en-US" dirty="0"/>
          </a:p>
          <a:p>
            <a:pPr>
              <a:defRPr/>
            </a:pPr>
            <a:r>
              <a:rPr lang="en-GB" dirty="0">
                <a:hlinkClick r:id="rId4"/>
              </a:rPr>
              <a:t>School transport frequently asked questions | Buckinghamshire Council</a:t>
            </a:r>
            <a:endParaRPr lang="en-GB" altLang="en-US" dirty="0"/>
          </a:p>
          <a:p>
            <a:pPr>
              <a:defRPr/>
            </a:pPr>
            <a:endParaRPr lang="en-GB" altLang="en-US" dirty="0"/>
          </a:p>
          <a:p>
            <a:pPr>
              <a:defRPr/>
            </a:pPr>
            <a:r>
              <a:rPr lang="en-GB" altLang="en-US" dirty="0"/>
              <a:t>On the website there is a Nearest School Transport Checker which will give routed home to school distances  (using roads not in a straight line): </a:t>
            </a:r>
          </a:p>
          <a:p>
            <a:pPr>
              <a:defRPr/>
            </a:pPr>
            <a:endParaRPr lang="en-GB" dirty="0">
              <a:hlinkClick r:id="rId5"/>
            </a:endParaRPr>
          </a:p>
          <a:p>
            <a:pPr>
              <a:defRPr/>
            </a:pPr>
            <a:r>
              <a:rPr lang="en-GB" dirty="0">
                <a:hlinkClick r:id="rId5"/>
              </a:rPr>
              <a:t>Find my child a school place (buckscc.gov.uk)</a:t>
            </a:r>
            <a:endParaRPr lang="en-GB" altLang="en-US" dirty="0"/>
          </a:p>
          <a:p>
            <a:pPr>
              <a:defRPr/>
            </a:pPr>
            <a:endParaRPr lang="en-GB" altLang="en-US" dirty="0"/>
          </a:p>
          <a:p>
            <a:pPr>
              <a:defRPr/>
            </a:pPr>
            <a:r>
              <a:rPr lang="en-GB" altLang="en-US" dirty="0"/>
              <a:t>If you qualify for grammar school and attend your nearest grammar school you will only be assisted with transport if there is no nearer upper school.</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9</a:t>
            </a:fld>
            <a:endParaRPr lang="en-GB"/>
          </a:p>
        </p:txBody>
      </p:sp>
    </p:spTree>
    <p:extLst>
      <p:ext uri="{BB962C8B-B14F-4D97-AF65-F5344CB8AC3E}">
        <p14:creationId xmlns:p14="http://schemas.microsoft.com/office/powerpoint/2010/main" val="34359734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5/15/2023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val="13409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215B87-3049-4CCA-8D28-C8F0F29ED1B4}" type="datetimeFigureOut">
              <a:rPr lang="en-GB" smtClean="0"/>
              <a:pPr/>
              <a:t>15/05/2023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4233942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215B87-3049-4CCA-8D28-C8F0F29ED1B4}" type="datetimeFigureOut">
              <a:rPr lang="en-GB" smtClean="0"/>
              <a:pPr/>
              <a:t>15/05/2023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25386948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txBox="1">
            <a:spLocks/>
          </p:cNvSpPr>
          <p:nvPr userDrawn="1"/>
        </p:nvSpPr>
        <p:spPr>
          <a:xfrm>
            <a:off x="685908" y="1599416"/>
            <a:ext cx="7773646" cy="110362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400"/>
              <a:t>Click to edit Master title style</a:t>
            </a:r>
            <a:endParaRPr lang="en-GB" sz="4400"/>
          </a:p>
        </p:txBody>
      </p:sp>
      <p:sp>
        <p:nvSpPr>
          <p:cNvPr id="3" name="Subtitle 2"/>
          <p:cNvSpPr txBox="1">
            <a:spLocks/>
          </p:cNvSpPr>
          <p:nvPr userDrawn="1"/>
        </p:nvSpPr>
        <p:spPr>
          <a:xfrm>
            <a:off x="1371819" y="2917558"/>
            <a:ext cx="6401826" cy="13157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800" kern="1200">
                <a:solidFill>
                  <a:schemeClr val="tx1">
                    <a:tint val="7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4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9pPr>
          </a:lstStyle>
          <a:p>
            <a:r>
              <a:rPr lang="en-US" sz="2800"/>
              <a:t>Click to edit Master subtitle style</a:t>
            </a:r>
            <a:endParaRPr lang="en-GB" sz="2800"/>
          </a:p>
        </p:txBody>
      </p:sp>
      <p:sp>
        <p:nvSpPr>
          <p:cNvPr id="4" name="Date Placeholder 3"/>
          <p:cNvSpPr txBox="1">
            <a:spLocks/>
          </p:cNvSpPr>
          <p:nvPr userDrawn="1"/>
        </p:nvSpPr>
        <p:spPr>
          <a:xfrm>
            <a:off x="457275" y="4772026"/>
            <a:ext cx="2133942" cy="27411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A3FF8B-3D7E-40A3-972F-2290F6E679E5}" type="datetimeFigureOut">
              <a:rPr lang="en-GB" sz="1800" smtClean="0"/>
              <a:pPr/>
              <a:t>15/05/2023</a:t>
            </a:fld>
            <a:endParaRPr lang="en-GB" sz="1800"/>
          </a:p>
        </p:txBody>
      </p:sp>
      <p:sp>
        <p:nvSpPr>
          <p:cNvPr id="5" name="Slide Number Placeholder 5"/>
          <p:cNvSpPr txBox="1">
            <a:spLocks/>
          </p:cNvSpPr>
          <p:nvPr userDrawn="1"/>
        </p:nvSpPr>
        <p:spPr>
          <a:xfrm>
            <a:off x="6554251" y="4772026"/>
            <a:ext cx="2133942" cy="27411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10B5BB9-13EB-4BF4-AFFE-1FD7252BD932}" type="slidenum">
              <a:rPr lang="en-GB" sz="1800" smtClean="0"/>
              <a:pPr/>
              <a:t>‹#›</a:t>
            </a:fld>
            <a:endParaRPr lang="en-GB" sz="1800"/>
          </a:p>
        </p:txBody>
      </p:sp>
      <p:sp>
        <p:nvSpPr>
          <p:cNvPr id="6" name="Title 1"/>
          <p:cNvSpPr txBox="1">
            <a:spLocks/>
          </p:cNvSpPr>
          <p:nvPr userDrawn="1"/>
        </p:nvSpPr>
        <p:spPr>
          <a:xfrm>
            <a:off x="685908" y="1599416"/>
            <a:ext cx="7773646" cy="110362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400"/>
              <a:t>Click to edit Master title style</a:t>
            </a:r>
            <a:endParaRPr lang="en-GB" sz="4400"/>
          </a:p>
        </p:txBody>
      </p:sp>
      <p:sp>
        <p:nvSpPr>
          <p:cNvPr id="7" name="Subtitle 2"/>
          <p:cNvSpPr txBox="1">
            <a:spLocks/>
          </p:cNvSpPr>
          <p:nvPr userDrawn="1"/>
        </p:nvSpPr>
        <p:spPr>
          <a:xfrm>
            <a:off x="1371819" y="2917558"/>
            <a:ext cx="6401826" cy="131576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3200"/>
              <a:t>Click to edit Master subtitle style</a:t>
            </a:r>
            <a:endParaRPr lang="en-GB" sz="3200"/>
          </a:p>
        </p:txBody>
      </p:sp>
      <p:sp>
        <p:nvSpPr>
          <p:cNvPr id="8" name="Date Placeholder 3"/>
          <p:cNvSpPr txBox="1">
            <a:spLocks/>
          </p:cNvSpPr>
          <p:nvPr userDrawn="1"/>
        </p:nvSpPr>
        <p:spPr>
          <a:xfrm>
            <a:off x="457275" y="4772026"/>
            <a:ext cx="2133942" cy="274117"/>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B2AC66C-F0BF-44A7-86C9-611CA48A43D7}" type="datetimeFigureOut">
              <a:rPr lang="en-GB" sz="1200" smtClean="0"/>
              <a:pPr/>
              <a:t>15/05/2023</a:t>
            </a:fld>
            <a:endParaRPr lang="en-GB" sz="1200"/>
          </a:p>
        </p:txBody>
      </p:sp>
      <p:sp>
        <p:nvSpPr>
          <p:cNvPr id="9" name="Slide Number Placeholder 5"/>
          <p:cNvSpPr txBox="1">
            <a:spLocks/>
          </p:cNvSpPr>
          <p:nvPr userDrawn="1"/>
        </p:nvSpPr>
        <p:spPr>
          <a:xfrm>
            <a:off x="6554251" y="4772026"/>
            <a:ext cx="2133942" cy="274117"/>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4AF9087-94BC-415C-8A96-1D40BD70811D}" type="slidenum">
              <a:rPr lang="en-GB" sz="1200" smtClean="0"/>
              <a:pPr/>
              <a:t>‹#›</a:t>
            </a:fld>
            <a:endParaRPr lang="en-GB" sz="1200"/>
          </a:p>
        </p:txBody>
      </p:sp>
      <p:sp>
        <p:nvSpPr>
          <p:cNvPr id="10" name="Rectangle 9"/>
          <p:cNvSpPr/>
          <p:nvPr userDrawn="1"/>
        </p:nvSpPr>
        <p:spPr>
          <a:xfrm flipV="1">
            <a:off x="-1" y="-1"/>
            <a:ext cx="9153139" cy="6863708"/>
          </a:xfrm>
          <a:prstGeom prst="rect">
            <a:avLst/>
          </a:prstGeom>
          <a:gradFill flip="none" rotWithShape="1">
            <a:gsLst>
              <a:gs pos="0">
                <a:srgbClr val="2C2D84"/>
              </a:gs>
              <a:gs pos="66000">
                <a:srgbClr val="2E83C5"/>
              </a:gs>
              <a:gs pos="100000">
                <a:srgbClr val="9FC63B"/>
              </a:gs>
              <a:gs pos="42000">
                <a:srgbClr val="006AB4"/>
              </a:gs>
            </a:gsLst>
            <a:lin ang="18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grpSp>
        <p:nvGrpSpPr>
          <p:cNvPr id="11" name="Group 10"/>
          <p:cNvGrpSpPr/>
          <p:nvPr userDrawn="1"/>
        </p:nvGrpSpPr>
        <p:grpSpPr>
          <a:xfrm flipH="1">
            <a:off x="0" y="3004706"/>
            <a:ext cx="9153138" cy="3853294"/>
            <a:chOff x="1" y="1725401"/>
            <a:chExt cx="12191996" cy="5132596"/>
          </a:xfrm>
        </p:grpSpPr>
        <p:sp>
          <p:nvSpPr>
            <p:cNvPr id="12" name="Google Shape;12;p2"/>
            <p:cNvSpPr/>
            <p:nvPr userDrawn="1"/>
          </p:nvSpPr>
          <p:spPr>
            <a:xfrm rot="10800000" flipH="1">
              <a:off x="1" y="1725401"/>
              <a:ext cx="2743198" cy="1645203"/>
            </a:xfrm>
            <a:custGeom>
              <a:avLst/>
              <a:gdLst/>
              <a:ahLst/>
              <a:cxnLst/>
              <a:rect l="l" t="t" r="r" b="b"/>
              <a:pathLst>
                <a:path w="642784" h="385464" extrusionOk="0">
                  <a:moveTo>
                    <a:pt x="0" y="113368"/>
                  </a:moveTo>
                  <a:lnTo>
                    <a:pt x="0" y="385724"/>
                  </a:lnTo>
                  <a:lnTo>
                    <a:pt x="642784" y="272355"/>
                  </a:lnTo>
                  <a:lnTo>
                    <a:pt x="642784" y="0"/>
                  </a:lnTo>
                  <a:lnTo>
                    <a:pt x="0" y="113368"/>
                  </a:lnTo>
                  <a:close/>
                </a:path>
              </a:pathLst>
            </a:custGeom>
            <a:gradFill>
              <a:gsLst>
                <a:gs pos="0">
                  <a:srgbClr val="00001A">
                    <a:alpha val="7843"/>
                  </a:srgbClr>
                </a:gs>
                <a:gs pos="100000">
                  <a:srgbClr val="00001A">
                    <a:alpha val="1960"/>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13" name="Google Shape;13;p2"/>
            <p:cNvSpPr/>
            <p:nvPr userDrawn="1"/>
          </p:nvSpPr>
          <p:spPr>
            <a:xfrm rot="10800000" flipH="1">
              <a:off x="1727199" y="5517695"/>
              <a:ext cx="7600947" cy="1340302"/>
            </a:xfrm>
            <a:custGeom>
              <a:avLst/>
              <a:gdLst/>
              <a:ahLst/>
              <a:cxnLst/>
              <a:rect l="l" t="t" r="r" b="b"/>
              <a:pathLst>
                <a:path w="1781048" h="314027" extrusionOk="0">
                  <a:moveTo>
                    <a:pt x="238155" y="0"/>
                  </a:moveTo>
                  <a:lnTo>
                    <a:pt x="0" y="42004"/>
                  </a:lnTo>
                  <a:lnTo>
                    <a:pt x="0" y="314359"/>
                  </a:lnTo>
                  <a:lnTo>
                    <a:pt x="1782389" y="0"/>
                  </a:lnTo>
                  <a:lnTo>
                    <a:pt x="238155" y="0"/>
                  </a:lnTo>
                  <a:close/>
                </a:path>
              </a:pathLst>
            </a:custGeom>
            <a:gradFill>
              <a:gsLst>
                <a:gs pos="0">
                  <a:srgbClr val="00001A">
                    <a:alpha val="7843"/>
                  </a:srgbClr>
                </a:gs>
                <a:gs pos="100000">
                  <a:srgbClr val="00001A">
                    <a:alpha val="1960"/>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14" name="Google Shape;14;p2"/>
            <p:cNvSpPr/>
            <p:nvPr userDrawn="1"/>
          </p:nvSpPr>
          <p:spPr>
            <a:xfrm rot="10800000" flipH="1">
              <a:off x="7753345" y="4255937"/>
              <a:ext cx="4438646" cy="1943757"/>
            </a:xfrm>
            <a:custGeom>
              <a:avLst/>
              <a:gdLst/>
              <a:ahLst/>
              <a:cxnLst/>
              <a:rect l="l" t="t" r="r" b="b"/>
              <a:pathLst>
                <a:path w="1040060" h="455414" extrusionOk="0">
                  <a:moveTo>
                    <a:pt x="1040061" y="0"/>
                  </a:moveTo>
                  <a:lnTo>
                    <a:pt x="0" y="184194"/>
                  </a:lnTo>
                  <a:lnTo>
                    <a:pt x="0" y="456550"/>
                  </a:lnTo>
                  <a:lnTo>
                    <a:pt x="1040061" y="272355"/>
                  </a:lnTo>
                  <a:lnTo>
                    <a:pt x="1040061" y="0"/>
                  </a:lnTo>
                  <a:close/>
                </a:path>
              </a:pathLst>
            </a:custGeom>
            <a:gradFill>
              <a:gsLst>
                <a:gs pos="0">
                  <a:srgbClr val="00001A">
                    <a:alpha val="1960"/>
                  </a:srgbClr>
                </a:gs>
                <a:gs pos="100000">
                  <a:srgbClr val="00001A">
                    <a:alpha val="7843"/>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15" name="Google Shape;16;p2"/>
            <p:cNvSpPr/>
            <p:nvPr userDrawn="1"/>
          </p:nvSpPr>
          <p:spPr>
            <a:xfrm rot="10800000" flipH="1">
              <a:off x="10915648" y="2490041"/>
              <a:ext cx="1276349" cy="1384766"/>
            </a:xfrm>
            <a:custGeom>
              <a:avLst/>
              <a:gdLst/>
              <a:ahLst/>
              <a:cxnLst/>
              <a:rect l="l" t="t" r="r" b="b"/>
              <a:pathLst>
                <a:path w="299073" h="324445" extrusionOk="0">
                  <a:moveTo>
                    <a:pt x="299073" y="0"/>
                  </a:moveTo>
                  <a:lnTo>
                    <a:pt x="0" y="52748"/>
                  </a:lnTo>
                  <a:lnTo>
                    <a:pt x="0" y="325103"/>
                  </a:lnTo>
                  <a:lnTo>
                    <a:pt x="299073" y="272355"/>
                  </a:lnTo>
                  <a:lnTo>
                    <a:pt x="299073" y="0"/>
                  </a:lnTo>
                  <a:close/>
                </a:path>
              </a:pathLst>
            </a:custGeom>
            <a:gradFill>
              <a:gsLst>
                <a:gs pos="0">
                  <a:srgbClr val="00001A">
                    <a:alpha val="7843"/>
                  </a:srgbClr>
                </a:gs>
                <a:gs pos="100000">
                  <a:srgbClr val="00001A">
                    <a:alpha val="1960"/>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16" name="Google Shape;17;p2"/>
            <p:cNvSpPr/>
            <p:nvPr userDrawn="1"/>
          </p:nvSpPr>
          <p:spPr>
            <a:xfrm rot="10800000" flipH="1">
              <a:off x="2730495" y="4531589"/>
              <a:ext cx="2381248" cy="1581685"/>
            </a:xfrm>
            <a:custGeom>
              <a:avLst/>
              <a:gdLst/>
              <a:ahLst/>
              <a:cxnLst/>
              <a:rect l="l" t="t" r="r" b="b"/>
              <a:pathLst>
                <a:path w="557972" h="370582" extrusionOk="0">
                  <a:moveTo>
                    <a:pt x="0" y="98410"/>
                  </a:moveTo>
                  <a:lnTo>
                    <a:pt x="0" y="370765"/>
                  </a:lnTo>
                  <a:lnTo>
                    <a:pt x="557973" y="272355"/>
                  </a:lnTo>
                  <a:lnTo>
                    <a:pt x="557973" y="0"/>
                  </a:lnTo>
                  <a:lnTo>
                    <a:pt x="0" y="98410"/>
                  </a:lnTo>
                  <a:close/>
                </a:path>
              </a:pathLst>
            </a:custGeom>
            <a:gradFill>
              <a:gsLst>
                <a:gs pos="0">
                  <a:srgbClr val="FFFFFF">
                    <a:alpha val="4705"/>
                  </a:srgbClr>
                </a:gs>
                <a:gs pos="100000">
                  <a:srgbClr val="FFFFFF">
                    <a:alpha val="11764"/>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17" name="Google Shape;18;p2"/>
            <p:cNvSpPr/>
            <p:nvPr userDrawn="1"/>
          </p:nvSpPr>
          <p:spPr>
            <a:xfrm rot="10800000" flipH="1">
              <a:off x="11366499" y="3735061"/>
              <a:ext cx="825498" cy="1302188"/>
            </a:xfrm>
            <a:custGeom>
              <a:avLst/>
              <a:gdLst/>
              <a:ahLst/>
              <a:cxnLst/>
              <a:rect l="l" t="t" r="r" b="b"/>
              <a:pathLst>
                <a:path w="193430" h="305097" extrusionOk="0">
                  <a:moveTo>
                    <a:pt x="193430" y="0"/>
                  </a:moveTo>
                  <a:lnTo>
                    <a:pt x="0" y="34116"/>
                  </a:lnTo>
                  <a:lnTo>
                    <a:pt x="0" y="306471"/>
                  </a:lnTo>
                  <a:lnTo>
                    <a:pt x="193430" y="272355"/>
                  </a:lnTo>
                  <a:lnTo>
                    <a:pt x="193430" y="0"/>
                  </a:lnTo>
                  <a:close/>
                </a:path>
              </a:pathLst>
            </a:custGeom>
            <a:gradFill>
              <a:gsLst>
                <a:gs pos="0">
                  <a:srgbClr val="FFFFFF">
                    <a:alpha val="11764"/>
                  </a:srgbClr>
                </a:gs>
                <a:gs pos="100000">
                  <a:srgbClr val="FFFFFF">
                    <a:alpha val="4705"/>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grpSp>
      <p:pic>
        <p:nvPicPr>
          <p:cNvPr id="21" name="Picture 20"/>
          <p:cNvPicPr>
            <a:picLocks noChangeAspect="1"/>
          </p:cNvPicPr>
          <p:nvPr userDrawn="1"/>
        </p:nvPicPr>
        <p:blipFill rotWithShape="1">
          <a:blip r:embed="rId2" cstate="print">
            <a:extLst>
              <a:ext uri="{28A0092B-C50C-407E-A947-70E740481C1C}">
                <a14:useLocalDpi xmlns:a14="http://schemas.microsoft.com/office/drawing/2010/main" val="0"/>
              </a:ext>
            </a:extLst>
          </a:blip>
          <a:srcRect t="4862"/>
          <a:stretch/>
        </p:blipFill>
        <p:spPr>
          <a:xfrm>
            <a:off x="513861" y="1"/>
            <a:ext cx="1427067" cy="1818895"/>
          </a:xfrm>
          <a:prstGeom prst="rect">
            <a:avLst/>
          </a:prstGeom>
        </p:spPr>
      </p:pic>
      <p:pic>
        <p:nvPicPr>
          <p:cNvPr id="22" name="Picture 2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096000" y="5131521"/>
            <a:ext cx="3054043" cy="1767693"/>
          </a:xfrm>
          <a:prstGeom prst="rect">
            <a:avLst/>
          </a:prstGeom>
        </p:spPr>
      </p:pic>
    </p:spTree>
    <p:extLst>
      <p:ext uri="{BB962C8B-B14F-4D97-AF65-F5344CB8AC3E}">
        <p14:creationId xmlns:p14="http://schemas.microsoft.com/office/powerpoint/2010/main" val="3691467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5/15/2023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
        <p:nvSpPr>
          <p:cNvPr id="7" name="Rectangle 6"/>
          <p:cNvSpPr/>
          <p:nvPr userDrawn="1"/>
        </p:nvSpPr>
        <p:spPr>
          <a:xfrm flipH="1">
            <a:off x="231262" y="6422073"/>
            <a:ext cx="8681485" cy="184297"/>
          </a:xfrm>
          <a:prstGeom prst="rect">
            <a:avLst/>
          </a:prstGeom>
          <a:gradFill>
            <a:gsLst>
              <a:gs pos="0">
                <a:srgbClr val="2C2D84"/>
              </a:gs>
              <a:gs pos="50000">
                <a:srgbClr val="006AB4"/>
              </a:gs>
              <a:gs pos="100000">
                <a:srgbClr val="9FC63B"/>
              </a:gs>
            </a:gsLst>
            <a:path path="circle">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8" name="TextBox 7"/>
          <p:cNvSpPr txBox="1"/>
          <p:nvPr userDrawn="1"/>
        </p:nvSpPr>
        <p:spPr>
          <a:xfrm>
            <a:off x="167467" y="6110179"/>
            <a:ext cx="4396295" cy="276999"/>
          </a:xfrm>
          <a:prstGeom prst="rect">
            <a:avLst/>
          </a:prstGeom>
          <a:noFill/>
        </p:spPr>
        <p:txBody>
          <a:bodyPr wrap="square" rtlCol="0">
            <a:spAutoFit/>
          </a:bodyPr>
          <a:lstStyle/>
          <a:p>
            <a:r>
              <a:rPr lang="en-GB" sz="1200" dirty="0">
                <a:solidFill>
                  <a:schemeClr val="tx1"/>
                </a:solidFill>
                <a:latin typeface="+mn-lt"/>
              </a:rPr>
              <a:t>BUCKINGHAMSHIRE</a:t>
            </a:r>
            <a:r>
              <a:rPr lang="en-GB" sz="1200" baseline="0" dirty="0">
                <a:solidFill>
                  <a:schemeClr val="tx1"/>
                </a:solidFill>
                <a:latin typeface="+mn-lt"/>
              </a:rPr>
              <a:t> COUNCIL</a:t>
            </a:r>
            <a:endParaRPr lang="en-GB" sz="1200" dirty="0">
              <a:solidFill>
                <a:schemeClr val="tx1"/>
              </a:solidFill>
              <a:latin typeface="+mn-lt"/>
            </a:endParaRPr>
          </a:p>
        </p:txBody>
      </p:sp>
    </p:spTree>
    <p:extLst>
      <p:ext uri="{BB962C8B-B14F-4D97-AF65-F5344CB8AC3E}">
        <p14:creationId xmlns:p14="http://schemas.microsoft.com/office/powerpoint/2010/main" val="947113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215B87-3049-4CCA-8D28-C8F0F29ED1B4}" type="datetimeFigureOut">
              <a:rPr lang="en-GB" smtClean="0"/>
              <a:pPr/>
              <a:t>15/05/2023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1084295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9215B87-3049-4CCA-8D28-C8F0F29ED1B4}" type="datetimeFigureOut">
              <a:rPr lang="en-GB" smtClean="0"/>
              <a:pPr/>
              <a:t>15/05/2023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3088249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9215B87-3049-4CCA-8D28-C8F0F29ED1B4}" type="datetimeFigureOut">
              <a:rPr lang="en-GB" smtClean="0"/>
              <a:pPr/>
              <a:t>15/05/2023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3033796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9215B87-3049-4CCA-8D28-C8F0F29ED1B4}" type="datetimeFigureOut">
              <a:rPr lang="en-GB" smtClean="0"/>
              <a:pPr/>
              <a:t>15/05/2023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1151052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215B87-3049-4CCA-8D28-C8F0F29ED1B4}" type="datetimeFigureOut">
              <a:rPr lang="en-GB" smtClean="0"/>
              <a:pPr/>
              <a:t>15/05/2023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3779557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9215B87-3049-4CCA-8D28-C8F0F29ED1B4}" type="datetimeFigureOut">
              <a:rPr lang="en-GB" smtClean="0"/>
              <a:pPr/>
              <a:t>15/05/2023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741283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9215B87-3049-4CCA-8D28-C8F0F29ED1B4}" type="datetimeFigureOut">
              <a:rPr lang="en-GB" smtClean="0"/>
              <a:pPr/>
              <a:t>15/05/2023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2681523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pPr/>
              <a:t>5/15/2023</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pPr/>
              <a:t>‹#›</a:t>
            </a:fld>
            <a:endParaRPr lang="en-US" dirty="0"/>
          </a:p>
        </p:txBody>
      </p:sp>
    </p:spTree>
    <p:extLst>
      <p:ext uri="{BB962C8B-B14F-4D97-AF65-F5344CB8AC3E}">
        <p14:creationId xmlns:p14="http://schemas.microsoft.com/office/powerpoint/2010/main" val="7624819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buckinghamshire.gov.uk/"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www.thebucksgrammarschools.org/"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hyperlink" Target="https://www.thebucksgrammarschools.org/"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gl-assessment.co.uk/free-familiarisation"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www.thebucksgrammarschools.org/"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 Id="rId5" Type="http://schemas.openxmlformats.org/officeDocument/2006/relationships/hyperlink" Target="https://www.buckinghamshire.gov.uk/schools-and-learning/schools-index/school-admissions/" TargetMode="External"/><Relationship Id="rId4" Type="http://schemas.openxmlformats.org/officeDocument/2006/relationships/hyperlink" Target="https://services.buckscc.gov.uk/school-admissions/schools"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www.buckinghamshire.gov.uk/schools-and-learning/"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hyperlink" Target="https://eur03.safelinks.protection.outlook.com/?url=http://www.buckinghamshire.gov.uk/admissions&amp;data=02|01|Debbie.Munday@buckinghamshire.gov.uk|dafbc17481ab4474563408d7eb7a70f6|7fb976b99e2848e180861ddabecf82a0|0|0|637236783422762217&amp;sdata=UlsuLgVkNsB6ECTkSm9llDmf2rOSQhLl1Ef/1CTd9lQ=&amp;reserved=0"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buckinghamshire.gov.uk/admission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ervices.buckscc.gov.uk/school-admission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1"/>
          <p:cNvSpPr>
            <a:spLocks noGrp="1"/>
          </p:cNvSpPr>
          <p:nvPr>
            <p:ph type="ctrTitle" idx="4294967295"/>
          </p:nvPr>
        </p:nvSpPr>
        <p:spPr>
          <a:xfrm>
            <a:off x="446918" y="1504199"/>
            <a:ext cx="7888288" cy="2387600"/>
          </a:xfrm>
        </p:spPr>
        <p:txBody>
          <a:bodyPr anchor="b">
            <a:normAutofit/>
          </a:bodyPr>
          <a:lstStyle>
            <a:lvl1pPr algn="l">
              <a:defRPr sz="4800"/>
            </a:lvl1pPr>
          </a:lstStyle>
          <a:p>
            <a:r>
              <a:rPr lang="en-GB" altLang="en-US" b="1" dirty="0">
                <a:latin typeface="Calibri" panose="020F0502020204030204" pitchFamily="34" charset="0"/>
              </a:rPr>
              <a:t>MOVING UP TO SECONDARY SCHOOL</a:t>
            </a:r>
            <a:endParaRPr lang="en-GB" dirty="0">
              <a:solidFill>
                <a:schemeClr val="bg2"/>
              </a:solidFill>
            </a:endParaRPr>
          </a:p>
        </p:txBody>
      </p:sp>
      <p:sp>
        <p:nvSpPr>
          <p:cNvPr id="23" name="Subtitle 2"/>
          <p:cNvSpPr>
            <a:spLocks noGrp="1"/>
          </p:cNvSpPr>
          <p:nvPr>
            <p:ph type="subTitle" idx="4294967295"/>
          </p:nvPr>
        </p:nvSpPr>
        <p:spPr>
          <a:xfrm>
            <a:off x="446918" y="3983874"/>
            <a:ext cx="7888288" cy="26039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ltLang="en-US" b="1" dirty="0">
                <a:latin typeface="Calibri" panose="020F0502020204030204" pitchFamily="34" charset="0"/>
              </a:rPr>
              <a:t>SEPTEMBER 2024 (April 2023)</a:t>
            </a:r>
          </a:p>
          <a:p>
            <a:r>
              <a:rPr lang="en-GB" altLang="en-US" b="1" dirty="0">
                <a:latin typeface="Calibri" panose="020F0502020204030204" pitchFamily="34" charset="0"/>
              </a:rPr>
              <a:t> </a:t>
            </a:r>
            <a:endParaRPr lang="en-GB" dirty="0">
              <a:solidFill>
                <a:schemeClr val="bg2"/>
              </a:solidFill>
            </a:endParaRPr>
          </a:p>
        </p:txBody>
      </p:sp>
    </p:spTree>
    <p:extLst>
      <p:ext uri="{BB962C8B-B14F-4D97-AF65-F5344CB8AC3E}">
        <p14:creationId xmlns:p14="http://schemas.microsoft.com/office/powerpoint/2010/main" val="1775890208"/>
      </p:ext>
    </p:extLst>
  </p:cSld>
  <p:clrMapOvr>
    <a:masterClrMapping/>
  </p:clrMapOvr>
  <mc:AlternateContent xmlns:mc="http://schemas.openxmlformats.org/markup-compatibility/2006" xmlns:p14="http://schemas.microsoft.com/office/powerpoint/2010/main">
    <mc:Choice Requires="p14">
      <p:transition p14:dur="0" advTm="6859"/>
    </mc:Choice>
    <mc:Fallback xmlns="">
      <p:transition advTm="6859"/>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The offer process – Step 1</a:t>
            </a:r>
            <a:endParaRPr lang="en-GB" dirty="0"/>
          </a:p>
        </p:txBody>
      </p:sp>
      <p:sp>
        <p:nvSpPr>
          <p:cNvPr id="3" name="Content Placeholder 2"/>
          <p:cNvSpPr>
            <a:spLocks noGrp="1"/>
          </p:cNvSpPr>
          <p:nvPr>
            <p:ph idx="1"/>
          </p:nvPr>
        </p:nvSpPr>
        <p:spPr>
          <a:xfrm>
            <a:off x="628650" y="1690689"/>
            <a:ext cx="7886700" cy="4486274"/>
          </a:xfrm>
        </p:spPr>
        <p:txBody>
          <a:bodyPr/>
          <a:lstStyle/>
          <a:p>
            <a:r>
              <a:rPr lang="en-GB" altLang="en-US" dirty="0"/>
              <a:t>Local authorities share offer information with each other</a:t>
            </a:r>
          </a:p>
          <a:p>
            <a:r>
              <a:rPr lang="en-GB" altLang="en-US" dirty="0"/>
              <a:t>Each school preference is treated separately</a:t>
            </a:r>
          </a:p>
          <a:p>
            <a:r>
              <a:rPr lang="en-GB" altLang="en-US" dirty="0"/>
              <a:t>Schools are not told where they are placed on the preference list by the parent</a:t>
            </a:r>
          </a:p>
          <a:p>
            <a:r>
              <a:rPr lang="en-GB" altLang="en-US" dirty="0"/>
              <a:t>All admission authorities apply their admission rules to the children with a preference for their school and sort the children into ‘ranked order’</a:t>
            </a:r>
          </a:p>
          <a:p>
            <a:r>
              <a:rPr lang="en-GB" altLang="en-US" dirty="0"/>
              <a:t>The schools tell the ranked order to their council</a:t>
            </a:r>
          </a:p>
          <a:p>
            <a:endParaRPr lang="en-GB" dirty="0"/>
          </a:p>
        </p:txBody>
      </p:sp>
    </p:spTree>
    <p:extLst>
      <p:ext uri="{BB962C8B-B14F-4D97-AF65-F5344CB8AC3E}">
        <p14:creationId xmlns:p14="http://schemas.microsoft.com/office/powerpoint/2010/main" val="426985840"/>
      </p:ext>
    </p:extLst>
  </p:cSld>
  <p:clrMapOvr>
    <a:masterClrMapping/>
  </p:clrMapOvr>
  <mc:AlternateContent xmlns:mc="http://schemas.openxmlformats.org/markup-compatibility/2006" xmlns:p14="http://schemas.microsoft.com/office/powerpoint/2010/main">
    <mc:Choice Requires="p14">
      <p:transition spd="slow" p14:dur="2000" advTm="48949"/>
    </mc:Choice>
    <mc:Fallback xmlns="">
      <p:transition spd="slow" advTm="48949"/>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The offer process – Step 2</a:t>
            </a:r>
            <a:endParaRPr lang="en-GB" dirty="0"/>
          </a:p>
        </p:txBody>
      </p:sp>
      <p:sp>
        <p:nvSpPr>
          <p:cNvPr id="3" name="Content Placeholder 2"/>
          <p:cNvSpPr>
            <a:spLocks noGrp="1"/>
          </p:cNvSpPr>
          <p:nvPr>
            <p:ph idx="1"/>
          </p:nvPr>
        </p:nvSpPr>
        <p:spPr>
          <a:xfrm>
            <a:off x="628650" y="1501254"/>
            <a:ext cx="7886700" cy="4876685"/>
          </a:xfrm>
        </p:spPr>
        <p:txBody>
          <a:bodyPr>
            <a:normAutofit/>
          </a:bodyPr>
          <a:lstStyle/>
          <a:p>
            <a:r>
              <a:rPr lang="en-GB" altLang="en-US" dirty="0"/>
              <a:t>Grammar school preferences will only be offered to qualified pupils (by scoring 121 or due to successful Selection Review)</a:t>
            </a:r>
          </a:p>
          <a:p>
            <a:r>
              <a:rPr lang="en-GB" altLang="en-US" dirty="0"/>
              <a:t>Where a child can be offered more than one school place - the higher ranked preference school is offered</a:t>
            </a:r>
          </a:p>
          <a:p>
            <a:r>
              <a:rPr lang="en-GB" altLang="en-US" dirty="0"/>
              <a:t>The lower preference school is declined</a:t>
            </a:r>
          </a:p>
          <a:p>
            <a:r>
              <a:rPr lang="en-GB" altLang="en-US" dirty="0"/>
              <a:t>The vacant place created is offered to another child </a:t>
            </a:r>
          </a:p>
          <a:p>
            <a:r>
              <a:rPr lang="en-GB" altLang="en-US" dirty="0"/>
              <a:t>Children who cannot be offered any of their preferences are then offered a place at the nearest school with vacant places remaining </a:t>
            </a:r>
            <a:endParaRPr lang="en-GB" altLang="en-US" dirty="0">
              <a:solidFill>
                <a:srgbClr val="FF3399"/>
              </a:solidFill>
            </a:endParaRPr>
          </a:p>
          <a:p>
            <a:endParaRPr lang="en-GB" dirty="0"/>
          </a:p>
        </p:txBody>
      </p:sp>
    </p:spTree>
    <p:extLst>
      <p:ext uri="{BB962C8B-B14F-4D97-AF65-F5344CB8AC3E}">
        <p14:creationId xmlns:p14="http://schemas.microsoft.com/office/powerpoint/2010/main" val="1997115567"/>
      </p:ext>
    </p:extLst>
  </p:cSld>
  <p:clrMapOvr>
    <a:masterClrMapping/>
  </p:clrMapOvr>
  <mc:AlternateContent xmlns:mc="http://schemas.openxmlformats.org/markup-compatibility/2006" xmlns:p14="http://schemas.microsoft.com/office/powerpoint/2010/main">
    <mc:Choice Requires="p14">
      <p:transition spd="slow" p14:dur="2000" advTm="48742"/>
    </mc:Choice>
    <mc:Fallback xmlns="">
      <p:transition spd="slow" advTm="48742"/>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163422"/>
          </a:xfrm>
        </p:spPr>
        <p:txBody>
          <a:bodyPr/>
          <a:lstStyle/>
          <a:p>
            <a:r>
              <a:rPr lang="en-GB" altLang="en-US" dirty="0"/>
              <a:t>Offer Day – 1 March 2024</a:t>
            </a:r>
            <a:endParaRPr lang="en-GB" dirty="0"/>
          </a:p>
        </p:txBody>
      </p:sp>
      <p:sp>
        <p:nvSpPr>
          <p:cNvPr id="3" name="Content Placeholder 2"/>
          <p:cNvSpPr>
            <a:spLocks noGrp="1"/>
          </p:cNvSpPr>
          <p:nvPr>
            <p:ph idx="1"/>
          </p:nvPr>
        </p:nvSpPr>
        <p:spPr>
          <a:xfrm>
            <a:off x="628650" y="1528548"/>
            <a:ext cx="7886700" cy="4858603"/>
          </a:xfrm>
        </p:spPr>
        <p:txBody>
          <a:bodyPr>
            <a:normAutofit fontScale="92500" lnSpcReduction="20000"/>
          </a:bodyPr>
          <a:lstStyle/>
          <a:p>
            <a:pPr marL="0" indent="0">
              <a:buNone/>
            </a:pPr>
            <a:r>
              <a:rPr lang="en-GB" altLang="en-US" sz="3000" dirty="0">
                <a:solidFill>
                  <a:srgbClr val="00B050"/>
                </a:solidFill>
              </a:rPr>
              <a:t>Online applicants</a:t>
            </a:r>
          </a:p>
          <a:p>
            <a:pPr marL="0" indent="0"/>
            <a:r>
              <a:rPr lang="en-GB" altLang="en-US" sz="3000" dirty="0"/>
              <a:t> Offer emails sent 1 March </a:t>
            </a:r>
          </a:p>
          <a:p>
            <a:pPr marL="0" indent="0"/>
            <a:r>
              <a:rPr lang="en-GB" altLang="en-US" sz="3000" dirty="0"/>
              <a:t> You can log on and accept the school place online </a:t>
            </a:r>
          </a:p>
          <a:p>
            <a:pPr marL="0" indent="0">
              <a:buNone/>
            </a:pPr>
            <a:r>
              <a:rPr lang="en-GB" altLang="en-US" sz="3000" dirty="0">
                <a:solidFill>
                  <a:srgbClr val="00B050"/>
                </a:solidFill>
              </a:rPr>
              <a:t>Postal applicants</a:t>
            </a:r>
          </a:p>
          <a:p>
            <a:pPr marL="0" indent="0"/>
            <a:r>
              <a:rPr lang="en-GB" altLang="en-US" sz="3000" dirty="0"/>
              <a:t> Offer letters emailed or posted 1 March</a:t>
            </a:r>
          </a:p>
          <a:p>
            <a:pPr marL="0" indent="0">
              <a:buNone/>
            </a:pPr>
            <a:r>
              <a:rPr lang="en-GB" altLang="en-US" sz="3000" dirty="0">
                <a:solidFill>
                  <a:srgbClr val="00B050"/>
                </a:solidFill>
              </a:rPr>
              <a:t>All applicants  </a:t>
            </a:r>
          </a:p>
          <a:p>
            <a:pPr marL="0" indent="0"/>
            <a:r>
              <a:rPr lang="en-GB" altLang="en-US" sz="3000" dirty="0"/>
              <a:t> Automatically added to waiting list for higher preferences that could not be offered but for which the child is qualified </a:t>
            </a:r>
          </a:p>
          <a:p>
            <a:pPr marL="0" indent="0"/>
            <a:r>
              <a:rPr lang="en-GB" altLang="en-US" sz="3000" dirty="0"/>
              <a:t> Can register an appeal</a:t>
            </a:r>
          </a:p>
          <a:p>
            <a:pPr marL="0" indent="0"/>
            <a:r>
              <a:rPr lang="en-GB" altLang="en-US" sz="3000" dirty="0"/>
              <a:t> You will have 14 days to accept the offer.</a:t>
            </a:r>
          </a:p>
          <a:p>
            <a:endParaRPr lang="en-GB" dirty="0"/>
          </a:p>
        </p:txBody>
      </p:sp>
    </p:spTree>
    <p:extLst>
      <p:ext uri="{BB962C8B-B14F-4D97-AF65-F5344CB8AC3E}">
        <p14:creationId xmlns:p14="http://schemas.microsoft.com/office/powerpoint/2010/main" val="1864858230"/>
      </p:ext>
    </p:extLst>
  </p:cSld>
  <p:clrMapOvr>
    <a:masterClrMapping/>
  </p:clrMapOvr>
  <mc:AlternateContent xmlns:mc="http://schemas.openxmlformats.org/markup-compatibility/2006" xmlns:p14="http://schemas.microsoft.com/office/powerpoint/2010/main">
    <mc:Choice Requires="p14">
      <p:transition spd="slow" p14:dur="2000" advTm="51349"/>
    </mc:Choice>
    <mc:Fallback xmlns="">
      <p:transition spd="slow" advTm="51349"/>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After Offer Day</a:t>
            </a:r>
            <a:endParaRPr lang="en-GB" dirty="0"/>
          </a:p>
        </p:txBody>
      </p:sp>
      <p:sp>
        <p:nvSpPr>
          <p:cNvPr id="3" name="Content Placeholder 2"/>
          <p:cNvSpPr>
            <a:spLocks noGrp="1"/>
          </p:cNvSpPr>
          <p:nvPr>
            <p:ph idx="1"/>
          </p:nvPr>
        </p:nvSpPr>
        <p:spPr/>
        <p:txBody>
          <a:bodyPr/>
          <a:lstStyle/>
          <a:p>
            <a:r>
              <a:rPr lang="en-GB" altLang="en-US" dirty="0"/>
              <a:t>You can appeal for any school you have been refused</a:t>
            </a:r>
          </a:p>
          <a:p>
            <a:r>
              <a:rPr lang="en-GB" altLang="en-US" dirty="0"/>
              <a:t>This includes where your preference is a grammar school and your child has not qualified</a:t>
            </a:r>
          </a:p>
          <a:p>
            <a:r>
              <a:rPr lang="en-GB" altLang="en-US" dirty="0"/>
              <a:t>We will automatically add your child to the waiting list for any school on your application above the school we have offered as long as it is a school they are qualified to attend</a:t>
            </a:r>
          </a:p>
          <a:p>
            <a:endParaRPr lang="en-GB" dirty="0"/>
          </a:p>
        </p:txBody>
      </p:sp>
    </p:spTree>
    <p:extLst>
      <p:ext uri="{BB962C8B-B14F-4D97-AF65-F5344CB8AC3E}">
        <p14:creationId xmlns:p14="http://schemas.microsoft.com/office/powerpoint/2010/main" val="3417304688"/>
      </p:ext>
    </p:extLst>
  </p:cSld>
  <p:clrMapOvr>
    <a:masterClrMapping/>
  </p:clrMapOvr>
  <mc:AlternateContent xmlns:mc="http://schemas.openxmlformats.org/markup-compatibility/2006" xmlns:p14="http://schemas.microsoft.com/office/powerpoint/2010/main">
    <mc:Choice Requires="p14">
      <p:transition spd="slow" p14:dur="2000" advTm="27131"/>
    </mc:Choice>
    <mc:Fallback xmlns="">
      <p:transition spd="slow" advTm="27131"/>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About appeals</a:t>
            </a:r>
            <a:endParaRPr lang="en-GB" dirty="0"/>
          </a:p>
        </p:txBody>
      </p:sp>
      <p:sp>
        <p:nvSpPr>
          <p:cNvPr id="3" name="Content Placeholder 2"/>
          <p:cNvSpPr>
            <a:spLocks noGrp="1"/>
          </p:cNvSpPr>
          <p:nvPr>
            <p:ph idx="1"/>
          </p:nvPr>
        </p:nvSpPr>
        <p:spPr/>
        <p:txBody>
          <a:bodyPr/>
          <a:lstStyle/>
          <a:p>
            <a:r>
              <a:rPr lang="en-GB" altLang="en-US" dirty="0"/>
              <a:t>Appeals are heard by a panel of three people</a:t>
            </a:r>
          </a:p>
          <a:p>
            <a:r>
              <a:rPr lang="en-GB" altLang="en-US" dirty="0"/>
              <a:t>Panel members are independent and unpaid volunteers who have no connection with the school or the LA</a:t>
            </a:r>
          </a:p>
          <a:p>
            <a:r>
              <a:rPr lang="en-GB" altLang="en-US" dirty="0"/>
              <a:t>You can put your case in person but it can also be held in your absence if you prefer</a:t>
            </a:r>
          </a:p>
          <a:p>
            <a:r>
              <a:rPr lang="en-GB" altLang="en-US" dirty="0"/>
              <a:t>Your appeal is likely to be held remotely via Teams</a:t>
            </a:r>
          </a:p>
          <a:p>
            <a:endParaRPr lang="en-GB" dirty="0"/>
          </a:p>
        </p:txBody>
      </p:sp>
    </p:spTree>
    <p:extLst>
      <p:ext uri="{BB962C8B-B14F-4D97-AF65-F5344CB8AC3E}">
        <p14:creationId xmlns:p14="http://schemas.microsoft.com/office/powerpoint/2010/main" val="467049074"/>
      </p:ext>
    </p:extLst>
  </p:cSld>
  <p:clrMapOvr>
    <a:masterClrMapping/>
  </p:clrMapOvr>
  <mc:AlternateContent xmlns:mc="http://schemas.openxmlformats.org/markup-compatibility/2006" xmlns:p14="http://schemas.microsoft.com/office/powerpoint/2010/main">
    <mc:Choice Requires="p14">
      <p:transition spd="slow" p14:dur="2000" advTm="37701"/>
    </mc:Choice>
    <mc:Fallback xmlns="">
      <p:transition spd="slow" advTm="37701"/>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Application summary</a:t>
            </a:r>
            <a:endParaRPr lang="en-GB" dirty="0"/>
          </a:p>
        </p:txBody>
      </p:sp>
      <p:sp>
        <p:nvSpPr>
          <p:cNvPr id="3" name="Content Placeholder 2"/>
          <p:cNvSpPr>
            <a:spLocks noGrp="1"/>
          </p:cNvSpPr>
          <p:nvPr>
            <p:ph idx="1"/>
          </p:nvPr>
        </p:nvSpPr>
        <p:spPr>
          <a:xfrm>
            <a:off x="628650" y="1446663"/>
            <a:ext cx="7886700" cy="4730300"/>
          </a:xfrm>
        </p:spPr>
        <p:txBody>
          <a:bodyPr>
            <a:normAutofit fontScale="85000" lnSpcReduction="20000"/>
          </a:bodyPr>
          <a:lstStyle/>
          <a:p>
            <a:pPr>
              <a:defRPr/>
            </a:pPr>
            <a:r>
              <a:rPr lang="en-GB" sz="3000" dirty="0"/>
              <a:t>Apply by Midnight on 31 October 2023</a:t>
            </a:r>
          </a:p>
          <a:p>
            <a:pPr>
              <a:defRPr/>
            </a:pPr>
            <a:r>
              <a:rPr lang="en-GB" sz="3000" dirty="0"/>
              <a:t>Apply online at</a:t>
            </a:r>
            <a:r>
              <a:rPr lang="en-GB" sz="3000" dirty="0">
                <a:solidFill>
                  <a:schemeClr val="accent6"/>
                </a:solidFill>
              </a:rPr>
              <a:t> </a:t>
            </a:r>
            <a:r>
              <a:rPr lang="en-GB" sz="3000" dirty="0">
                <a:solidFill>
                  <a:schemeClr val="accent6"/>
                </a:solidFill>
                <a:hlinkClick r:id="rId3"/>
              </a:rPr>
              <a:t>www.buckinghamshire.gov.uk</a:t>
            </a:r>
            <a:r>
              <a:rPr lang="en-GB" sz="3000" dirty="0">
                <a:solidFill>
                  <a:schemeClr val="accent6"/>
                </a:solidFill>
              </a:rPr>
              <a:t>  </a:t>
            </a:r>
            <a:r>
              <a:rPr lang="en-GB" sz="3000" dirty="0"/>
              <a:t>or on your home LA’s website</a:t>
            </a:r>
          </a:p>
          <a:p>
            <a:pPr>
              <a:defRPr/>
            </a:pPr>
            <a:r>
              <a:rPr lang="en-GB" sz="3000" dirty="0"/>
              <a:t>List schools in true preference order including grammar and upper schools if your child is sitting the test</a:t>
            </a:r>
          </a:p>
          <a:p>
            <a:pPr>
              <a:defRPr/>
            </a:pPr>
            <a:r>
              <a:rPr lang="en-GB" sz="3000" dirty="0"/>
              <a:t>Consider including your catchment/local/nearest school</a:t>
            </a:r>
          </a:p>
          <a:p>
            <a:pPr>
              <a:defRPr/>
            </a:pPr>
            <a:r>
              <a:rPr lang="en-GB" sz="3000" dirty="0"/>
              <a:t>Be realistic, understand the rules, use all your preferences</a:t>
            </a:r>
          </a:p>
          <a:p>
            <a:pPr>
              <a:defRPr/>
            </a:pPr>
            <a:r>
              <a:rPr lang="en-GB" sz="3000" dirty="0"/>
              <a:t>Consider transport arrangements</a:t>
            </a:r>
          </a:p>
          <a:p>
            <a:pPr>
              <a:defRPr/>
            </a:pPr>
            <a:r>
              <a:rPr lang="en-GB" sz="3000" dirty="0"/>
              <a:t>Visit the schools or view virtual tours</a:t>
            </a:r>
          </a:p>
          <a:p>
            <a:pPr>
              <a:defRPr/>
            </a:pPr>
            <a:r>
              <a:rPr lang="en-GB" sz="3000" dirty="0"/>
              <a:t>Don’t rely on the opinions of others  </a:t>
            </a:r>
          </a:p>
          <a:p>
            <a:endParaRPr lang="en-GB" dirty="0"/>
          </a:p>
        </p:txBody>
      </p:sp>
    </p:spTree>
    <p:extLst>
      <p:ext uri="{BB962C8B-B14F-4D97-AF65-F5344CB8AC3E}">
        <p14:creationId xmlns:p14="http://schemas.microsoft.com/office/powerpoint/2010/main" val="3480994195"/>
      </p:ext>
    </p:extLst>
  </p:cSld>
  <p:clrMapOvr>
    <a:masterClrMapping/>
  </p:clrMapOvr>
  <mc:AlternateContent xmlns:mc="http://schemas.openxmlformats.org/markup-compatibility/2006" xmlns:p14="http://schemas.microsoft.com/office/powerpoint/2010/main">
    <mc:Choice Requires="p14">
      <p:transition spd="slow" p14:dur="2000" advTm="55634"/>
    </mc:Choice>
    <mc:Fallback xmlns="">
      <p:transition spd="slow" advTm="55634"/>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The Secondary Transfer Test</a:t>
            </a:r>
          </a:p>
        </p:txBody>
      </p:sp>
      <p:sp>
        <p:nvSpPr>
          <p:cNvPr id="5" name="Text Placeholder 4"/>
          <p:cNvSpPr>
            <a:spLocks noGrp="1"/>
          </p:cNvSpPr>
          <p:nvPr>
            <p:ph type="body" idx="1"/>
          </p:nvPr>
        </p:nvSpPr>
        <p:spPr/>
        <p:txBody>
          <a:bodyPr/>
          <a:lstStyle/>
          <a:p>
            <a:endParaRPr lang="en-GB" dirty="0"/>
          </a:p>
        </p:txBody>
      </p:sp>
      <p:pic>
        <p:nvPicPr>
          <p:cNvPr id="6" name="Picture 5" descr="The Buckinghamshire Grammar Schools"/>
          <p:cNvPicPr/>
          <p:nvPr/>
        </p:nvPicPr>
        <p:blipFill>
          <a:blip r:embed="rId3" cstate="print"/>
          <a:srcRect/>
          <a:stretch>
            <a:fillRect/>
          </a:stretch>
        </p:blipFill>
        <p:spPr bwMode="auto">
          <a:xfrm>
            <a:off x="5092505" y="576776"/>
            <a:ext cx="3291839" cy="2025748"/>
          </a:xfrm>
          <a:prstGeom prst="rect">
            <a:avLst/>
          </a:prstGeom>
          <a:noFill/>
          <a:ln w="9525">
            <a:noFill/>
            <a:miter lim="800000"/>
            <a:headEnd/>
            <a:tailEnd/>
          </a:ln>
        </p:spPr>
      </p:pic>
    </p:spTree>
    <p:extLst>
      <p:ext uri="{BB962C8B-B14F-4D97-AF65-F5344CB8AC3E}">
        <p14:creationId xmlns:p14="http://schemas.microsoft.com/office/powerpoint/2010/main" val="3764571303"/>
      </p:ext>
    </p:extLst>
  </p:cSld>
  <p:clrMapOvr>
    <a:masterClrMapping/>
  </p:clrMapOvr>
  <mc:AlternateContent xmlns:mc="http://schemas.openxmlformats.org/markup-compatibility/2006" xmlns:p14="http://schemas.microsoft.com/office/powerpoint/2010/main">
    <mc:Choice Requires="p14">
      <p:transition spd="slow" p14:dur="2000" advTm="23553"/>
    </mc:Choice>
    <mc:Fallback xmlns="">
      <p:transition spd="slow" advTm="23553"/>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The Secondary Transfer Test</a:t>
            </a:r>
            <a:endParaRPr lang="en-GB" dirty="0"/>
          </a:p>
        </p:txBody>
      </p:sp>
      <p:sp>
        <p:nvSpPr>
          <p:cNvPr id="6" name="Content Placeholder 5"/>
          <p:cNvSpPr>
            <a:spLocks noGrp="1"/>
          </p:cNvSpPr>
          <p:nvPr>
            <p:ph idx="1"/>
          </p:nvPr>
        </p:nvSpPr>
        <p:spPr/>
        <p:txBody>
          <a:bodyPr>
            <a:normAutofit/>
          </a:bodyPr>
          <a:lstStyle/>
          <a:p>
            <a:r>
              <a:rPr lang="en-GB" altLang="en-US" dirty="0"/>
              <a:t>The Secondary Transfer Test is a test to determine whether or not a child is suited to a Buckinghamshire grammar school.</a:t>
            </a:r>
          </a:p>
          <a:p>
            <a:r>
              <a:rPr lang="en-GB" altLang="en-US" dirty="0"/>
              <a:t>The test is produced by GL Assessment.   </a:t>
            </a:r>
          </a:p>
          <a:p>
            <a:r>
              <a:rPr lang="en-GB" altLang="en-US" dirty="0"/>
              <a:t>Buckinghamshire Council undertakes the administration on behalf of the 13 grammar schools. </a:t>
            </a:r>
          </a:p>
          <a:p>
            <a:r>
              <a:rPr lang="en-GB" altLang="en-US" dirty="0"/>
              <a:t>You can find information about the test here: </a:t>
            </a:r>
            <a:r>
              <a:rPr lang="en-GB"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https://www.thebucksgrammarschools.org/</a:t>
            </a:r>
            <a:endParaRPr lang="en-GB" dirty="0"/>
          </a:p>
        </p:txBody>
      </p:sp>
    </p:spTree>
    <p:extLst>
      <p:ext uri="{BB962C8B-B14F-4D97-AF65-F5344CB8AC3E}">
        <p14:creationId xmlns:p14="http://schemas.microsoft.com/office/powerpoint/2010/main" val="104809268"/>
      </p:ext>
    </p:extLst>
  </p:cSld>
  <p:clrMapOvr>
    <a:masterClrMapping/>
  </p:clrMapOvr>
  <mc:AlternateContent xmlns:mc="http://schemas.openxmlformats.org/markup-compatibility/2006" xmlns:p14="http://schemas.microsoft.com/office/powerpoint/2010/main">
    <mc:Choice Requires="p14">
      <p:transition spd="slow" p14:dur="2000" advTm="28825"/>
    </mc:Choice>
    <mc:Fallback xmlns="">
      <p:transition spd="slow" advTm="28825"/>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Testing timeline</a:t>
            </a:r>
            <a:endParaRPr lang="en-GB" dirty="0"/>
          </a:p>
        </p:txBody>
      </p:sp>
      <p:sp>
        <p:nvSpPr>
          <p:cNvPr id="4" name="Content Placeholder 3"/>
          <p:cNvSpPr>
            <a:spLocks noGrp="1"/>
          </p:cNvSpPr>
          <p:nvPr>
            <p:ph sz="half" idx="1"/>
          </p:nvPr>
        </p:nvSpPr>
        <p:spPr>
          <a:xfrm>
            <a:off x="628650" y="1360170"/>
            <a:ext cx="3886200" cy="4816793"/>
          </a:xfrm>
        </p:spPr>
        <p:txBody>
          <a:bodyPr>
            <a:normAutofit/>
          </a:bodyPr>
          <a:lstStyle/>
          <a:p>
            <a:pPr marL="0" indent="0">
              <a:buNone/>
            </a:pPr>
            <a:r>
              <a:rPr lang="en-GB" dirty="0">
                <a:solidFill>
                  <a:schemeClr val="accent1"/>
                </a:solidFill>
              </a:rPr>
              <a:t>What</a:t>
            </a:r>
          </a:p>
          <a:p>
            <a:pPr fontAlgn="base"/>
            <a:r>
              <a:rPr lang="en-GB" dirty="0"/>
              <a:t>Familiarisation booklet</a:t>
            </a:r>
          </a:p>
          <a:p>
            <a:pPr fontAlgn="base"/>
            <a:r>
              <a:rPr lang="en-GB" dirty="0"/>
              <a:t>Practice Test</a:t>
            </a:r>
          </a:p>
          <a:p>
            <a:pPr fontAlgn="base"/>
            <a:r>
              <a:rPr lang="en-GB" dirty="0"/>
              <a:t>Transfer Test</a:t>
            </a:r>
          </a:p>
          <a:p>
            <a:pPr fontAlgn="base"/>
            <a:r>
              <a:rPr lang="en-GB" dirty="0"/>
              <a:t>Results Released</a:t>
            </a:r>
          </a:p>
          <a:p>
            <a:pPr fontAlgn="base"/>
            <a:r>
              <a:rPr lang="en-GB" dirty="0"/>
              <a:t>Application deadline</a:t>
            </a:r>
          </a:p>
          <a:p>
            <a:pPr fontAlgn="base"/>
            <a:r>
              <a:rPr lang="en-GB" dirty="0"/>
              <a:t>School place offers </a:t>
            </a:r>
          </a:p>
          <a:p>
            <a:pPr fontAlgn="base"/>
            <a:r>
              <a:rPr lang="en-GB" dirty="0"/>
              <a:t>Start secondary school</a:t>
            </a:r>
          </a:p>
          <a:p>
            <a:endParaRPr lang="en-GB" dirty="0"/>
          </a:p>
        </p:txBody>
      </p:sp>
      <p:sp>
        <p:nvSpPr>
          <p:cNvPr id="5" name="Content Placeholder 4"/>
          <p:cNvSpPr>
            <a:spLocks noGrp="1"/>
          </p:cNvSpPr>
          <p:nvPr>
            <p:ph sz="half" idx="2"/>
          </p:nvPr>
        </p:nvSpPr>
        <p:spPr>
          <a:xfrm>
            <a:off x="4258101" y="1360170"/>
            <a:ext cx="4498441" cy="4782503"/>
          </a:xfrm>
        </p:spPr>
        <p:txBody>
          <a:bodyPr>
            <a:normAutofit/>
          </a:bodyPr>
          <a:lstStyle/>
          <a:p>
            <a:pPr marL="0" indent="0">
              <a:buNone/>
            </a:pPr>
            <a:r>
              <a:rPr lang="en-GB" dirty="0">
                <a:solidFill>
                  <a:schemeClr val="accent1"/>
                </a:solidFill>
              </a:rPr>
              <a:t>When</a:t>
            </a:r>
          </a:p>
          <a:p>
            <a:pPr fontAlgn="base"/>
            <a:r>
              <a:rPr lang="en-GB" dirty="0"/>
              <a:t>Early July 2023 </a:t>
            </a:r>
            <a:r>
              <a:rPr lang="en-GB" sz="1800" dirty="0"/>
              <a:t>(posted) </a:t>
            </a:r>
          </a:p>
          <a:p>
            <a:pPr fontAlgn="base"/>
            <a:r>
              <a:rPr lang="en-GB" dirty="0"/>
              <a:t>12 September 2023</a:t>
            </a:r>
          </a:p>
          <a:p>
            <a:pPr fontAlgn="base"/>
            <a:r>
              <a:rPr lang="en-GB" dirty="0"/>
              <a:t>14 September 2023</a:t>
            </a:r>
          </a:p>
          <a:p>
            <a:pPr fontAlgn="base"/>
            <a:r>
              <a:rPr lang="en-GB" dirty="0"/>
              <a:t>13 October 2023</a:t>
            </a:r>
          </a:p>
          <a:p>
            <a:pPr fontAlgn="base"/>
            <a:r>
              <a:rPr lang="en-GB" dirty="0"/>
              <a:t>31 October 2023 </a:t>
            </a:r>
            <a:r>
              <a:rPr lang="en-GB" sz="1800" dirty="0"/>
              <a:t>(midnight)</a:t>
            </a:r>
          </a:p>
          <a:p>
            <a:pPr fontAlgn="base"/>
            <a:r>
              <a:rPr lang="en-GB" dirty="0"/>
              <a:t>1 March 2024</a:t>
            </a:r>
          </a:p>
          <a:p>
            <a:pPr fontAlgn="base"/>
            <a:r>
              <a:rPr lang="en-GB" dirty="0"/>
              <a:t>September 2024</a:t>
            </a:r>
          </a:p>
          <a:p>
            <a:endParaRPr lang="en-GB" dirty="0"/>
          </a:p>
        </p:txBody>
      </p:sp>
    </p:spTree>
    <p:extLst>
      <p:ext uri="{BB962C8B-B14F-4D97-AF65-F5344CB8AC3E}">
        <p14:creationId xmlns:p14="http://schemas.microsoft.com/office/powerpoint/2010/main" val="4920864"/>
      </p:ext>
    </p:extLst>
  </p:cSld>
  <p:clrMapOvr>
    <a:masterClrMapping/>
  </p:clrMapOvr>
  <mc:AlternateContent xmlns:mc="http://schemas.openxmlformats.org/markup-compatibility/2006" xmlns:p14="http://schemas.microsoft.com/office/powerpoint/2010/main">
    <mc:Choice Requires="p14">
      <p:transition spd="slow" p14:dur="2000" advTm="45585"/>
    </mc:Choice>
    <mc:Fallback xmlns="">
      <p:transition spd="slow" advTm="45585"/>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Testing schedule</a:t>
            </a:r>
          </a:p>
        </p:txBody>
      </p:sp>
      <p:sp>
        <p:nvSpPr>
          <p:cNvPr id="3" name="Content Placeholder 2"/>
          <p:cNvSpPr>
            <a:spLocks noGrp="1"/>
          </p:cNvSpPr>
          <p:nvPr>
            <p:ph idx="1"/>
          </p:nvPr>
        </p:nvSpPr>
        <p:spPr>
          <a:xfrm>
            <a:off x="628650" y="1413164"/>
            <a:ext cx="7886700" cy="4821381"/>
          </a:xfrm>
        </p:spPr>
        <p:txBody>
          <a:bodyPr>
            <a:noAutofit/>
          </a:bodyPr>
          <a:lstStyle/>
          <a:p>
            <a:pPr marL="342900" lvl="0" indent="-342900">
              <a:lnSpc>
                <a:spcPct val="107000"/>
              </a:lnSpc>
              <a:spcAft>
                <a:spcPts val="800"/>
              </a:spcAft>
              <a:buFont typeface="Arial" panose="020B0604020202020204" pitchFamily="34" charset="0"/>
              <a:buChar char="•"/>
              <a:tabLst>
                <a:tab pos="457200" algn="l"/>
              </a:tabLst>
            </a:pPr>
            <a:r>
              <a:rPr lang="en-GB" sz="2400" dirty="0">
                <a:effectLst/>
                <a:latin typeface="Calibri" panose="020F0502020204030204" pitchFamily="34" charset="0"/>
                <a:ea typeface="Calibri" panose="020F0502020204030204" pitchFamily="34" charset="0"/>
                <a:cs typeface="Times New Roman" panose="02020603050405020304" pitchFamily="18" charset="0"/>
              </a:rPr>
              <a:t>Testing will take place in September</a:t>
            </a:r>
          </a:p>
          <a:p>
            <a:pPr marL="342900" lvl="0" indent="-342900">
              <a:lnSpc>
                <a:spcPct val="107000"/>
              </a:lnSpc>
              <a:spcAft>
                <a:spcPts val="800"/>
              </a:spcAft>
              <a:buFont typeface="Arial" panose="020B0604020202020204" pitchFamily="34" charset="0"/>
              <a:buChar char="•"/>
              <a:tabLst>
                <a:tab pos="457200" algn="l"/>
              </a:tabLst>
            </a:pPr>
            <a:r>
              <a:rPr lang="en-GB" sz="2400" dirty="0">
                <a:effectLst/>
                <a:latin typeface="Calibri" panose="020F0502020204030204" pitchFamily="34" charset="0"/>
                <a:ea typeface="Calibri" panose="020F0502020204030204" pitchFamily="34" charset="0"/>
                <a:cs typeface="Times New Roman" panose="02020603050405020304" pitchFamily="18" charset="0"/>
              </a:rPr>
              <a:t>Children will sit the practice test two days before the Transfer Test</a:t>
            </a:r>
          </a:p>
          <a:p>
            <a:pPr marL="342900" lvl="0" indent="-342900">
              <a:lnSpc>
                <a:spcPct val="107000"/>
              </a:lnSpc>
              <a:spcAft>
                <a:spcPts val="800"/>
              </a:spcAft>
              <a:buFont typeface="Arial" panose="020B0604020202020204" pitchFamily="34" charset="0"/>
              <a:buChar char="•"/>
              <a:tabLst>
                <a:tab pos="457200" algn="l"/>
              </a:tabLst>
            </a:pPr>
            <a:r>
              <a:rPr lang="en-GB" sz="2400" dirty="0">
                <a:effectLst/>
                <a:latin typeface="Calibri" panose="020F0502020204030204" pitchFamily="34" charset="0"/>
                <a:ea typeface="Calibri" panose="020F0502020204030204" pitchFamily="34" charset="0"/>
                <a:cs typeface="Times New Roman" panose="02020603050405020304" pitchFamily="18" charset="0"/>
              </a:rPr>
              <a:t>If any changes are proposed to these arrangements they will be published on the TBGS website: </a:t>
            </a:r>
            <a:r>
              <a:rPr lang="en-GB" sz="24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https://www.thebucksgrammarschools.org/</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02847982"/>
      </p:ext>
    </p:extLst>
  </p:cSld>
  <p:clrMapOvr>
    <a:masterClrMapping/>
  </p:clrMapOvr>
  <mc:AlternateContent xmlns:mc="http://schemas.openxmlformats.org/markup-compatibility/2006" xmlns:p14="http://schemas.microsoft.com/office/powerpoint/2010/main">
    <mc:Choice Requires="p14">
      <p:transition spd="slow" p14:dur="2000" advTm="40815"/>
    </mc:Choice>
    <mc:Fallback xmlns="">
      <p:transition spd="slow" advTm="40815"/>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Included in this presentation</a:t>
            </a:r>
          </a:p>
        </p:txBody>
      </p:sp>
      <p:sp>
        <p:nvSpPr>
          <p:cNvPr id="3" name="Content Placeholder 2"/>
          <p:cNvSpPr>
            <a:spLocks noGrp="1"/>
          </p:cNvSpPr>
          <p:nvPr>
            <p:ph idx="1"/>
          </p:nvPr>
        </p:nvSpPr>
        <p:spPr/>
        <p:txBody>
          <a:bodyPr>
            <a:normAutofit/>
          </a:bodyPr>
          <a:lstStyle/>
          <a:p>
            <a:r>
              <a:rPr lang="en-GB" altLang="en-US" dirty="0"/>
              <a:t>The application and offer processes (Slides 3-15)</a:t>
            </a:r>
          </a:p>
          <a:p>
            <a:pPr marL="457200" lvl="1" indent="0">
              <a:buNone/>
            </a:pPr>
            <a:r>
              <a:rPr lang="en-GB" altLang="en-US" dirty="0"/>
              <a:t>(when to apply, how to apply, things to consider when applying, how the process works, National Offer Day, waiting lists and Appeals) </a:t>
            </a:r>
          </a:p>
          <a:p>
            <a:r>
              <a:rPr lang="en-GB" altLang="en-US" dirty="0"/>
              <a:t>The Secondary Transfer Test (Slides 16-39)</a:t>
            </a:r>
          </a:p>
          <a:p>
            <a:pPr marL="457200" lvl="1" indent="0">
              <a:buNone/>
            </a:pPr>
            <a:r>
              <a:rPr lang="en-GB" altLang="en-US" dirty="0"/>
              <a:t>(Timeline, test dates, what the test measures, familiarisation and practice, the testing process, how it is marked, Selection Review and Non-qualified appeals) </a:t>
            </a:r>
          </a:p>
          <a:p>
            <a:r>
              <a:rPr lang="en-GB" altLang="en-US" dirty="0"/>
              <a:t>More information</a:t>
            </a:r>
          </a:p>
          <a:p>
            <a:r>
              <a:rPr lang="en-GB" altLang="en-US" dirty="0"/>
              <a:t>How to Contact the Admissions Team</a:t>
            </a:r>
          </a:p>
          <a:p>
            <a:endParaRPr lang="en-GB" altLang="en-US" dirty="0"/>
          </a:p>
          <a:p>
            <a:endParaRPr lang="en-GB" dirty="0"/>
          </a:p>
        </p:txBody>
      </p:sp>
    </p:spTree>
    <p:extLst>
      <p:ext uri="{BB962C8B-B14F-4D97-AF65-F5344CB8AC3E}">
        <p14:creationId xmlns:p14="http://schemas.microsoft.com/office/powerpoint/2010/main" val="4257387946"/>
      </p:ext>
    </p:extLst>
  </p:cSld>
  <p:clrMapOvr>
    <a:masterClrMapping/>
  </p:clrMapOvr>
  <mc:AlternateContent xmlns:mc="http://schemas.openxmlformats.org/markup-compatibility/2006" xmlns:p14="http://schemas.microsoft.com/office/powerpoint/2010/main">
    <mc:Choice Requires="p14">
      <p:transition p14:dur="0" advTm="42345"/>
    </mc:Choice>
    <mc:Fallback xmlns="">
      <p:transition advTm="42345"/>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Do all children have to sit the Secondary Transfer Test?</a:t>
            </a:r>
            <a:endParaRPr lang="en-GB" dirty="0"/>
          </a:p>
        </p:txBody>
      </p:sp>
      <p:sp>
        <p:nvSpPr>
          <p:cNvPr id="5" name="Content Placeholder 4"/>
          <p:cNvSpPr>
            <a:spLocks noGrp="1"/>
          </p:cNvSpPr>
          <p:nvPr>
            <p:ph idx="1"/>
          </p:nvPr>
        </p:nvSpPr>
        <p:spPr/>
        <p:txBody>
          <a:bodyPr/>
          <a:lstStyle/>
          <a:p>
            <a:r>
              <a:rPr lang="en-GB" altLang="en-US" dirty="0"/>
              <a:t>No, only if parents want their child to sit the test</a:t>
            </a:r>
          </a:p>
          <a:p>
            <a:r>
              <a:rPr lang="en-GB" altLang="en-US" dirty="0"/>
              <a:t>A grammar school will not suit every child so think carefully about whether sitting the test is going to be a positive experience for your child</a:t>
            </a:r>
          </a:p>
          <a:p>
            <a:r>
              <a:rPr lang="en-GB" altLang="en-US" dirty="0"/>
              <a:t>Your child's headteacher will ask you if you want your child to sit the test so they can make sensible arrangements for the testing sessions</a:t>
            </a:r>
          </a:p>
          <a:p>
            <a:endParaRPr lang="en-GB" dirty="0"/>
          </a:p>
        </p:txBody>
      </p:sp>
    </p:spTree>
    <p:extLst>
      <p:ext uri="{BB962C8B-B14F-4D97-AF65-F5344CB8AC3E}">
        <p14:creationId xmlns:p14="http://schemas.microsoft.com/office/powerpoint/2010/main" val="1895050536"/>
      </p:ext>
    </p:extLst>
  </p:cSld>
  <p:clrMapOvr>
    <a:masterClrMapping/>
  </p:clrMapOvr>
  <mc:AlternateContent xmlns:mc="http://schemas.openxmlformats.org/markup-compatibility/2006" xmlns:p14="http://schemas.microsoft.com/office/powerpoint/2010/main">
    <mc:Choice Requires="p14">
      <p:transition spd="slow" p14:dur="2000" advTm="30899"/>
    </mc:Choice>
    <mc:Fallback xmlns="">
      <p:transition spd="slow" advTm="30899"/>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What does the Secondary Transfer </a:t>
            </a:r>
            <a:br>
              <a:rPr lang="en-GB" altLang="en-US" dirty="0"/>
            </a:br>
            <a:r>
              <a:rPr lang="en-GB" altLang="en-US" dirty="0"/>
              <a:t>Test measure?</a:t>
            </a:r>
            <a:endParaRPr lang="en-GB" dirty="0"/>
          </a:p>
        </p:txBody>
      </p:sp>
      <p:sp>
        <p:nvSpPr>
          <p:cNvPr id="6" name="Content Placeholder 5"/>
          <p:cNvSpPr>
            <a:spLocks noGrp="1"/>
          </p:cNvSpPr>
          <p:nvPr>
            <p:ph idx="1"/>
          </p:nvPr>
        </p:nvSpPr>
        <p:spPr/>
        <p:txBody>
          <a:bodyPr/>
          <a:lstStyle/>
          <a:p>
            <a:pPr marL="0" indent="0" fontAlgn="t">
              <a:buNone/>
            </a:pPr>
            <a:r>
              <a:rPr lang="en-GB" b="1" dirty="0"/>
              <a:t>Verbal skills</a:t>
            </a:r>
            <a:endParaRPr lang="en-GB" dirty="0"/>
          </a:p>
          <a:p>
            <a:pPr fontAlgn="t"/>
            <a:r>
              <a:rPr lang="en-GB" dirty="0"/>
              <a:t>includes English and verbal reasoning</a:t>
            </a:r>
          </a:p>
          <a:p>
            <a:pPr marL="0" indent="0" fontAlgn="t">
              <a:buNone/>
            </a:pPr>
            <a:r>
              <a:rPr lang="en-GB" b="1" dirty="0"/>
              <a:t>Mathematical skills</a:t>
            </a:r>
            <a:endParaRPr lang="en-GB" dirty="0"/>
          </a:p>
          <a:p>
            <a:r>
              <a:rPr lang="en-GB" dirty="0"/>
              <a:t>includes various areas of mathematics</a:t>
            </a:r>
          </a:p>
          <a:p>
            <a:pPr marL="0" indent="0">
              <a:buNone/>
            </a:pPr>
            <a:r>
              <a:rPr lang="en-GB" b="1" dirty="0"/>
              <a:t>Non-verbal skills</a:t>
            </a:r>
            <a:endParaRPr lang="en-GB" dirty="0"/>
          </a:p>
          <a:p>
            <a:r>
              <a:rPr lang="en-GB" dirty="0"/>
              <a:t>includes non-verbal and spatial reasoning</a:t>
            </a:r>
          </a:p>
          <a:p>
            <a:endParaRPr lang="en-GB" dirty="0"/>
          </a:p>
        </p:txBody>
      </p:sp>
    </p:spTree>
    <p:extLst>
      <p:ext uri="{BB962C8B-B14F-4D97-AF65-F5344CB8AC3E}">
        <p14:creationId xmlns:p14="http://schemas.microsoft.com/office/powerpoint/2010/main" val="1386445083"/>
      </p:ext>
    </p:extLst>
  </p:cSld>
  <p:clrMapOvr>
    <a:masterClrMapping/>
  </p:clrMapOvr>
  <mc:AlternateContent xmlns:mc="http://schemas.openxmlformats.org/markup-compatibility/2006" xmlns:p14="http://schemas.microsoft.com/office/powerpoint/2010/main">
    <mc:Choice Requires="p14">
      <p:transition spd="slow" p14:dur="2000" advTm="19347"/>
    </mc:Choice>
    <mc:Fallback xmlns="">
      <p:transition spd="slow" advTm="19347"/>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Familiarisation booklet</a:t>
            </a:r>
            <a:endParaRPr lang="en-GB" dirty="0"/>
          </a:p>
        </p:txBody>
      </p:sp>
      <p:sp>
        <p:nvSpPr>
          <p:cNvPr id="6" name="Content Placeholder 5"/>
          <p:cNvSpPr>
            <a:spLocks noGrp="1"/>
          </p:cNvSpPr>
          <p:nvPr>
            <p:ph idx="1"/>
          </p:nvPr>
        </p:nvSpPr>
        <p:spPr/>
        <p:txBody>
          <a:bodyPr>
            <a:normAutofit/>
          </a:bodyPr>
          <a:lstStyle/>
          <a:p>
            <a:pPr>
              <a:defRPr/>
            </a:pPr>
            <a:r>
              <a:rPr lang="en-GB" altLang="en-US" dirty="0"/>
              <a:t>Will be sent to your home address in early July</a:t>
            </a:r>
          </a:p>
          <a:p>
            <a:pPr>
              <a:defRPr/>
            </a:pPr>
            <a:r>
              <a:rPr lang="en-GB" altLang="en-US" dirty="0"/>
              <a:t>Explains what the questions, test papers and answer sheets will look like and how the answer sheets should be completed</a:t>
            </a:r>
          </a:p>
          <a:p>
            <a:pPr>
              <a:defRPr/>
            </a:pPr>
            <a:r>
              <a:rPr lang="en-GB" altLang="en-US" dirty="0"/>
              <a:t>Includes example questions with answers</a:t>
            </a:r>
          </a:p>
          <a:p>
            <a:pPr>
              <a:defRPr/>
            </a:pPr>
            <a:r>
              <a:rPr lang="en-GB" altLang="en-US" b="1" dirty="0"/>
              <a:t>It will not be looked at in school</a:t>
            </a:r>
          </a:p>
          <a:p>
            <a:pPr>
              <a:defRPr/>
            </a:pPr>
            <a:r>
              <a:rPr lang="en-GB" altLang="en-US" dirty="0"/>
              <a:t>Optional additional free familiarisation material can be downloaded from the GL Assessment website: </a:t>
            </a:r>
            <a:r>
              <a:rPr lang="en-GB" altLang="en-US" sz="1800" u="sng" dirty="0">
                <a:solidFill>
                  <a:schemeClr val="accent6"/>
                </a:solidFill>
                <a:hlinkClick r:id="rId3"/>
              </a:rPr>
              <a:t>https://www.gl-assessment.co.uk/free-familiarisation</a:t>
            </a:r>
            <a:r>
              <a:rPr lang="en-GB" altLang="en-US" sz="1800" u="sng" dirty="0">
                <a:solidFill>
                  <a:schemeClr val="accent6"/>
                </a:solidFill>
              </a:rPr>
              <a:t>  </a:t>
            </a:r>
          </a:p>
          <a:p>
            <a:endParaRPr lang="en-GB" dirty="0"/>
          </a:p>
        </p:txBody>
      </p:sp>
    </p:spTree>
    <p:extLst>
      <p:ext uri="{BB962C8B-B14F-4D97-AF65-F5344CB8AC3E}">
        <p14:creationId xmlns:p14="http://schemas.microsoft.com/office/powerpoint/2010/main" val="84341869"/>
      </p:ext>
    </p:extLst>
  </p:cSld>
  <p:clrMapOvr>
    <a:masterClrMapping/>
  </p:clrMapOvr>
  <mc:AlternateContent xmlns:mc="http://schemas.openxmlformats.org/markup-compatibility/2006" xmlns:p14="http://schemas.microsoft.com/office/powerpoint/2010/main">
    <mc:Choice Requires="p14">
      <p:transition spd="slow" p14:dur="2000" advTm="27014"/>
    </mc:Choice>
    <mc:Fallback xmlns="">
      <p:transition spd="slow" advTm="27014"/>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On the test days</a:t>
            </a:r>
            <a:endParaRPr lang="en-GB" dirty="0"/>
          </a:p>
        </p:txBody>
      </p:sp>
      <p:sp>
        <p:nvSpPr>
          <p:cNvPr id="6" name="Content Placeholder 5"/>
          <p:cNvSpPr>
            <a:spLocks noGrp="1"/>
          </p:cNvSpPr>
          <p:nvPr>
            <p:ph idx="1"/>
          </p:nvPr>
        </p:nvSpPr>
        <p:spPr/>
        <p:txBody>
          <a:bodyPr/>
          <a:lstStyle/>
          <a:p>
            <a:r>
              <a:rPr lang="en-GB" altLang="en-US" dirty="0"/>
              <a:t>Two papers with a 15 min break between</a:t>
            </a:r>
          </a:p>
          <a:p>
            <a:r>
              <a:rPr lang="en-GB" altLang="en-US" dirty="0"/>
              <a:t>Each paper approximately an hour including instructions (practice shorter)</a:t>
            </a:r>
          </a:p>
          <a:p>
            <a:r>
              <a:rPr lang="en-GB" altLang="en-US" dirty="0"/>
              <a:t>CD/MP3 gives worked examples and test instructions </a:t>
            </a:r>
          </a:p>
          <a:p>
            <a:r>
              <a:rPr lang="en-GB" altLang="en-US" dirty="0"/>
              <a:t>Paper A – Verbal Skills – taken first</a:t>
            </a:r>
          </a:p>
          <a:p>
            <a:r>
              <a:rPr lang="en-GB" altLang="en-US" dirty="0"/>
              <a:t>Paper B – Mathematical and Non-Verbal Skills – taken second</a:t>
            </a:r>
          </a:p>
          <a:p>
            <a:r>
              <a:rPr lang="en-GB" altLang="en-US" dirty="0"/>
              <a:t>Practice test is not marked</a:t>
            </a:r>
          </a:p>
          <a:p>
            <a:endParaRPr lang="en-GB" dirty="0"/>
          </a:p>
        </p:txBody>
      </p:sp>
    </p:spTree>
    <p:extLst>
      <p:ext uri="{BB962C8B-B14F-4D97-AF65-F5344CB8AC3E}">
        <p14:creationId xmlns:p14="http://schemas.microsoft.com/office/powerpoint/2010/main" val="2984007770"/>
      </p:ext>
    </p:extLst>
  </p:cSld>
  <p:clrMapOvr>
    <a:masterClrMapping/>
  </p:clrMapOvr>
  <mc:AlternateContent xmlns:mc="http://schemas.openxmlformats.org/markup-compatibility/2006" xmlns:p14="http://schemas.microsoft.com/office/powerpoint/2010/main">
    <mc:Choice Requires="p14">
      <p:transition spd="slow" p14:dur="2000" advTm="39996"/>
    </mc:Choice>
    <mc:Fallback xmlns="">
      <p:transition spd="slow" advTm="39996"/>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GB" altLang="en-US" dirty="0"/>
              <a:t>Illness/absence during the test period</a:t>
            </a:r>
            <a:endParaRPr lang="en-GB" dirty="0"/>
          </a:p>
        </p:txBody>
      </p:sp>
      <p:sp>
        <p:nvSpPr>
          <p:cNvPr id="11" name="Content Placeholder 10"/>
          <p:cNvSpPr>
            <a:spLocks noGrp="1"/>
          </p:cNvSpPr>
          <p:nvPr>
            <p:ph idx="1"/>
          </p:nvPr>
        </p:nvSpPr>
        <p:spPr/>
        <p:txBody>
          <a:bodyPr>
            <a:normAutofit lnSpcReduction="10000"/>
          </a:bodyPr>
          <a:lstStyle/>
          <a:p>
            <a:r>
              <a:rPr lang="en-GB" altLang="en-US" dirty="0"/>
              <a:t>If a child is ill on either practice or Transfer Test day they can sit the test later</a:t>
            </a:r>
          </a:p>
          <a:p>
            <a:r>
              <a:rPr lang="en-GB" altLang="en-US" dirty="0"/>
              <a:t>Children should not sit the test when unwell (even if they want to!) </a:t>
            </a:r>
          </a:p>
          <a:p>
            <a:r>
              <a:rPr lang="en-GB" altLang="en-US" dirty="0"/>
              <a:t>Children will normally be expected to sit the practice test first</a:t>
            </a:r>
          </a:p>
          <a:p>
            <a:r>
              <a:rPr lang="en-GB" altLang="en-US" dirty="0"/>
              <a:t>If a child misses the practice test due to a test in another area then an alternative date is not offered</a:t>
            </a:r>
          </a:p>
          <a:p>
            <a:r>
              <a:rPr lang="en-GB" altLang="en-US" dirty="0"/>
              <a:t>You will be advised of new date(s) for the test(s) before your child sits the test</a:t>
            </a:r>
            <a:endParaRPr lang="en-GB" dirty="0"/>
          </a:p>
        </p:txBody>
      </p:sp>
    </p:spTree>
    <p:extLst>
      <p:ext uri="{BB962C8B-B14F-4D97-AF65-F5344CB8AC3E}">
        <p14:creationId xmlns:p14="http://schemas.microsoft.com/office/powerpoint/2010/main" val="912113782"/>
      </p:ext>
    </p:extLst>
  </p:cSld>
  <p:clrMapOvr>
    <a:masterClrMapping/>
  </p:clrMapOvr>
  <mc:AlternateContent xmlns:mc="http://schemas.openxmlformats.org/markup-compatibility/2006" xmlns:p14="http://schemas.microsoft.com/office/powerpoint/2010/main">
    <mc:Choice Requires="p14">
      <p:transition spd="slow" p14:dur="2000" advTm="24096"/>
    </mc:Choice>
    <mc:Fallback xmlns="">
      <p:transition spd="slow" advTm="24096"/>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GB" altLang="en-US" dirty="0"/>
              <a:t>If you think something has affected your child’s performance in the Transfer Test</a:t>
            </a:r>
            <a:endParaRPr lang="en-GB" dirty="0"/>
          </a:p>
        </p:txBody>
      </p:sp>
      <p:sp>
        <p:nvSpPr>
          <p:cNvPr id="6" name="Content Placeholder 5"/>
          <p:cNvSpPr>
            <a:spLocks noGrp="1"/>
          </p:cNvSpPr>
          <p:nvPr>
            <p:ph idx="1"/>
          </p:nvPr>
        </p:nvSpPr>
        <p:spPr>
          <a:xfrm>
            <a:off x="628650" y="1968649"/>
            <a:ext cx="7886700" cy="4208314"/>
          </a:xfrm>
        </p:spPr>
        <p:txBody>
          <a:bodyPr/>
          <a:lstStyle/>
          <a:p>
            <a:pPr>
              <a:lnSpc>
                <a:spcPct val="107000"/>
              </a:lnSpc>
              <a:spcAft>
                <a:spcPts val="800"/>
              </a:spcAft>
            </a:pPr>
            <a:r>
              <a:rPr lang="en-GB" dirty="0">
                <a:effectLst/>
                <a:latin typeface="Calibri" panose="020F0502020204030204" pitchFamily="34" charset="0"/>
                <a:ea typeface="Calibri" panose="020F0502020204030204" pitchFamily="34" charset="0"/>
                <a:cs typeface="Times New Roman" panose="02020603050405020304" pitchFamily="18" charset="0"/>
              </a:rPr>
              <a:t>Let you headteacher know </a:t>
            </a:r>
            <a:r>
              <a:rPr lang="en-GB" u="sng" dirty="0">
                <a:effectLst/>
                <a:latin typeface="Calibri" panose="020F0502020204030204" pitchFamily="34" charset="0"/>
                <a:ea typeface="Calibri" panose="020F0502020204030204" pitchFamily="34" charset="0"/>
                <a:cs typeface="Times New Roman" panose="02020603050405020304" pitchFamily="18" charset="0"/>
              </a:rPr>
              <a:t>on the test day</a:t>
            </a:r>
            <a:r>
              <a:rPr lang="en-GB" b="1" dirty="0">
                <a:effectLst/>
                <a:latin typeface="Calibri" panose="020F0502020204030204" pitchFamily="34" charset="0"/>
                <a:ea typeface="Calibri" panose="020F0502020204030204" pitchFamily="34" charset="0"/>
                <a:cs typeface="Times New Roman" panose="02020603050405020304" pitchFamily="18" charset="0"/>
              </a:rPr>
              <a:t> </a:t>
            </a:r>
            <a:r>
              <a:rPr lang="en-GB" dirty="0">
                <a:effectLst/>
                <a:latin typeface="Calibri" panose="020F0502020204030204" pitchFamily="34" charset="0"/>
                <a:ea typeface="Calibri" panose="020F0502020204030204" pitchFamily="34" charset="0"/>
                <a:cs typeface="Times New Roman" panose="02020603050405020304" pitchFamily="18" charset="0"/>
              </a:rPr>
              <a:t>and also collect evidence, for example a doctor’s letter.</a:t>
            </a:r>
          </a:p>
          <a:p>
            <a:r>
              <a:rPr lang="en-GB" altLang="en-US" dirty="0"/>
              <a:t>Once you have the test results, talk to your child’s headteacher</a:t>
            </a:r>
          </a:p>
          <a:p>
            <a:endParaRPr lang="en-GB" dirty="0"/>
          </a:p>
        </p:txBody>
      </p:sp>
    </p:spTree>
    <p:extLst>
      <p:ext uri="{BB962C8B-B14F-4D97-AF65-F5344CB8AC3E}">
        <p14:creationId xmlns:p14="http://schemas.microsoft.com/office/powerpoint/2010/main" val="3181065729"/>
      </p:ext>
    </p:extLst>
  </p:cSld>
  <p:clrMapOvr>
    <a:masterClrMapping/>
  </p:clrMapOvr>
  <mc:AlternateContent xmlns:mc="http://schemas.openxmlformats.org/markup-compatibility/2006" xmlns:p14="http://schemas.microsoft.com/office/powerpoint/2010/main">
    <mc:Choice Requires="p14">
      <p:transition spd="slow" p14:dur="2000" advTm="18769"/>
    </mc:Choice>
    <mc:Fallback xmlns="">
      <p:transition spd="slow" advTm="18769"/>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Special arrangements</a:t>
            </a:r>
            <a:endParaRPr lang="en-GB" dirty="0"/>
          </a:p>
        </p:txBody>
      </p:sp>
      <p:sp>
        <p:nvSpPr>
          <p:cNvPr id="6" name="Content Placeholder 5"/>
          <p:cNvSpPr>
            <a:spLocks noGrp="1"/>
          </p:cNvSpPr>
          <p:nvPr>
            <p:ph idx="1"/>
          </p:nvPr>
        </p:nvSpPr>
        <p:spPr>
          <a:xfrm>
            <a:off x="628650" y="1419367"/>
            <a:ext cx="7886700" cy="4757596"/>
          </a:xfrm>
        </p:spPr>
        <p:txBody>
          <a:bodyPr>
            <a:normAutofit/>
          </a:bodyPr>
          <a:lstStyle/>
          <a:p>
            <a:pPr marL="342900" lvl="0" indent="-342900">
              <a:lnSpc>
                <a:spcPct val="107000"/>
              </a:lnSpc>
              <a:buFont typeface="Symbol" panose="05050102010706020507" pitchFamily="18" charset="2"/>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Testing arrangements can be adjusted for children with SEND</a:t>
            </a:r>
          </a:p>
          <a:p>
            <a:pPr marL="342900" lvl="0" indent="-342900">
              <a:lnSpc>
                <a:spcPct val="107000"/>
              </a:lnSpc>
              <a:buFont typeface="Symbol" panose="05050102010706020507" pitchFamily="18" charset="2"/>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Discuss with your child’s headteacher NOW</a:t>
            </a:r>
          </a:p>
          <a:p>
            <a:pPr marL="342900" lvl="0" indent="-342900">
              <a:lnSpc>
                <a:spcPct val="107000"/>
              </a:lnSpc>
              <a:buFont typeface="Symbol" panose="05050102010706020507" pitchFamily="18" charset="2"/>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Applications for adjustments are made via the headteacher. They must be </a:t>
            </a:r>
            <a:r>
              <a:rPr lang="en-GB" u="sng" dirty="0">
                <a:effectLst/>
                <a:latin typeface="Calibri" panose="020F0502020204030204" pitchFamily="34" charset="0"/>
                <a:ea typeface="Calibri" panose="020F0502020204030204" pitchFamily="34" charset="0"/>
                <a:cs typeface="Times New Roman" panose="02020603050405020304" pitchFamily="18" charset="0"/>
              </a:rPr>
              <a:t>completed as soon as possible</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Decisions about special arrangements are made by a panel of experts in SEND and primary teaching and an educational psychologist</a:t>
            </a:r>
          </a:p>
          <a:p>
            <a:endParaRPr lang="en-GB" dirty="0"/>
          </a:p>
        </p:txBody>
      </p:sp>
    </p:spTree>
    <p:extLst>
      <p:ext uri="{BB962C8B-B14F-4D97-AF65-F5344CB8AC3E}">
        <p14:creationId xmlns:p14="http://schemas.microsoft.com/office/powerpoint/2010/main" val="3486146436"/>
      </p:ext>
    </p:extLst>
  </p:cSld>
  <p:clrMapOvr>
    <a:masterClrMapping/>
  </p:clrMapOvr>
  <mc:AlternateContent xmlns:mc="http://schemas.openxmlformats.org/markup-compatibility/2006" xmlns:p14="http://schemas.microsoft.com/office/powerpoint/2010/main">
    <mc:Choice Requires="p14">
      <p:transition spd="slow" p14:dur="2000" advTm="30704"/>
    </mc:Choice>
    <mc:Fallback xmlns="">
      <p:transition spd="slow" advTm="30704"/>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Coaching </a:t>
            </a:r>
            <a:endParaRPr lang="en-GB" dirty="0"/>
          </a:p>
        </p:txBody>
      </p:sp>
      <p:sp>
        <p:nvSpPr>
          <p:cNvPr id="3" name="Content Placeholder 2"/>
          <p:cNvSpPr>
            <a:spLocks noGrp="1"/>
          </p:cNvSpPr>
          <p:nvPr>
            <p:ph idx="1"/>
          </p:nvPr>
        </p:nvSpPr>
        <p:spPr/>
        <p:txBody>
          <a:bodyPr/>
          <a:lstStyle/>
          <a:p>
            <a:r>
              <a:rPr lang="en-GB" altLang="en-US" dirty="0"/>
              <a:t>Primary schools that undertake testing on behalf of  the grammar schools are asked not to tutor or coach the children in their school prior to the test over and above enabling the children to follow the national curriculum relevant for their age. </a:t>
            </a:r>
          </a:p>
          <a:p>
            <a:r>
              <a:rPr lang="en-GB" altLang="en-US" dirty="0"/>
              <a:t>The Secondary Transfer Test is designed to enable all children to demonstrate their academic potential without the need for excessive preparation. </a:t>
            </a:r>
          </a:p>
          <a:p>
            <a:endParaRPr lang="en-GB" dirty="0"/>
          </a:p>
        </p:txBody>
      </p:sp>
    </p:spTree>
    <p:extLst>
      <p:ext uri="{BB962C8B-B14F-4D97-AF65-F5344CB8AC3E}">
        <p14:creationId xmlns:p14="http://schemas.microsoft.com/office/powerpoint/2010/main" val="3693724636"/>
      </p:ext>
    </p:extLst>
  </p:cSld>
  <p:clrMapOvr>
    <a:masterClrMapping/>
  </p:clrMapOvr>
  <mc:AlternateContent xmlns:mc="http://schemas.openxmlformats.org/markup-compatibility/2006" xmlns:p14="http://schemas.microsoft.com/office/powerpoint/2010/main">
    <mc:Choice Requires="p14">
      <p:transition spd="slow" p14:dur="2000" advTm="24823"/>
    </mc:Choice>
    <mc:Fallback xmlns="">
      <p:transition spd="slow" advTm="24823"/>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Marking and standardisation</a:t>
            </a:r>
            <a:endParaRPr lang="en-GB" dirty="0"/>
          </a:p>
        </p:txBody>
      </p:sp>
      <p:sp>
        <p:nvSpPr>
          <p:cNvPr id="3" name="Content Placeholder 2"/>
          <p:cNvSpPr>
            <a:spLocks noGrp="1"/>
          </p:cNvSpPr>
          <p:nvPr>
            <p:ph idx="1"/>
          </p:nvPr>
        </p:nvSpPr>
        <p:spPr/>
        <p:txBody>
          <a:bodyPr>
            <a:normAutofit lnSpcReduction="10000"/>
          </a:bodyPr>
          <a:lstStyle/>
          <a:p>
            <a:r>
              <a:rPr lang="en-GB" altLang="en-US" dirty="0"/>
              <a:t>The completed answer sheets are machine marked (scanned) </a:t>
            </a:r>
          </a:p>
          <a:p>
            <a:r>
              <a:rPr lang="en-GB" altLang="en-US" dirty="0"/>
              <a:t>One mark is given for each correct answer</a:t>
            </a:r>
          </a:p>
          <a:p>
            <a:r>
              <a:rPr lang="en-GB" altLang="en-US" dirty="0"/>
              <a:t>Marks are not deducted for incorrect answers </a:t>
            </a:r>
          </a:p>
          <a:p>
            <a:r>
              <a:rPr lang="en-GB" altLang="en-US" dirty="0"/>
              <a:t>Each pupil will have three raw scores </a:t>
            </a:r>
          </a:p>
          <a:p>
            <a:pPr lvl="2"/>
            <a:r>
              <a:rPr lang="en-GB" altLang="en-US" sz="2800" b="1" dirty="0"/>
              <a:t>verbal skills</a:t>
            </a:r>
          </a:p>
          <a:p>
            <a:pPr lvl="2"/>
            <a:r>
              <a:rPr lang="en-GB" altLang="en-US" sz="2800" b="1" dirty="0"/>
              <a:t>mathematical skills</a:t>
            </a:r>
          </a:p>
          <a:p>
            <a:pPr lvl="2"/>
            <a:r>
              <a:rPr lang="en-GB" altLang="en-US" sz="2800" b="1" dirty="0"/>
              <a:t>non-verbal skills</a:t>
            </a:r>
          </a:p>
          <a:p>
            <a:r>
              <a:rPr lang="en-GB" altLang="en-US" dirty="0"/>
              <a:t>Each score is age standardised and weighted to produce the Secondary Transfer Test Score (STTS)</a:t>
            </a:r>
          </a:p>
          <a:p>
            <a:endParaRPr lang="en-GB" dirty="0"/>
          </a:p>
        </p:txBody>
      </p:sp>
    </p:spTree>
    <p:extLst>
      <p:ext uri="{BB962C8B-B14F-4D97-AF65-F5344CB8AC3E}">
        <p14:creationId xmlns:p14="http://schemas.microsoft.com/office/powerpoint/2010/main" val="4205918747"/>
      </p:ext>
    </p:extLst>
  </p:cSld>
  <p:clrMapOvr>
    <a:masterClrMapping/>
  </p:clrMapOvr>
  <mc:AlternateContent xmlns:mc="http://schemas.openxmlformats.org/markup-compatibility/2006" xmlns:p14="http://schemas.microsoft.com/office/powerpoint/2010/main">
    <mc:Choice Requires="p14">
      <p:transition spd="slow" p14:dur="2000" advTm="34898"/>
    </mc:Choice>
    <mc:Fallback xmlns="">
      <p:transition spd="slow" advTm="34898"/>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Weighting</a:t>
            </a:r>
            <a:endParaRPr lang="en-GB" dirty="0"/>
          </a:p>
        </p:txBody>
      </p:sp>
      <p:sp>
        <p:nvSpPr>
          <p:cNvPr id="3" name="Content Placeholder 2"/>
          <p:cNvSpPr>
            <a:spLocks noGrp="1"/>
          </p:cNvSpPr>
          <p:nvPr>
            <p:ph idx="1"/>
          </p:nvPr>
        </p:nvSpPr>
        <p:spPr/>
        <p:txBody>
          <a:bodyPr/>
          <a:lstStyle/>
          <a:p>
            <a:pPr marL="0" indent="0">
              <a:buFont typeface="Lucida Grande"/>
              <a:buNone/>
              <a:defRPr/>
            </a:pPr>
            <a:r>
              <a:rPr lang="en-US" altLang="en-US" dirty="0"/>
              <a:t>Each score is weighted as follows:</a:t>
            </a:r>
          </a:p>
          <a:p>
            <a:pPr>
              <a:defRPr/>
            </a:pPr>
            <a:r>
              <a:rPr lang="en-US" altLang="en-US" dirty="0"/>
              <a:t>Verbal – 50% of the STTS (Secondary Transfer Test Score)</a:t>
            </a:r>
          </a:p>
          <a:p>
            <a:pPr>
              <a:defRPr/>
            </a:pPr>
            <a:r>
              <a:rPr lang="en-US" altLang="en-US" dirty="0"/>
              <a:t>Mathematical – 25% of the STTS</a:t>
            </a:r>
          </a:p>
          <a:p>
            <a:pPr>
              <a:defRPr/>
            </a:pPr>
            <a:r>
              <a:rPr lang="en-US" altLang="en-US" dirty="0"/>
              <a:t>Non-verbal – 25% of the STTS</a:t>
            </a:r>
          </a:p>
          <a:p>
            <a:pPr>
              <a:defRPr/>
            </a:pPr>
            <a:r>
              <a:rPr lang="en-US" altLang="en-US" dirty="0"/>
              <a:t>The qualifying score is a minimum score of 121 </a:t>
            </a:r>
          </a:p>
          <a:p>
            <a:pPr>
              <a:defRPr/>
            </a:pPr>
            <a:r>
              <a:rPr lang="en-US" altLang="en-US" dirty="0"/>
              <a:t>Scores range between 60 and 170 approximately</a:t>
            </a:r>
          </a:p>
          <a:p>
            <a:endParaRPr lang="en-GB" dirty="0"/>
          </a:p>
        </p:txBody>
      </p:sp>
    </p:spTree>
    <p:extLst>
      <p:ext uri="{BB962C8B-B14F-4D97-AF65-F5344CB8AC3E}">
        <p14:creationId xmlns:p14="http://schemas.microsoft.com/office/powerpoint/2010/main" val="2808231367"/>
      </p:ext>
    </p:extLst>
  </p:cSld>
  <p:clrMapOvr>
    <a:masterClrMapping/>
  </p:clrMapOvr>
  <mc:AlternateContent xmlns:mc="http://schemas.openxmlformats.org/markup-compatibility/2006" xmlns:p14="http://schemas.microsoft.com/office/powerpoint/2010/main">
    <mc:Choice Requires="p14">
      <p:transition spd="slow" p14:dur="2000" advTm="35988"/>
    </mc:Choice>
    <mc:Fallback xmlns="">
      <p:transition spd="slow" advTm="35988"/>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The application and offer processes</a:t>
            </a:r>
            <a:endParaRPr lang="en-GB" dirty="0"/>
          </a:p>
        </p:txBody>
      </p:sp>
      <p:sp>
        <p:nvSpPr>
          <p:cNvPr id="3" name="Content Placeholder 2"/>
          <p:cNvSpPr>
            <a:spLocks noGrp="1"/>
          </p:cNvSpPr>
          <p:nvPr>
            <p:ph idx="1"/>
          </p:nvPr>
        </p:nvSpPr>
        <p:spPr/>
        <p:txBody>
          <a:bodyPr/>
          <a:lstStyle/>
          <a:p>
            <a:pPr marL="0" indent="0">
              <a:buNone/>
            </a:pPr>
            <a:r>
              <a:rPr lang="en-GB" altLang="en-US" dirty="0"/>
              <a:t>Timelines, preferences and offers</a:t>
            </a:r>
          </a:p>
          <a:p>
            <a:endParaRPr lang="en-GB" dirty="0"/>
          </a:p>
        </p:txBody>
      </p:sp>
    </p:spTree>
    <p:extLst>
      <p:ext uri="{BB962C8B-B14F-4D97-AF65-F5344CB8AC3E}">
        <p14:creationId xmlns:p14="http://schemas.microsoft.com/office/powerpoint/2010/main" val="1031265145"/>
      </p:ext>
    </p:extLst>
  </p:cSld>
  <p:clrMapOvr>
    <a:masterClrMapping/>
  </p:clrMapOvr>
  <mc:AlternateContent xmlns:mc="http://schemas.openxmlformats.org/markup-compatibility/2006" xmlns:p14="http://schemas.microsoft.com/office/powerpoint/2010/main">
    <mc:Choice Requires="p14">
      <p:transition p14:dur="0" advTm="5550"/>
    </mc:Choice>
    <mc:Fallback xmlns="">
      <p:transition advTm="5550"/>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41195"/>
            <a:ext cx="7886700" cy="1078172"/>
          </a:xfrm>
        </p:spPr>
        <p:txBody>
          <a:bodyPr>
            <a:normAutofit/>
          </a:bodyPr>
          <a:lstStyle/>
          <a:p>
            <a:r>
              <a:rPr lang="en-GB" altLang="en-US" sz="4000" dirty="0"/>
              <a:t>Results publication - 13 October (1) </a:t>
            </a:r>
            <a:endParaRPr lang="en-GB" sz="4000" dirty="0"/>
          </a:p>
        </p:txBody>
      </p:sp>
      <p:sp>
        <p:nvSpPr>
          <p:cNvPr id="3" name="Content Placeholder 2"/>
          <p:cNvSpPr>
            <a:spLocks noGrp="1"/>
          </p:cNvSpPr>
          <p:nvPr>
            <p:ph idx="1"/>
          </p:nvPr>
        </p:nvSpPr>
        <p:spPr>
          <a:xfrm>
            <a:off x="491319" y="1419368"/>
            <a:ext cx="8256896" cy="4954136"/>
          </a:xfrm>
        </p:spPr>
        <p:txBody>
          <a:bodyPr>
            <a:noAutofit/>
          </a:bodyPr>
          <a:lstStyle/>
          <a:p>
            <a:pPr>
              <a:lnSpc>
                <a:spcPct val="80000"/>
              </a:lnSpc>
              <a:spcAft>
                <a:spcPts val="800"/>
              </a:spcAft>
            </a:pPr>
            <a:r>
              <a:rPr lang="en-GB" dirty="0">
                <a:effectLst/>
                <a:ea typeface="Calibri" panose="020F0502020204030204" pitchFamily="34" charset="0"/>
                <a:cs typeface="Times New Roman" panose="02020603050405020304" pitchFamily="18" charset="0"/>
              </a:rPr>
              <a:t>We need to ensure we have a current email address for your child’s results email to be sent to.</a:t>
            </a:r>
          </a:p>
          <a:p>
            <a:pPr>
              <a:lnSpc>
                <a:spcPct val="80000"/>
              </a:lnSpc>
              <a:spcAft>
                <a:spcPts val="800"/>
              </a:spcAft>
            </a:pPr>
            <a:r>
              <a:rPr lang="en-GB" dirty="0">
                <a:effectLst/>
                <a:ea typeface="Calibri" panose="020F0502020204030204" pitchFamily="34" charset="0"/>
                <a:cs typeface="Times New Roman" panose="02020603050405020304" pitchFamily="18" charset="0"/>
              </a:rPr>
              <a:t>If you child attends a Buckinghamshire state school and takes the test, we will write to you and send you a code and the location on our website for you to complete a short form to provide your email. </a:t>
            </a:r>
          </a:p>
          <a:p>
            <a:pPr>
              <a:lnSpc>
                <a:spcPct val="80000"/>
              </a:lnSpc>
              <a:spcAft>
                <a:spcPts val="800"/>
              </a:spcAft>
            </a:pPr>
            <a:r>
              <a:rPr lang="en-GB" dirty="0">
                <a:effectLst/>
                <a:ea typeface="Calibri" panose="020F0502020204030204" pitchFamily="34" charset="0"/>
                <a:cs typeface="Times New Roman" panose="02020603050405020304" pitchFamily="18" charset="0"/>
              </a:rPr>
              <a:t>When you fill in the online form, and provide your email address the code ensures we match your email  to your child’s results record.</a:t>
            </a:r>
            <a:r>
              <a:rPr lang="en-GB" dirty="0">
                <a:effectLst/>
                <a:highlight>
                  <a:srgbClr val="FFFF00"/>
                </a:highlight>
                <a:ea typeface="Calibri" panose="020F0502020204030204" pitchFamily="34" charset="0"/>
                <a:cs typeface="Times New Roman" panose="02020603050405020304" pitchFamily="18" charset="0"/>
              </a:rPr>
              <a:t> </a:t>
            </a:r>
          </a:p>
          <a:p>
            <a:pPr>
              <a:lnSpc>
                <a:spcPct val="80000"/>
              </a:lnSpc>
              <a:spcAft>
                <a:spcPts val="800"/>
              </a:spcAft>
            </a:pPr>
            <a:r>
              <a:rPr lang="en-GB" b="1" dirty="0">
                <a:effectLst/>
                <a:ea typeface="Calibri" panose="020F0502020204030204" pitchFamily="34" charset="0"/>
                <a:cs typeface="Times New Roman" panose="02020603050405020304" pitchFamily="18" charset="0"/>
              </a:rPr>
              <a:t>Results will be sent to parents by email on 13 October.</a:t>
            </a:r>
          </a:p>
          <a:p>
            <a:pPr>
              <a:lnSpc>
                <a:spcPct val="80000"/>
              </a:lnSpc>
              <a:spcAft>
                <a:spcPts val="800"/>
              </a:spcAft>
            </a:pPr>
            <a:endParaRPr lang="en-GB" dirty="0">
              <a:effectLst/>
              <a:highlight>
                <a:srgbClr val="FFFF00"/>
              </a:highlight>
              <a:ea typeface="Calibri" panose="020F0502020204030204" pitchFamily="34" charset="0"/>
              <a:cs typeface="Times New Roman" panose="02020603050405020304" pitchFamily="18" charset="0"/>
            </a:endParaRPr>
          </a:p>
          <a:p>
            <a:pPr>
              <a:lnSpc>
                <a:spcPct val="107000"/>
              </a:lnSpc>
              <a:spcAft>
                <a:spcPts val="800"/>
              </a:spcAft>
            </a:pPr>
            <a:endParaRPr lang="en-GB" sz="2400" dirty="0">
              <a:effectLst/>
              <a:highlight>
                <a:srgbClr val="FFFF00"/>
              </a:highligh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32865974"/>
      </p:ext>
    </p:extLst>
  </p:cSld>
  <p:clrMapOvr>
    <a:masterClrMapping/>
  </p:clrMapOvr>
  <mc:AlternateContent xmlns:mc="http://schemas.openxmlformats.org/markup-compatibility/2006" xmlns:p14="http://schemas.microsoft.com/office/powerpoint/2010/main">
    <mc:Choice Requires="p14">
      <p:transition spd="slow" p14:dur="2000" advTm="43015"/>
    </mc:Choice>
    <mc:Fallback xmlns="">
      <p:transition spd="slow" advTm="43015"/>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44EB3-F0BB-D13D-FB95-E4F24AF7127B}"/>
              </a:ext>
            </a:extLst>
          </p:cNvPr>
          <p:cNvSpPr>
            <a:spLocks noGrp="1"/>
          </p:cNvSpPr>
          <p:nvPr>
            <p:ph type="title"/>
          </p:nvPr>
        </p:nvSpPr>
        <p:spPr>
          <a:xfrm>
            <a:off x="628650" y="365126"/>
            <a:ext cx="7886700" cy="1163423"/>
          </a:xfrm>
        </p:spPr>
        <p:txBody>
          <a:bodyPr>
            <a:normAutofit/>
          </a:bodyPr>
          <a:lstStyle/>
          <a:p>
            <a:r>
              <a:rPr lang="en-GB" altLang="en-US" sz="4000" dirty="0"/>
              <a:t>Results publication - 13 October (2) </a:t>
            </a:r>
            <a:endParaRPr lang="en-GB" sz="4000" dirty="0"/>
          </a:p>
        </p:txBody>
      </p:sp>
      <p:sp>
        <p:nvSpPr>
          <p:cNvPr id="3" name="Content Placeholder 2">
            <a:extLst>
              <a:ext uri="{FF2B5EF4-FFF2-40B4-BE49-F238E27FC236}">
                <a16:creationId xmlns:a16="http://schemas.microsoft.com/office/drawing/2014/main" id="{FED99262-BF28-F3C5-E479-685981D3453D}"/>
              </a:ext>
            </a:extLst>
          </p:cNvPr>
          <p:cNvSpPr>
            <a:spLocks noGrp="1"/>
          </p:cNvSpPr>
          <p:nvPr>
            <p:ph idx="1"/>
          </p:nvPr>
        </p:nvSpPr>
        <p:spPr>
          <a:xfrm>
            <a:off x="628650" y="1690689"/>
            <a:ext cx="7886700" cy="4486274"/>
          </a:xfrm>
        </p:spPr>
        <p:txBody>
          <a:bodyPr>
            <a:normAutofit/>
          </a:bodyPr>
          <a:lstStyle/>
          <a:p>
            <a:r>
              <a:rPr lang="en-GB" sz="3000" dirty="0"/>
              <a:t>If you do not provide an email address by the deadline then your child’s results email will be sent to your child’s primary school instead</a:t>
            </a:r>
          </a:p>
          <a:p>
            <a:r>
              <a:rPr lang="en-GB" sz="3000" dirty="0"/>
              <a:t>The primary school will forward that email to the email address they hold for you by the end of Monday 16 October (the next working day) OR</a:t>
            </a:r>
          </a:p>
          <a:p>
            <a:r>
              <a:rPr lang="en-GB" sz="3000" dirty="0"/>
              <a:t>You can collect a printed copy of the email from the school from the school office on Monday 16 October </a:t>
            </a:r>
          </a:p>
          <a:p>
            <a:endParaRPr lang="en-GB" dirty="0"/>
          </a:p>
          <a:p>
            <a:endParaRPr lang="en-GB" dirty="0"/>
          </a:p>
        </p:txBody>
      </p:sp>
    </p:spTree>
    <p:extLst>
      <p:ext uri="{BB962C8B-B14F-4D97-AF65-F5344CB8AC3E}">
        <p14:creationId xmlns:p14="http://schemas.microsoft.com/office/powerpoint/2010/main" val="16566601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24F9E-0943-799D-780E-152C126EB07D}"/>
              </a:ext>
            </a:extLst>
          </p:cNvPr>
          <p:cNvSpPr>
            <a:spLocks noGrp="1"/>
          </p:cNvSpPr>
          <p:nvPr>
            <p:ph type="title"/>
          </p:nvPr>
        </p:nvSpPr>
        <p:spPr/>
        <p:txBody>
          <a:bodyPr>
            <a:normAutofit/>
          </a:bodyPr>
          <a:lstStyle/>
          <a:p>
            <a:r>
              <a:rPr lang="en-GB" altLang="en-US" sz="4000" dirty="0"/>
              <a:t>Results publication - 13 October (3) </a:t>
            </a:r>
            <a:endParaRPr lang="en-GB" sz="4000" dirty="0"/>
          </a:p>
        </p:txBody>
      </p:sp>
      <p:sp>
        <p:nvSpPr>
          <p:cNvPr id="3" name="Content Placeholder 2">
            <a:extLst>
              <a:ext uri="{FF2B5EF4-FFF2-40B4-BE49-F238E27FC236}">
                <a16:creationId xmlns:a16="http://schemas.microsoft.com/office/drawing/2014/main" id="{BBDC5A26-C646-24CF-586C-FF5AE6ED96E8}"/>
              </a:ext>
            </a:extLst>
          </p:cNvPr>
          <p:cNvSpPr>
            <a:spLocks noGrp="1"/>
          </p:cNvSpPr>
          <p:nvPr>
            <p:ph idx="1"/>
          </p:nvPr>
        </p:nvSpPr>
        <p:spPr>
          <a:xfrm>
            <a:off x="628650" y="1690689"/>
            <a:ext cx="7886700" cy="4486274"/>
          </a:xfrm>
        </p:spPr>
        <p:txBody>
          <a:bodyPr/>
          <a:lstStyle/>
          <a:p>
            <a:r>
              <a:rPr lang="en-GB" sz="2800" dirty="0"/>
              <a:t>If your child attends a Partner school or has sat the test at a grammar school test centre, then we will send the result </a:t>
            </a:r>
            <a:r>
              <a:rPr lang="en-GB" sz="2800" b="1" dirty="0"/>
              <a:t>to the email you used to register for the test on 13 October.</a:t>
            </a:r>
          </a:p>
          <a:p>
            <a:endParaRPr lang="en-GB" dirty="0"/>
          </a:p>
          <a:p>
            <a:pPr marL="0" indent="0">
              <a:buNone/>
            </a:pPr>
            <a:r>
              <a:rPr lang="en-GB" sz="2800" dirty="0"/>
              <a:t>All candidates: </a:t>
            </a:r>
          </a:p>
          <a:p>
            <a:pPr>
              <a:defRPr/>
            </a:pPr>
            <a:r>
              <a:rPr lang="en-GB" sz="2800" dirty="0"/>
              <a:t>Contents are confidential to parent and child.</a:t>
            </a:r>
          </a:p>
          <a:p>
            <a:pPr>
              <a:defRPr/>
            </a:pPr>
            <a:r>
              <a:rPr lang="en-GB" altLang="en-US" sz="2800" dirty="0"/>
              <a:t>37% of children scored 121 or more in the 2023 entry test</a:t>
            </a:r>
            <a:r>
              <a:rPr lang="en-GB" altLang="en-US" sz="2000" dirty="0"/>
              <a:t>.</a:t>
            </a:r>
            <a:endParaRPr lang="en-GB" sz="2000" dirty="0"/>
          </a:p>
          <a:p>
            <a:endParaRPr lang="en-GB" dirty="0"/>
          </a:p>
        </p:txBody>
      </p:sp>
    </p:spTree>
    <p:extLst>
      <p:ext uri="{BB962C8B-B14F-4D97-AF65-F5344CB8AC3E}">
        <p14:creationId xmlns:p14="http://schemas.microsoft.com/office/powerpoint/2010/main" val="27518518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EBD69-208D-E8C4-76AE-89FC8A2A130E}"/>
              </a:ext>
            </a:extLst>
          </p:cNvPr>
          <p:cNvSpPr>
            <a:spLocks noGrp="1"/>
          </p:cNvSpPr>
          <p:nvPr>
            <p:ph type="title"/>
          </p:nvPr>
        </p:nvSpPr>
        <p:spPr/>
        <p:txBody>
          <a:bodyPr/>
          <a:lstStyle/>
          <a:p>
            <a:r>
              <a:rPr lang="en-GB" dirty="0"/>
              <a:t>Pupil Premium/FSM Admissions</a:t>
            </a:r>
          </a:p>
        </p:txBody>
      </p:sp>
      <p:sp>
        <p:nvSpPr>
          <p:cNvPr id="3" name="Content Placeholder 2">
            <a:extLst>
              <a:ext uri="{FF2B5EF4-FFF2-40B4-BE49-F238E27FC236}">
                <a16:creationId xmlns:a16="http://schemas.microsoft.com/office/drawing/2014/main" id="{F25D6AB7-55B0-9255-4542-31B5D4CA3B73}"/>
              </a:ext>
            </a:extLst>
          </p:cNvPr>
          <p:cNvSpPr>
            <a:spLocks noGrp="1"/>
          </p:cNvSpPr>
          <p:nvPr>
            <p:ph idx="1"/>
          </p:nvPr>
        </p:nvSpPr>
        <p:spPr>
          <a:xfrm>
            <a:off x="628650" y="1400537"/>
            <a:ext cx="7886700" cy="4776426"/>
          </a:xfrm>
        </p:spPr>
        <p:txBody>
          <a:bodyPr>
            <a:normAutofit fontScale="92500" lnSpcReduction="10000"/>
          </a:bodyPr>
          <a:lstStyle/>
          <a:p>
            <a:pPr marL="342900" lvl="0" indent="-342900">
              <a:lnSpc>
                <a:spcPct val="107000"/>
              </a:lnSpc>
              <a:buFont typeface="Symbol" panose="05050102010706020507" pitchFamily="18" charset="2"/>
              <a:buChar char=""/>
            </a:pPr>
            <a:r>
              <a:rPr lang="en-GB" kern="100" dirty="0">
                <a:effectLst/>
                <a:ea typeface="Calibri" panose="020F0502020204030204" pitchFamily="34" charset="0"/>
                <a:cs typeface="Calibri" panose="020F0502020204030204" pitchFamily="34" charset="0"/>
              </a:rPr>
              <a:t>Most grammar schools reserve some school places for children in receipt of free school meals/the pupil premium grant.</a:t>
            </a:r>
          </a:p>
          <a:p>
            <a:pPr marL="342900" lvl="0" indent="-342900">
              <a:lnSpc>
                <a:spcPct val="107000"/>
              </a:lnSpc>
              <a:buFont typeface="Symbol" panose="05050102010706020507" pitchFamily="18" charset="2"/>
              <a:buChar char=""/>
            </a:pPr>
            <a:r>
              <a:rPr lang="en-GB" kern="100" dirty="0">
                <a:effectLst/>
                <a:ea typeface="Calibri" panose="020F0502020204030204" pitchFamily="34" charset="0"/>
                <a:cs typeface="Calibri" panose="020F0502020204030204" pitchFamily="34" charset="0"/>
              </a:rPr>
              <a:t>Some of these places are allocated to children who have not automatically qualified for a grammar school place.</a:t>
            </a:r>
          </a:p>
          <a:p>
            <a:pPr marL="342900" lvl="0" indent="-342900">
              <a:lnSpc>
                <a:spcPct val="107000"/>
              </a:lnSpc>
              <a:buFont typeface="Symbol" panose="05050102010706020507" pitchFamily="18" charset="2"/>
              <a:buChar char=""/>
            </a:pPr>
            <a:r>
              <a:rPr lang="en-GB" kern="100" dirty="0">
                <a:effectLst/>
                <a:ea typeface="Calibri" panose="020F0502020204030204" pitchFamily="34" charset="0"/>
                <a:cs typeface="Calibri" panose="020F0502020204030204" pitchFamily="34" charset="0"/>
              </a:rPr>
              <a:t>Details can be found in individual grammar school admissions policies.</a:t>
            </a:r>
          </a:p>
          <a:p>
            <a:pPr marL="342900" lvl="0" indent="-342900">
              <a:lnSpc>
                <a:spcPct val="107000"/>
              </a:lnSpc>
              <a:spcAft>
                <a:spcPts val="800"/>
              </a:spcAft>
              <a:buFont typeface="Symbol" panose="05050102010706020507" pitchFamily="18" charset="2"/>
              <a:buChar char=""/>
            </a:pPr>
            <a:r>
              <a:rPr lang="en-GB" kern="100" dirty="0">
                <a:effectLst/>
                <a:ea typeface="Calibri" panose="020F0502020204030204" pitchFamily="34" charset="0"/>
                <a:cs typeface="Calibri" panose="020F0502020204030204" pitchFamily="34" charset="0"/>
              </a:rPr>
              <a:t>Parents need to notify the grammar school(s) if they want their child to be considered under these criteria.</a:t>
            </a:r>
          </a:p>
          <a:p>
            <a:endParaRPr lang="en-GB" dirty="0">
              <a:highlight>
                <a:srgbClr val="FFFF00"/>
              </a:highlight>
            </a:endParaRPr>
          </a:p>
        </p:txBody>
      </p:sp>
    </p:spTree>
    <p:extLst>
      <p:ext uri="{BB962C8B-B14F-4D97-AF65-F5344CB8AC3E}">
        <p14:creationId xmlns:p14="http://schemas.microsoft.com/office/powerpoint/2010/main" val="5666965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altLang="en-US" dirty="0"/>
              <a:t>What can I do if my child does not qualify for a grammar school place?</a:t>
            </a:r>
            <a:endParaRPr lang="en-GB" dirty="0"/>
          </a:p>
        </p:txBody>
      </p:sp>
      <p:sp>
        <p:nvSpPr>
          <p:cNvPr id="3" name="Content Placeholder 2"/>
          <p:cNvSpPr>
            <a:spLocks noGrp="1"/>
          </p:cNvSpPr>
          <p:nvPr>
            <p:ph idx="1"/>
          </p:nvPr>
        </p:nvSpPr>
        <p:spPr/>
        <p:txBody>
          <a:bodyPr>
            <a:normAutofit/>
          </a:bodyPr>
          <a:lstStyle/>
          <a:p>
            <a:pPr marL="0" indent="0">
              <a:buNone/>
              <a:defRPr/>
            </a:pPr>
            <a:r>
              <a:rPr lang="en-GB" altLang="en-US" dirty="0"/>
              <a:t>If your child is not qualified and you think a grammar school would be appropriate you can either </a:t>
            </a:r>
          </a:p>
          <a:p>
            <a:pPr>
              <a:defRPr/>
            </a:pPr>
            <a:r>
              <a:rPr lang="en-GB" altLang="en-US" dirty="0"/>
              <a:t>Ask for a Selection Review OR</a:t>
            </a:r>
          </a:p>
          <a:p>
            <a:pPr>
              <a:defRPr/>
            </a:pPr>
            <a:r>
              <a:rPr lang="en-GB" altLang="en-US" dirty="0"/>
              <a:t>Just appeal</a:t>
            </a:r>
          </a:p>
          <a:p>
            <a:pPr marL="0" indent="0">
              <a:buNone/>
              <a:defRPr/>
            </a:pPr>
            <a:r>
              <a:rPr lang="en-GB" altLang="en-US" dirty="0"/>
              <a:t>The Selection Review Panel can decide if a child is qualified.</a:t>
            </a:r>
          </a:p>
          <a:p>
            <a:pPr marL="0" indent="0">
              <a:buNone/>
              <a:defRPr/>
            </a:pPr>
            <a:r>
              <a:rPr lang="en-GB" altLang="en-US" dirty="0"/>
              <a:t>A qualification at Selection Review is a qualification for any grammar school and they will all be considered when the allocation is made. </a:t>
            </a:r>
          </a:p>
          <a:p>
            <a:endParaRPr lang="en-GB" dirty="0"/>
          </a:p>
        </p:txBody>
      </p:sp>
    </p:spTree>
    <p:extLst>
      <p:ext uri="{BB962C8B-B14F-4D97-AF65-F5344CB8AC3E}">
        <p14:creationId xmlns:p14="http://schemas.microsoft.com/office/powerpoint/2010/main" val="3136938730"/>
      </p:ext>
    </p:extLst>
  </p:cSld>
  <p:clrMapOvr>
    <a:masterClrMapping/>
  </p:clrMapOvr>
  <mc:AlternateContent xmlns:mc="http://schemas.openxmlformats.org/markup-compatibility/2006" xmlns:p14="http://schemas.microsoft.com/office/powerpoint/2010/main">
    <mc:Choice Requires="p14">
      <p:transition spd="slow" p14:dur="2000" advTm="24936"/>
    </mc:Choice>
    <mc:Fallback xmlns="">
      <p:transition spd="slow" advTm="24936"/>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Reasons for underperformance</a:t>
            </a:r>
          </a:p>
        </p:txBody>
      </p:sp>
      <p:sp>
        <p:nvSpPr>
          <p:cNvPr id="3" name="Content Placeholder 2"/>
          <p:cNvSpPr>
            <a:spLocks noGrp="1"/>
          </p:cNvSpPr>
          <p:nvPr>
            <p:ph idx="1"/>
          </p:nvPr>
        </p:nvSpPr>
        <p:spPr/>
        <p:txBody>
          <a:bodyPr>
            <a:normAutofit/>
          </a:bodyPr>
          <a:lstStyle/>
          <a:p>
            <a:r>
              <a:rPr lang="en-GB" altLang="en-US" dirty="0"/>
              <a:t>The grammar schools recognise that there may be circumstances that have impacted on a child’s performance in the test</a:t>
            </a:r>
          </a:p>
          <a:p>
            <a:r>
              <a:rPr lang="en-GB" altLang="en-US" dirty="0"/>
              <a:t>At Selection Review each child’s situation is considered individually</a:t>
            </a:r>
          </a:p>
          <a:p>
            <a:r>
              <a:rPr lang="en-GB" altLang="en-US" dirty="0"/>
              <a:t>The panel will look for evidence of both consistent educational ability and factors that may have affected a child’s performance in the Transfer Test</a:t>
            </a:r>
          </a:p>
          <a:p>
            <a:endParaRPr lang="en-GB" dirty="0"/>
          </a:p>
          <a:p>
            <a:endParaRPr lang="en-GB" dirty="0"/>
          </a:p>
        </p:txBody>
      </p:sp>
    </p:spTree>
    <p:extLst>
      <p:ext uri="{BB962C8B-B14F-4D97-AF65-F5344CB8AC3E}">
        <p14:creationId xmlns:p14="http://schemas.microsoft.com/office/powerpoint/2010/main" val="493826154"/>
      </p:ext>
    </p:extLst>
  </p:cSld>
  <p:clrMapOvr>
    <a:masterClrMapping/>
  </p:clrMapOvr>
  <mc:AlternateContent xmlns:mc="http://schemas.openxmlformats.org/markup-compatibility/2006" xmlns:p14="http://schemas.microsoft.com/office/powerpoint/2010/main">
    <mc:Choice Requires="p14">
      <p:transition spd="slow" p14:dur="2000" advTm="27824"/>
    </mc:Choice>
    <mc:Fallback xmlns="">
      <p:transition spd="slow" advTm="27824"/>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Selection Review Panel</a:t>
            </a:r>
            <a:endParaRPr lang="en-GB" dirty="0"/>
          </a:p>
        </p:txBody>
      </p:sp>
      <p:sp>
        <p:nvSpPr>
          <p:cNvPr id="3" name="Content Placeholder 2"/>
          <p:cNvSpPr>
            <a:spLocks noGrp="1"/>
          </p:cNvSpPr>
          <p:nvPr>
            <p:ph idx="1"/>
          </p:nvPr>
        </p:nvSpPr>
        <p:spPr/>
        <p:txBody>
          <a:bodyPr>
            <a:normAutofit/>
          </a:bodyPr>
          <a:lstStyle/>
          <a:p>
            <a:r>
              <a:rPr lang="en-GB" altLang="en-US" dirty="0"/>
              <a:t>Panel sits December-January</a:t>
            </a:r>
          </a:p>
          <a:p>
            <a:r>
              <a:rPr lang="en-GB" altLang="en-US" dirty="0"/>
              <a:t>3 headteachers - two grammar, one primary</a:t>
            </a:r>
          </a:p>
          <a:p>
            <a:r>
              <a:rPr lang="en-GB" altLang="en-US" dirty="0"/>
              <a:t>Decision included in 1 March allocation</a:t>
            </a:r>
          </a:p>
          <a:p>
            <a:r>
              <a:rPr lang="en-GB" altLang="en-US" dirty="0"/>
              <a:t>Decision applies to </a:t>
            </a:r>
            <a:r>
              <a:rPr lang="en-GB" altLang="en-US" u="sng" dirty="0"/>
              <a:t>all</a:t>
            </a:r>
            <a:r>
              <a:rPr lang="en-GB" altLang="en-US" dirty="0"/>
              <a:t> grammar schools</a:t>
            </a:r>
          </a:p>
          <a:p>
            <a:r>
              <a:rPr lang="en-GB" altLang="en-US" dirty="0"/>
              <a:t>At the end of the process and following Selection Reviews, 38.28% of the review cases qualify for grammar school</a:t>
            </a:r>
          </a:p>
          <a:p>
            <a:endParaRPr lang="en-GB" dirty="0"/>
          </a:p>
        </p:txBody>
      </p:sp>
    </p:spTree>
    <p:extLst>
      <p:ext uri="{BB962C8B-B14F-4D97-AF65-F5344CB8AC3E}">
        <p14:creationId xmlns:p14="http://schemas.microsoft.com/office/powerpoint/2010/main" val="1644664865"/>
      </p:ext>
    </p:extLst>
  </p:cSld>
  <p:clrMapOvr>
    <a:masterClrMapping/>
  </p:clrMapOvr>
  <mc:AlternateContent xmlns:mc="http://schemas.openxmlformats.org/markup-compatibility/2006" xmlns:p14="http://schemas.microsoft.com/office/powerpoint/2010/main">
    <mc:Choice Requires="p14">
      <p:transition spd="slow" p14:dur="2000" advTm="28944"/>
    </mc:Choice>
    <mc:Fallback xmlns="">
      <p:transition spd="slow" advTm="28944"/>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Non-qualified appeal for a grammar school place (after Selection Review)</a:t>
            </a:r>
          </a:p>
        </p:txBody>
      </p:sp>
      <p:sp>
        <p:nvSpPr>
          <p:cNvPr id="3" name="Content Placeholder 2"/>
          <p:cNvSpPr>
            <a:spLocks noGrp="1"/>
          </p:cNvSpPr>
          <p:nvPr>
            <p:ph idx="1"/>
          </p:nvPr>
        </p:nvSpPr>
        <p:spPr/>
        <p:txBody>
          <a:bodyPr>
            <a:normAutofit fontScale="92500"/>
          </a:bodyPr>
          <a:lstStyle/>
          <a:p>
            <a:r>
              <a:rPr lang="en-GB" altLang="en-US" sz="3000" dirty="0"/>
              <a:t>When a case that has been to review is considered by the Independent Appeal Panel, parents will need to show that in their child’s case the Selection Review Panel decision was not ‘fair consistent and objective’ </a:t>
            </a:r>
          </a:p>
          <a:p>
            <a:r>
              <a:rPr lang="en-GB" altLang="en-US" sz="3000" dirty="0"/>
              <a:t>Only if they are successful, can they then put their full academic case to the Independent Appeal Panel </a:t>
            </a:r>
          </a:p>
          <a:p>
            <a:r>
              <a:rPr lang="en-GB" altLang="en-US" sz="3000" dirty="0"/>
              <a:t>If a child is qualified at appeal, the qualification is for the particular school only. </a:t>
            </a:r>
          </a:p>
          <a:p>
            <a:r>
              <a:rPr lang="en-GB" altLang="en-US" sz="3000" dirty="0"/>
              <a:t>The appeal will happen in the summer term</a:t>
            </a:r>
          </a:p>
          <a:p>
            <a:endParaRPr lang="en-GB" dirty="0"/>
          </a:p>
        </p:txBody>
      </p:sp>
    </p:spTree>
    <p:extLst>
      <p:ext uri="{BB962C8B-B14F-4D97-AF65-F5344CB8AC3E}">
        <p14:creationId xmlns:p14="http://schemas.microsoft.com/office/powerpoint/2010/main" val="4182340877"/>
      </p:ext>
    </p:extLst>
  </p:cSld>
  <p:clrMapOvr>
    <a:masterClrMapping/>
  </p:clrMapOvr>
  <mc:AlternateContent xmlns:mc="http://schemas.openxmlformats.org/markup-compatibility/2006" xmlns:p14="http://schemas.microsoft.com/office/powerpoint/2010/main">
    <mc:Choice Requires="p14">
      <p:transition spd="slow" p14:dur="2000" advTm="45499"/>
    </mc:Choice>
    <mc:Fallback xmlns="">
      <p:transition spd="slow" advTm="45499"/>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altLang="en-US" dirty="0"/>
              <a:t>Non-qualified appeal for a grammar school place (without a Selection Review) </a:t>
            </a:r>
            <a:endParaRPr lang="en-GB" dirty="0"/>
          </a:p>
        </p:txBody>
      </p:sp>
      <p:sp>
        <p:nvSpPr>
          <p:cNvPr id="3" name="Content Placeholder 2"/>
          <p:cNvSpPr>
            <a:spLocks noGrp="1"/>
          </p:cNvSpPr>
          <p:nvPr>
            <p:ph idx="1"/>
          </p:nvPr>
        </p:nvSpPr>
        <p:spPr/>
        <p:txBody>
          <a:bodyPr/>
          <a:lstStyle/>
          <a:p>
            <a:r>
              <a:rPr lang="en-US" altLang="en-US" dirty="0"/>
              <a:t>It is possible to go straight to appeal without having asked for a Selection Review</a:t>
            </a:r>
          </a:p>
          <a:p>
            <a:r>
              <a:rPr lang="en-US" altLang="en-US" dirty="0"/>
              <a:t>Appeals are heard after 1 March</a:t>
            </a:r>
          </a:p>
          <a:p>
            <a:r>
              <a:rPr lang="en-US" altLang="en-US" dirty="0"/>
              <a:t>Most schools will already be full by then</a:t>
            </a:r>
          </a:p>
          <a:p>
            <a:r>
              <a:rPr lang="en-US" altLang="en-US" dirty="0"/>
              <a:t>You would have to prove academic potential AND give reasons why you believe a place should be offered above Planned Admission Number (PAN)</a:t>
            </a:r>
          </a:p>
          <a:p>
            <a:endParaRPr lang="en-GB" dirty="0"/>
          </a:p>
        </p:txBody>
      </p:sp>
    </p:spTree>
    <p:extLst>
      <p:ext uri="{BB962C8B-B14F-4D97-AF65-F5344CB8AC3E}">
        <p14:creationId xmlns:p14="http://schemas.microsoft.com/office/powerpoint/2010/main" val="941984623"/>
      </p:ext>
    </p:extLst>
  </p:cSld>
  <p:clrMapOvr>
    <a:masterClrMapping/>
  </p:clrMapOvr>
  <mc:AlternateContent xmlns:mc="http://schemas.openxmlformats.org/markup-compatibility/2006" xmlns:p14="http://schemas.microsoft.com/office/powerpoint/2010/main">
    <mc:Choice Requires="p14">
      <p:transition spd="slow" p14:dur="2000" advTm="28149"/>
    </mc:Choice>
    <mc:Fallback xmlns="">
      <p:transition spd="slow" advTm="28149"/>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More information</a:t>
            </a:r>
            <a:endParaRPr lang="en-GB" dirty="0"/>
          </a:p>
        </p:txBody>
      </p:sp>
      <p:sp>
        <p:nvSpPr>
          <p:cNvPr id="3" name="Content Placeholder 2"/>
          <p:cNvSpPr>
            <a:spLocks noGrp="1"/>
          </p:cNvSpPr>
          <p:nvPr>
            <p:ph idx="1"/>
          </p:nvPr>
        </p:nvSpPr>
        <p:spPr>
          <a:xfrm>
            <a:off x="628650" y="1337481"/>
            <a:ext cx="7886700" cy="4839482"/>
          </a:xfrm>
        </p:spPr>
        <p:txBody>
          <a:bodyPr>
            <a:normAutofit fontScale="85000" lnSpcReduction="20000"/>
          </a:bodyPr>
          <a:lstStyle/>
          <a:p>
            <a:pPr>
              <a:defRPr/>
            </a:pPr>
            <a:r>
              <a:rPr lang="en-GB" altLang="en-US" sz="3400" dirty="0">
                <a:solidFill>
                  <a:schemeClr val="tx1">
                    <a:lumMod val="65000"/>
                    <a:lumOff val="35000"/>
                  </a:schemeClr>
                </a:solidFill>
              </a:rPr>
              <a:t>‘Moving up to Secondary School’ leaflet </a:t>
            </a:r>
          </a:p>
          <a:p>
            <a:pPr>
              <a:defRPr/>
            </a:pPr>
            <a:r>
              <a:rPr lang="en-GB" altLang="en-US" sz="3400" dirty="0">
                <a:solidFill>
                  <a:schemeClr val="tx1">
                    <a:lumMod val="65000"/>
                    <a:lumOff val="35000"/>
                  </a:schemeClr>
                </a:solidFill>
              </a:rPr>
              <a:t>School websites</a:t>
            </a:r>
          </a:p>
          <a:p>
            <a:pPr>
              <a:defRPr/>
            </a:pPr>
            <a:r>
              <a:rPr lang="en-GB" altLang="en-US" sz="3400" dirty="0">
                <a:solidFill>
                  <a:schemeClr val="tx1">
                    <a:lumMod val="65000"/>
                    <a:lumOff val="35000"/>
                  </a:schemeClr>
                </a:solidFill>
              </a:rPr>
              <a:t>TBGS website</a:t>
            </a:r>
          </a:p>
          <a:p>
            <a:pPr marL="0" indent="0">
              <a:buNone/>
              <a:defRPr/>
            </a:pPr>
            <a:r>
              <a:rPr lang="en-GB" altLang="en-US" sz="2900" dirty="0">
                <a:solidFill>
                  <a:schemeClr val="tx1">
                    <a:lumMod val="65000"/>
                    <a:lumOff val="35000"/>
                  </a:schemeClr>
                </a:solidFill>
              </a:rPr>
              <a:t>	</a:t>
            </a:r>
            <a:r>
              <a:rPr lang="en-GB" altLang="en-US" sz="2900" dirty="0">
                <a:solidFill>
                  <a:schemeClr val="tx1">
                    <a:lumMod val="65000"/>
                    <a:lumOff val="35000"/>
                  </a:schemeClr>
                </a:solidFill>
                <a:hlinkClick r:id="rId3"/>
              </a:rPr>
              <a:t>https://www.thebucksgrammarschools.org/</a:t>
            </a:r>
            <a:r>
              <a:rPr lang="en-GB" altLang="en-US" sz="2900" dirty="0">
                <a:solidFill>
                  <a:schemeClr val="tx1">
                    <a:lumMod val="65000"/>
                    <a:lumOff val="35000"/>
                  </a:schemeClr>
                </a:solidFill>
              </a:rPr>
              <a:t> </a:t>
            </a:r>
          </a:p>
          <a:p>
            <a:pPr>
              <a:defRPr/>
            </a:pPr>
            <a:r>
              <a:rPr lang="en-GB" altLang="en-US" sz="3400" dirty="0">
                <a:solidFill>
                  <a:schemeClr val="tx1">
                    <a:lumMod val="65000"/>
                    <a:lumOff val="35000"/>
                  </a:schemeClr>
                </a:solidFill>
              </a:rPr>
              <a:t>School open events dates</a:t>
            </a:r>
            <a:r>
              <a:rPr lang="en-GB" altLang="en-US" sz="2900" dirty="0">
                <a:solidFill>
                  <a:schemeClr val="tx1">
                    <a:lumMod val="65000"/>
                    <a:lumOff val="35000"/>
                  </a:schemeClr>
                </a:solidFill>
              </a:rPr>
              <a:t> </a:t>
            </a:r>
          </a:p>
          <a:p>
            <a:pPr>
              <a:defRPr/>
            </a:pPr>
            <a:r>
              <a:rPr lang="en-GB" altLang="en-US" sz="2900" dirty="0">
                <a:solidFill>
                  <a:srgbClr val="1B29AB"/>
                </a:solidFill>
              </a:rPr>
              <a:t>See School Directory in ‘Find My Child a School Place’ </a:t>
            </a:r>
          </a:p>
          <a:p>
            <a:pPr marL="0" indent="0">
              <a:buNone/>
              <a:defRPr/>
            </a:pPr>
            <a:r>
              <a:rPr lang="en-GB" sz="2900" dirty="0">
                <a:solidFill>
                  <a:schemeClr val="tx1">
                    <a:lumMod val="65000"/>
                    <a:lumOff val="35000"/>
                  </a:schemeClr>
                </a:solidFill>
              </a:rPr>
              <a:t>	</a:t>
            </a:r>
            <a:r>
              <a:rPr lang="en-GB" sz="2900" u="sng" dirty="0">
                <a:solidFill>
                  <a:schemeClr val="accent2"/>
                </a:solidFill>
                <a:hlinkClick r:id="rId4"/>
              </a:rPr>
              <a:t>https://services.buckscc.gov.uk/school-admissions/schools</a:t>
            </a:r>
            <a:endParaRPr lang="en-GB" sz="2900" u="sng" dirty="0">
              <a:solidFill>
                <a:schemeClr val="accent2"/>
              </a:solidFill>
            </a:endParaRPr>
          </a:p>
          <a:p>
            <a:pPr>
              <a:defRPr/>
            </a:pPr>
            <a:r>
              <a:rPr lang="en-GB" altLang="en-US" sz="3400" dirty="0">
                <a:solidFill>
                  <a:schemeClr val="tx1">
                    <a:lumMod val="65000"/>
                    <a:lumOff val="35000"/>
                  </a:schemeClr>
                </a:solidFill>
              </a:rPr>
              <a:t>By end of August - more information on the council’s website</a:t>
            </a:r>
          </a:p>
          <a:p>
            <a:pPr>
              <a:buNone/>
              <a:defRPr/>
            </a:pPr>
            <a:r>
              <a:rPr lang="en-GB" altLang="en-US" sz="2900" dirty="0">
                <a:solidFill>
                  <a:schemeClr val="accent2"/>
                </a:solidFill>
              </a:rPr>
              <a:t>		</a:t>
            </a:r>
            <a:r>
              <a:rPr lang="en-GB" altLang="en-US" sz="2900" dirty="0">
                <a:solidFill>
                  <a:schemeClr val="accent2"/>
                </a:solidFill>
                <a:hlinkClick r:id="rId5"/>
              </a:rPr>
              <a:t>https://www.buckinghamshire.gov.uk/schools-and-learning/schools-index/school-admissions/</a:t>
            </a:r>
            <a:r>
              <a:rPr lang="en-GB" altLang="en-US" sz="2900" dirty="0">
                <a:solidFill>
                  <a:schemeClr val="accent2"/>
                </a:solidFill>
              </a:rPr>
              <a:t> </a:t>
            </a:r>
            <a:endParaRPr lang="en-GB" sz="2900" dirty="0"/>
          </a:p>
        </p:txBody>
      </p:sp>
    </p:spTree>
    <p:extLst>
      <p:ext uri="{BB962C8B-B14F-4D97-AF65-F5344CB8AC3E}">
        <p14:creationId xmlns:p14="http://schemas.microsoft.com/office/powerpoint/2010/main" val="580718767"/>
      </p:ext>
    </p:extLst>
  </p:cSld>
  <p:clrMapOvr>
    <a:masterClrMapping/>
  </p:clrMapOvr>
  <mc:AlternateContent xmlns:mc="http://schemas.openxmlformats.org/markup-compatibility/2006" xmlns:p14="http://schemas.microsoft.com/office/powerpoint/2010/main">
    <mc:Choice Requires="p14">
      <p:transition spd="slow" p14:dur="2000" advTm="42993"/>
    </mc:Choice>
    <mc:Fallback xmlns="">
      <p:transition spd="slow" advTm="42993"/>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Key message! </a:t>
            </a:r>
            <a:endParaRPr lang="en-GB" dirty="0"/>
          </a:p>
        </p:txBody>
      </p:sp>
      <p:pic>
        <p:nvPicPr>
          <p:cNvPr id="4" name="Picture 2">
            <a:extLst>
              <a:ext uri="{C183D7F6-B498-43B3-948B-1728B52AA6E4}">
                <adec:decorative xmlns:adec="http://schemas.microsoft.com/office/drawing/2017/decorative" xmlns="" val="1"/>
              </a:ext>
            </a:extLst>
          </p:cNvPr>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5959928" y="4244181"/>
            <a:ext cx="2857500" cy="2143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2286000" y="2967335"/>
            <a:ext cx="4572000" cy="2062103"/>
          </a:xfrm>
          <a:prstGeom prst="rect">
            <a:avLst/>
          </a:prstGeom>
        </p:spPr>
        <p:txBody>
          <a:bodyPr>
            <a:spAutoFit/>
          </a:bodyPr>
          <a:lstStyle/>
          <a:p>
            <a:r>
              <a:rPr lang="en-GB" altLang="en-US" sz="3200" dirty="0"/>
              <a:t>Apply on time: </a:t>
            </a:r>
          </a:p>
          <a:p>
            <a:r>
              <a:rPr lang="en-GB" altLang="en-US" sz="3200" dirty="0"/>
              <a:t>	by Midnight on 31 October – the deadline</a:t>
            </a:r>
          </a:p>
          <a:p>
            <a:endParaRPr lang="en-GB" altLang="en-US" sz="3200" dirty="0"/>
          </a:p>
        </p:txBody>
      </p:sp>
    </p:spTree>
    <p:extLst>
      <p:ext uri="{BB962C8B-B14F-4D97-AF65-F5344CB8AC3E}">
        <p14:creationId xmlns:p14="http://schemas.microsoft.com/office/powerpoint/2010/main" val="2615623193"/>
      </p:ext>
    </p:extLst>
  </p:cSld>
  <p:clrMapOvr>
    <a:masterClrMapping/>
  </p:clrMapOvr>
  <mc:AlternateContent xmlns:mc="http://schemas.openxmlformats.org/markup-compatibility/2006" xmlns:p14="http://schemas.microsoft.com/office/powerpoint/2010/main">
    <mc:Choice Requires="p14">
      <p:transition p14:dur="0" advTm="15186"/>
    </mc:Choice>
    <mc:Fallback xmlns="">
      <p:transition advTm="15186"/>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How to contact the Admissions Team</a:t>
            </a:r>
            <a:endParaRPr lang="en-GB" dirty="0"/>
          </a:p>
        </p:txBody>
      </p:sp>
      <p:sp>
        <p:nvSpPr>
          <p:cNvPr id="3" name="Content Placeholder 2"/>
          <p:cNvSpPr>
            <a:spLocks noGrp="1"/>
          </p:cNvSpPr>
          <p:nvPr>
            <p:ph idx="1"/>
          </p:nvPr>
        </p:nvSpPr>
        <p:spPr/>
        <p:txBody>
          <a:bodyPr/>
          <a:lstStyle/>
          <a:p>
            <a:pPr marL="0" indent="0">
              <a:buFontTx/>
              <a:buNone/>
            </a:pPr>
            <a:r>
              <a:rPr lang="en-GB" altLang="en-US" dirty="0"/>
              <a:t>Web: </a:t>
            </a:r>
            <a:r>
              <a:rPr lang="en-GB" altLang="en-US" dirty="0">
                <a:solidFill>
                  <a:srgbClr val="FF0000"/>
                </a:solidFill>
                <a:hlinkClick r:id="rId3"/>
              </a:rPr>
              <a:t>www.buckinghamshire.gov.uk/schools-and-learning/</a:t>
            </a:r>
            <a:r>
              <a:rPr lang="en-GB" altLang="en-US" dirty="0">
                <a:solidFill>
                  <a:srgbClr val="FF0000"/>
                </a:solidFill>
              </a:rPr>
              <a:t> </a:t>
            </a:r>
          </a:p>
          <a:p>
            <a:pPr marL="0" indent="0">
              <a:buFontTx/>
              <a:buNone/>
            </a:pPr>
            <a:endParaRPr lang="en-GB" altLang="en-US" dirty="0"/>
          </a:p>
          <a:p>
            <a:pPr marL="0" indent="0">
              <a:buFontTx/>
              <a:buNone/>
            </a:pPr>
            <a:r>
              <a:rPr lang="en-GB" altLang="en-US" dirty="0"/>
              <a:t>Fill in the ‘Contact Us’ form:</a:t>
            </a:r>
          </a:p>
          <a:p>
            <a:r>
              <a:rPr lang="en-GB" u="sng" dirty="0">
                <a:hlinkClick r:id="rId4"/>
              </a:rPr>
              <a:t>www.buckinghamshire.gov.uk/admissions</a:t>
            </a:r>
            <a:endParaRPr lang="en-GB" dirty="0"/>
          </a:p>
        </p:txBody>
      </p:sp>
    </p:spTree>
    <p:extLst>
      <p:ext uri="{BB962C8B-B14F-4D97-AF65-F5344CB8AC3E}">
        <p14:creationId xmlns:p14="http://schemas.microsoft.com/office/powerpoint/2010/main" val="1929915100"/>
      </p:ext>
    </p:extLst>
  </p:cSld>
  <p:clrMapOvr>
    <a:masterClrMapping/>
  </p:clrMapOvr>
  <mc:AlternateContent xmlns:mc="http://schemas.openxmlformats.org/markup-compatibility/2006" xmlns:p14="http://schemas.microsoft.com/office/powerpoint/2010/main">
    <mc:Choice Requires="p14">
      <p:transition spd="slow" p14:dur="2000" advTm="24302"/>
    </mc:Choice>
    <mc:Fallback xmlns="">
      <p:transition spd="slow" advTm="24302"/>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How to apply for a school place online</a:t>
            </a:r>
            <a:endParaRPr lang="en-GB" dirty="0"/>
          </a:p>
        </p:txBody>
      </p:sp>
      <p:sp>
        <p:nvSpPr>
          <p:cNvPr id="3" name="Content Placeholder 2"/>
          <p:cNvSpPr>
            <a:spLocks noGrp="1"/>
          </p:cNvSpPr>
          <p:nvPr>
            <p:ph idx="1"/>
          </p:nvPr>
        </p:nvSpPr>
        <p:spPr/>
        <p:txBody>
          <a:bodyPr/>
          <a:lstStyle/>
          <a:p>
            <a:pPr>
              <a:defRPr/>
            </a:pPr>
            <a:r>
              <a:rPr lang="en-GB" altLang="en-US" dirty="0"/>
              <a:t>If you live in Buckinghamshire, visit </a:t>
            </a:r>
            <a:r>
              <a:rPr lang="en-GB" u="sng" dirty="0">
                <a:hlinkClick r:id="rId3"/>
              </a:rPr>
              <a:t>www.buckinghamshire.gov.uk/admissions</a:t>
            </a:r>
            <a:r>
              <a:rPr lang="en-GB" u="sng" dirty="0"/>
              <a:t> </a:t>
            </a:r>
            <a:r>
              <a:rPr lang="en-GB" altLang="en-US" dirty="0"/>
              <a:t>between 11 September and 31 October 2023</a:t>
            </a:r>
          </a:p>
          <a:p>
            <a:pPr marL="0" indent="0">
              <a:buNone/>
              <a:defRPr/>
            </a:pPr>
            <a:endParaRPr lang="en-GB" altLang="en-US" dirty="0"/>
          </a:p>
          <a:p>
            <a:pPr>
              <a:defRPr/>
            </a:pPr>
            <a:r>
              <a:rPr lang="en-GB" altLang="en-US" dirty="0"/>
              <a:t>If you live elsewhere apply via your own LA’s website</a:t>
            </a:r>
          </a:p>
          <a:p>
            <a:pPr marL="0" indent="0">
              <a:buNone/>
              <a:defRPr/>
            </a:pPr>
            <a:endParaRPr lang="en-GB" altLang="en-US" dirty="0"/>
          </a:p>
          <a:p>
            <a:pPr>
              <a:defRPr/>
            </a:pPr>
            <a:r>
              <a:rPr lang="en-GB" altLang="en-US" dirty="0"/>
              <a:t>All you need is an email address</a:t>
            </a:r>
          </a:p>
          <a:p>
            <a:endParaRPr lang="en-GB" dirty="0"/>
          </a:p>
        </p:txBody>
      </p:sp>
    </p:spTree>
    <p:extLst>
      <p:ext uri="{BB962C8B-B14F-4D97-AF65-F5344CB8AC3E}">
        <p14:creationId xmlns:p14="http://schemas.microsoft.com/office/powerpoint/2010/main" val="3202695051"/>
      </p:ext>
    </p:extLst>
  </p:cSld>
  <p:clrMapOvr>
    <a:masterClrMapping/>
  </p:clrMapOvr>
  <mc:AlternateContent xmlns:mc="http://schemas.openxmlformats.org/markup-compatibility/2006" xmlns:p14="http://schemas.microsoft.com/office/powerpoint/2010/main">
    <mc:Choice Requires="p14">
      <p:transition p14:dur="0" advTm="22231"/>
    </mc:Choice>
    <mc:Fallback xmlns="">
      <p:transition advTm="22231"/>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Applying online is easy</a:t>
            </a:r>
            <a:endParaRPr lang="en-GB" dirty="0"/>
          </a:p>
        </p:txBody>
      </p:sp>
      <p:sp>
        <p:nvSpPr>
          <p:cNvPr id="3" name="Content Placeholder 2"/>
          <p:cNvSpPr>
            <a:spLocks noGrp="1"/>
          </p:cNvSpPr>
          <p:nvPr>
            <p:ph idx="1"/>
          </p:nvPr>
        </p:nvSpPr>
        <p:spPr/>
        <p:txBody>
          <a:bodyPr/>
          <a:lstStyle/>
          <a:p>
            <a:r>
              <a:rPr lang="en-GB" altLang="en-US" dirty="0"/>
              <a:t>You can apply on your phone, </a:t>
            </a:r>
            <a:r>
              <a:rPr lang="en-GB" altLang="en-US" dirty="0" err="1"/>
              <a:t>ipad</a:t>
            </a:r>
            <a:r>
              <a:rPr lang="en-GB" altLang="en-US" dirty="0"/>
              <a:t> or laptop</a:t>
            </a:r>
          </a:p>
          <a:p>
            <a:r>
              <a:rPr lang="en-GB" altLang="en-US" dirty="0"/>
              <a:t>Make a note of which email account you used and your password!</a:t>
            </a:r>
          </a:p>
          <a:p>
            <a:r>
              <a:rPr lang="en-GB" altLang="en-US" dirty="0"/>
              <a:t>Use an email address that you know you can access even if not in work</a:t>
            </a:r>
          </a:p>
          <a:p>
            <a:r>
              <a:rPr lang="en-GB" altLang="en-US" dirty="0"/>
              <a:t>You will be reminded if an application has not been submitted</a:t>
            </a:r>
          </a:p>
          <a:p>
            <a:r>
              <a:rPr lang="en-GB" altLang="en-US" dirty="0"/>
              <a:t>You can accept the place online</a:t>
            </a:r>
          </a:p>
          <a:p>
            <a:r>
              <a:rPr lang="en-GB" altLang="en-US" dirty="0"/>
              <a:t>You will see the outcome of all school preferences</a:t>
            </a:r>
          </a:p>
          <a:p>
            <a:endParaRPr lang="en-GB" dirty="0"/>
          </a:p>
        </p:txBody>
      </p:sp>
    </p:spTree>
    <p:extLst>
      <p:ext uri="{BB962C8B-B14F-4D97-AF65-F5344CB8AC3E}">
        <p14:creationId xmlns:p14="http://schemas.microsoft.com/office/powerpoint/2010/main" val="1627233372"/>
      </p:ext>
    </p:extLst>
  </p:cSld>
  <p:clrMapOvr>
    <a:masterClrMapping/>
  </p:clrMapOvr>
  <mc:AlternateContent xmlns:mc="http://schemas.openxmlformats.org/markup-compatibility/2006" xmlns:p14="http://schemas.microsoft.com/office/powerpoint/2010/main">
    <mc:Choice Requires="p14">
      <p:transition p14:dur="0" advTm="39407"/>
    </mc:Choice>
    <mc:Fallback xmlns="">
      <p:transition advTm="39407"/>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Making an application</a:t>
            </a:r>
            <a:endParaRPr lang="en-GB" dirty="0"/>
          </a:p>
        </p:txBody>
      </p:sp>
      <p:sp>
        <p:nvSpPr>
          <p:cNvPr id="3" name="Content Placeholder 2"/>
          <p:cNvSpPr>
            <a:spLocks noGrp="1"/>
          </p:cNvSpPr>
          <p:nvPr>
            <p:ph idx="1"/>
          </p:nvPr>
        </p:nvSpPr>
        <p:spPr>
          <a:xfrm>
            <a:off x="628650" y="1569493"/>
            <a:ext cx="7886700" cy="4607470"/>
          </a:xfrm>
        </p:spPr>
        <p:txBody>
          <a:bodyPr/>
          <a:lstStyle/>
          <a:p>
            <a:pPr>
              <a:buNone/>
              <a:defRPr/>
            </a:pPr>
            <a:r>
              <a:rPr lang="en-GB" altLang="en-US" dirty="0"/>
              <a:t>When you apply online you can:</a:t>
            </a:r>
          </a:p>
          <a:p>
            <a:pPr>
              <a:defRPr/>
            </a:pPr>
            <a:r>
              <a:rPr lang="en-GB" altLang="en-US" dirty="0"/>
              <a:t>List up to 6 schools </a:t>
            </a:r>
          </a:p>
          <a:p>
            <a:pPr>
              <a:defRPr/>
            </a:pPr>
            <a:r>
              <a:rPr lang="en-GB" altLang="en-US" dirty="0"/>
              <a:t>Include grammar, upper, all-ability and out of county schools</a:t>
            </a:r>
          </a:p>
          <a:p>
            <a:pPr>
              <a:defRPr/>
            </a:pPr>
            <a:r>
              <a:rPr lang="en-GB" altLang="en-US" dirty="0"/>
              <a:t>Put the schools in the order you prefer them</a:t>
            </a:r>
          </a:p>
          <a:p>
            <a:pPr marL="0" indent="0">
              <a:buNone/>
              <a:defRPr/>
            </a:pPr>
            <a:r>
              <a:rPr lang="en-GB" altLang="en-US" dirty="0"/>
              <a:t>Consider: </a:t>
            </a:r>
          </a:p>
          <a:p>
            <a:pPr>
              <a:defRPr/>
            </a:pPr>
            <a:r>
              <a:rPr lang="en-GB" altLang="en-US" dirty="0"/>
              <a:t>The order of your preferences carefully</a:t>
            </a:r>
          </a:p>
          <a:p>
            <a:pPr>
              <a:defRPr/>
            </a:pPr>
            <a:r>
              <a:rPr lang="en-GB" altLang="en-US" dirty="0"/>
              <a:t>Including local (catchment) school(s) that you have a good chance of being offered </a:t>
            </a:r>
          </a:p>
          <a:p>
            <a:endParaRPr lang="en-GB" dirty="0"/>
          </a:p>
        </p:txBody>
      </p:sp>
    </p:spTree>
    <p:extLst>
      <p:ext uri="{BB962C8B-B14F-4D97-AF65-F5344CB8AC3E}">
        <p14:creationId xmlns:p14="http://schemas.microsoft.com/office/powerpoint/2010/main" val="3149557434"/>
      </p:ext>
    </p:extLst>
  </p:cSld>
  <p:clrMapOvr>
    <a:masterClrMapping/>
  </p:clrMapOvr>
  <mc:AlternateContent xmlns:mc="http://schemas.openxmlformats.org/markup-compatibility/2006" xmlns:p14="http://schemas.microsoft.com/office/powerpoint/2010/main">
    <mc:Choice Requires="p14">
      <p:transition p14:dur="0" advTm="28767"/>
    </mc:Choice>
    <mc:Fallback xmlns="">
      <p:transition advTm="28767"/>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Think about…</a:t>
            </a:r>
            <a:endParaRPr lang="en-GB" dirty="0"/>
          </a:p>
        </p:txBody>
      </p:sp>
      <p:sp>
        <p:nvSpPr>
          <p:cNvPr id="3" name="Content Placeholder 2"/>
          <p:cNvSpPr>
            <a:spLocks noGrp="1"/>
          </p:cNvSpPr>
          <p:nvPr>
            <p:ph idx="1"/>
          </p:nvPr>
        </p:nvSpPr>
        <p:spPr/>
        <p:txBody>
          <a:bodyPr/>
          <a:lstStyle/>
          <a:p>
            <a:r>
              <a:rPr lang="en-GB" altLang="en-US" dirty="0"/>
              <a:t>Does your child need to sit or pass a test to be considered for a place at the school? </a:t>
            </a:r>
          </a:p>
          <a:p>
            <a:r>
              <a:rPr lang="en-GB" altLang="en-US" dirty="0"/>
              <a:t>Do you know where your child fits on the school’s admission rules? </a:t>
            </a:r>
          </a:p>
          <a:p>
            <a:r>
              <a:rPr lang="en-GB" altLang="en-US" dirty="0"/>
              <a:t>Do you need to complete a supplementary form for the school? ( e.g. due to faith or because your child is eligible for FSM/PP)</a:t>
            </a:r>
          </a:p>
          <a:p>
            <a:r>
              <a:rPr lang="en-GB" altLang="en-US" dirty="0"/>
              <a:t>Do you live in catchment? (Check this on the Buckinghamshire Council website)</a:t>
            </a:r>
          </a:p>
          <a:p>
            <a:endParaRPr lang="en-GB" dirty="0"/>
          </a:p>
        </p:txBody>
      </p:sp>
    </p:spTree>
    <p:extLst>
      <p:ext uri="{BB962C8B-B14F-4D97-AF65-F5344CB8AC3E}">
        <p14:creationId xmlns:p14="http://schemas.microsoft.com/office/powerpoint/2010/main" val="3464143766"/>
      </p:ext>
    </p:extLst>
  </p:cSld>
  <p:clrMapOvr>
    <a:masterClrMapping/>
  </p:clrMapOvr>
  <mc:AlternateContent xmlns:mc="http://schemas.openxmlformats.org/markup-compatibility/2006" xmlns:p14="http://schemas.microsoft.com/office/powerpoint/2010/main">
    <mc:Choice Requires="p14">
      <p:transition p14:dur="0" advTm="41224"/>
    </mc:Choice>
    <mc:Fallback xmlns="">
      <p:transition advTm="41224"/>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How will your child get to school?</a:t>
            </a:r>
            <a:endParaRPr lang="en-GB" dirty="0"/>
          </a:p>
        </p:txBody>
      </p:sp>
      <p:sp>
        <p:nvSpPr>
          <p:cNvPr id="3" name="Content Placeholder 2"/>
          <p:cNvSpPr>
            <a:spLocks noGrp="1"/>
          </p:cNvSpPr>
          <p:nvPr>
            <p:ph idx="1"/>
          </p:nvPr>
        </p:nvSpPr>
        <p:spPr>
          <a:xfrm>
            <a:off x="628650" y="1690689"/>
            <a:ext cx="7886700" cy="4486274"/>
          </a:xfrm>
        </p:spPr>
        <p:txBody>
          <a:bodyPr>
            <a:normAutofit lnSpcReduction="10000"/>
          </a:bodyPr>
          <a:lstStyle/>
          <a:p>
            <a:pPr marL="0" indent="0">
              <a:lnSpc>
                <a:spcPct val="90000"/>
              </a:lnSpc>
              <a:spcBef>
                <a:spcPts val="1000"/>
              </a:spcBef>
              <a:buNone/>
            </a:pPr>
            <a:r>
              <a:rPr lang="en-GB" kern="1200" dirty="0">
                <a:solidFill>
                  <a:srgbClr val="000000"/>
                </a:solidFill>
                <a:effectLst/>
                <a:ea typeface="Times New Roman" panose="02020603050405020304" pitchFamily="18" charset="0"/>
                <a:cs typeface="Times New Roman" panose="02020603050405020304" pitchFamily="18" charset="0"/>
              </a:rPr>
              <a:t>Transport is given to the </a:t>
            </a:r>
            <a:r>
              <a:rPr lang="en-GB" b="1" u="sng" kern="1200" dirty="0">
                <a:solidFill>
                  <a:srgbClr val="000000"/>
                </a:solidFill>
                <a:effectLst/>
                <a:ea typeface="Times New Roman" panose="02020603050405020304" pitchFamily="18" charset="0"/>
                <a:cs typeface="Times New Roman" panose="02020603050405020304" pitchFamily="18" charset="0"/>
              </a:rPr>
              <a:t>nearest</a:t>
            </a:r>
            <a:r>
              <a:rPr lang="en-GB" kern="1200" dirty="0">
                <a:solidFill>
                  <a:srgbClr val="000000"/>
                </a:solidFill>
                <a:effectLst/>
                <a:ea typeface="Times New Roman" panose="02020603050405020304" pitchFamily="18" charset="0"/>
                <a:cs typeface="Times New Roman" panose="02020603050405020304" pitchFamily="18" charset="0"/>
              </a:rPr>
              <a:t> secondary school if: </a:t>
            </a:r>
            <a:endParaRPr lang="en-GB" dirty="0">
              <a:effectLst/>
              <a:ea typeface="Times New Roman" panose="02020603050405020304" pitchFamily="18" charset="0"/>
            </a:endParaRPr>
          </a:p>
          <a:p>
            <a:pPr marL="342900" lvl="0" indent="-342900">
              <a:lnSpc>
                <a:spcPct val="90000"/>
              </a:lnSpc>
              <a:buFont typeface="Symbol" panose="05050102010706020507" pitchFamily="18" charset="2"/>
              <a:buChar char=""/>
            </a:pPr>
            <a:r>
              <a:rPr lang="en-GB" kern="1200" dirty="0">
                <a:solidFill>
                  <a:srgbClr val="000000"/>
                </a:solidFill>
                <a:effectLst/>
                <a:ea typeface="Times New Roman" panose="02020603050405020304" pitchFamily="18" charset="0"/>
              </a:rPr>
              <a:t>Over three miles away, or </a:t>
            </a:r>
            <a:endParaRPr lang="en-GB" dirty="0">
              <a:effectLst/>
              <a:ea typeface="Times New Roman" panose="02020603050405020304" pitchFamily="18" charset="0"/>
            </a:endParaRPr>
          </a:p>
          <a:p>
            <a:pPr marL="342900" lvl="0" indent="-342900">
              <a:lnSpc>
                <a:spcPct val="90000"/>
              </a:lnSpc>
              <a:buFont typeface="Symbol" panose="05050102010706020507" pitchFamily="18" charset="2"/>
              <a:buChar char=""/>
            </a:pPr>
            <a:r>
              <a:rPr lang="en-GB" kern="1200" dirty="0">
                <a:solidFill>
                  <a:srgbClr val="000000"/>
                </a:solidFill>
                <a:effectLst/>
                <a:ea typeface="Times New Roman" panose="02020603050405020304" pitchFamily="18" charset="0"/>
              </a:rPr>
              <a:t>Under three miles but the route is an </a:t>
            </a:r>
            <a:r>
              <a:rPr lang="en-GB" kern="1200" dirty="0">
                <a:solidFill>
                  <a:srgbClr val="000000"/>
                </a:solidFill>
                <a:effectLst/>
                <a:ea typeface="Times New Roman" panose="02020603050405020304" pitchFamily="18" charset="0"/>
                <a:cs typeface="Times New Roman" panose="02020603050405020304" pitchFamily="18" charset="0"/>
              </a:rPr>
              <a:t>‘</a:t>
            </a:r>
            <a:r>
              <a:rPr lang="en-GB" kern="1200" dirty="0">
                <a:solidFill>
                  <a:srgbClr val="000000"/>
                </a:solidFill>
                <a:effectLst/>
                <a:ea typeface="Times New Roman" panose="02020603050405020304" pitchFamily="18" charset="0"/>
              </a:rPr>
              <a:t>unsafe walking route</a:t>
            </a:r>
            <a:r>
              <a:rPr lang="en-GB" kern="1200" dirty="0">
                <a:solidFill>
                  <a:srgbClr val="000000"/>
                </a:solidFill>
                <a:effectLst/>
                <a:ea typeface="Times New Roman" panose="02020603050405020304" pitchFamily="18" charset="0"/>
                <a:cs typeface="Times New Roman" panose="02020603050405020304" pitchFamily="18" charset="0"/>
              </a:rPr>
              <a:t>’</a:t>
            </a:r>
            <a:endParaRPr lang="en-GB" dirty="0">
              <a:effectLst/>
              <a:ea typeface="Times New Roman" panose="02020603050405020304" pitchFamily="18" charset="0"/>
            </a:endParaRPr>
          </a:p>
          <a:p>
            <a:pPr marL="342900" lvl="0" indent="-342900">
              <a:lnSpc>
                <a:spcPct val="90000"/>
              </a:lnSpc>
              <a:buFont typeface="Symbol" panose="05050102010706020507" pitchFamily="18" charset="2"/>
              <a:buChar char=""/>
            </a:pPr>
            <a:r>
              <a:rPr lang="en-GB" kern="1200" dirty="0">
                <a:solidFill>
                  <a:srgbClr val="000000"/>
                </a:solidFill>
                <a:effectLst/>
                <a:ea typeface="Times New Roman" panose="02020603050405020304" pitchFamily="18" charset="0"/>
              </a:rPr>
              <a:t>Check on </a:t>
            </a:r>
            <a:r>
              <a:rPr lang="en-GB" dirty="0">
                <a:hlinkClick r:id="rId3"/>
              </a:rPr>
              <a:t>Find my child a school place (buckscc.gov.uk)</a:t>
            </a:r>
            <a:r>
              <a:rPr lang="en-GB" dirty="0"/>
              <a:t> </a:t>
            </a:r>
            <a:r>
              <a:rPr lang="en-GB" kern="1200" dirty="0">
                <a:solidFill>
                  <a:srgbClr val="000000"/>
                </a:solidFill>
                <a:effectLst/>
                <a:ea typeface="Times New Roman" panose="02020603050405020304" pitchFamily="18" charset="0"/>
              </a:rPr>
              <a:t>to find your nearest school for transport purposes</a:t>
            </a:r>
            <a:endParaRPr lang="en-GB" dirty="0">
              <a:effectLst/>
              <a:ea typeface="Times New Roman" panose="02020603050405020304" pitchFamily="18" charset="0"/>
            </a:endParaRPr>
          </a:p>
          <a:p>
            <a:pPr marL="342900" lvl="0" indent="-342900">
              <a:lnSpc>
                <a:spcPct val="90000"/>
              </a:lnSpc>
              <a:buFont typeface="Symbol" panose="05050102010706020507" pitchFamily="18" charset="2"/>
              <a:buChar char=""/>
            </a:pPr>
            <a:r>
              <a:rPr lang="en-GB" kern="1200" dirty="0">
                <a:solidFill>
                  <a:srgbClr val="000000"/>
                </a:solidFill>
                <a:effectLst/>
                <a:ea typeface="Times New Roman" panose="02020603050405020304" pitchFamily="18" charset="0"/>
              </a:rPr>
              <a:t>All secondary schools are treated equally (grammar/upper/comprehensive/free)</a:t>
            </a:r>
            <a:endParaRPr lang="en-GB" dirty="0">
              <a:effectLst/>
              <a:ea typeface="Times New Roman" panose="02020603050405020304" pitchFamily="18" charset="0"/>
            </a:endParaRPr>
          </a:p>
          <a:p>
            <a:pPr marL="342900" lvl="0" indent="-342900">
              <a:lnSpc>
                <a:spcPct val="90000"/>
              </a:lnSpc>
              <a:buFont typeface="Symbol" panose="05050102010706020507" pitchFamily="18" charset="2"/>
              <a:buChar char=""/>
            </a:pPr>
            <a:r>
              <a:rPr lang="en-GB" kern="1200" dirty="0">
                <a:solidFill>
                  <a:srgbClr val="000000"/>
                </a:solidFill>
                <a:effectLst/>
                <a:ea typeface="Times New Roman" panose="02020603050405020304" pitchFamily="18" charset="0"/>
              </a:rPr>
              <a:t>Paid-for bus tickets can be purchased</a:t>
            </a:r>
            <a:endParaRPr lang="en-GB" dirty="0">
              <a:effectLst/>
              <a:ea typeface="Times New Roman" panose="02020603050405020304" pitchFamily="18" charset="0"/>
            </a:endParaRPr>
          </a:p>
          <a:p>
            <a:endParaRPr lang="en-GB" dirty="0"/>
          </a:p>
        </p:txBody>
      </p:sp>
    </p:spTree>
    <p:extLst>
      <p:ext uri="{BB962C8B-B14F-4D97-AF65-F5344CB8AC3E}">
        <p14:creationId xmlns:p14="http://schemas.microsoft.com/office/powerpoint/2010/main" val="2045835799"/>
      </p:ext>
    </p:extLst>
  </p:cSld>
  <p:clrMapOvr>
    <a:masterClrMapping/>
  </p:clrMapOvr>
  <mc:AlternateContent xmlns:mc="http://schemas.openxmlformats.org/markup-compatibility/2006" xmlns:p14="http://schemas.microsoft.com/office/powerpoint/2010/main">
    <mc:Choice Requires="p14">
      <p:transition p14:dur="0" advTm="47776"/>
    </mc:Choice>
    <mc:Fallback xmlns="">
      <p:transition advTm="47776"/>
    </mc:Fallback>
  </mc:AlternateContent>
</p:sld>
</file>

<file path=ppt/theme/theme1.xml><?xml version="1.0" encoding="utf-8"?>
<a:theme xmlns:a="http://schemas.openxmlformats.org/drawingml/2006/main" name="Buckinghamshire Council standard templat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ckinghamshire Council standard template.pptx  -  Read-Only" id="{3005F97B-0C93-4D87-9B79-6F8E0BDE5532}" vid="{2E6BFEDE-B181-46B7-96A5-8BA2FC65D32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6EA574523C59A46A8485B4C4DEC2C70" ma:contentTypeVersion="15" ma:contentTypeDescription="Create a new document." ma:contentTypeScope="" ma:versionID="50a1c81194c663e0664209916a061c76">
  <xsd:schema xmlns:xsd="http://www.w3.org/2001/XMLSchema" xmlns:xs="http://www.w3.org/2001/XMLSchema" xmlns:p="http://schemas.microsoft.com/office/2006/metadata/properties" xmlns:ns2="44055f7f-7783-4588-b7ac-ce75066a88c9" xmlns:ns3="9ae3e877-3df2-4825-b33a-d35bc5ed89a2" targetNamespace="http://schemas.microsoft.com/office/2006/metadata/properties" ma:root="true" ma:fieldsID="e53aeb23026590783b3b13678149b2ae" ns2:_="" ns3:_="">
    <xsd:import namespace="44055f7f-7783-4588-b7ac-ce75066a88c9"/>
    <xsd:import namespace="9ae3e877-3df2-4825-b33a-d35bc5ed89a2"/>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3:TaxCatchAll" minOccurs="0"/>
                <xsd:element ref="ns2:MediaServiceGenerationTime" minOccurs="0"/>
                <xsd:element ref="ns2:MediaServiceEventHashCode" minOccurs="0"/>
                <xsd:element ref="ns2:lcf76f155ced4ddcb4097134ff3c332f" minOccurs="0"/>
                <xsd:element ref="ns3:SharedWithUsers" minOccurs="0"/>
                <xsd:element ref="ns3:SharedWithDetails"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4055f7f-7783-4588-b7ac-ce75066a88c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5b4d032c-db19-4194-870d-d175fb5cbb8b"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ae3e877-3df2-4825-b33a-d35bc5ed89a2"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d783b7b7-6e16-4aa7-b61d-1f254c74a4c5}" ma:internalName="TaxCatchAll" ma:showField="CatchAllData" ma:web="9ae3e877-3df2-4825-b33a-d35bc5ed89a2">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9ae3e877-3df2-4825-b33a-d35bc5ed89a2" xsi:nil="true"/>
    <lcf76f155ced4ddcb4097134ff3c332f xmlns="44055f7f-7783-4588-b7ac-ce75066a88c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41A29F91-6711-47A6-9715-DA39091BA6A6}">
  <ds:schemaRefs>
    <ds:schemaRef ds:uri="http://schemas.microsoft.com/sharepoint/v3/contenttype/forms"/>
  </ds:schemaRefs>
</ds:datastoreItem>
</file>

<file path=customXml/itemProps2.xml><?xml version="1.0" encoding="utf-8"?>
<ds:datastoreItem xmlns:ds="http://schemas.openxmlformats.org/officeDocument/2006/customXml" ds:itemID="{D26C860D-1430-4FA1-A044-36971237A6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4055f7f-7783-4588-b7ac-ce75066a88c9"/>
    <ds:schemaRef ds:uri="9ae3e877-3df2-4825-b33a-d35bc5ed89a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82E3F0E-CD69-4F17-A046-C9E3983856F9}">
  <ds:schemaRefs>
    <ds:schemaRef ds:uri="http://purl.org/dc/elements/1.1/"/>
    <ds:schemaRef ds:uri="http://schemas.openxmlformats.org/package/2006/metadata/core-properties"/>
    <ds:schemaRef ds:uri="http://purl.org/dc/terms/"/>
    <ds:schemaRef ds:uri="44055f7f-7783-4588-b7ac-ce75066a88c9"/>
    <ds:schemaRef ds:uri="http://schemas.microsoft.com/office/2006/documentManagement/types"/>
    <ds:schemaRef ds:uri="http://schemas.microsoft.com/office/2006/metadata/properties"/>
    <ds:schemaRef ds:uri="http://schemas.microsoft.com/office/infopath/2007/PartnerControls"/>
    <ds:schemaRef ds:uri="9ae3e877-3df2-4825-b33a-d35bc5ed89a2"/>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Buckinghamshire Council standard template</Template>
  <TotalTime>3143</TotalTime>
  <Words>4966</Words>
  <Application>Microsoft Office PowerPoint</Application>
  <PresentationFormat>On-screen Show (4:3)</PresentationFormat>
  <Paragraphs>416</Paragraphs>
  <Slides>40</Slides>
  <Notes>38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40</vt:i4>
      </vt:variant>
    </vt:vector>
  </HeadingPairs>
  <TitlesOfParts>
    <vt:vector size="47" baseType="lpstr">
      <vt:lpstr>Arial</vt:lpstr>
      <vt:lpstr>Calibri</vt:lpstr>
      <vt:lpstr>Calibri Light</vt:lpstr>
      <vt:lpstr>Lucida Grande</vt:lpstr>
      <vt:lpstr>Symbol</vt:lpstr>
      <vt:lpstr>Times New Roman</vt:lpstr>
      <vt:lpstr>Buckinghamshire Council standard template</vt:lpstr>
      <vt:lpstr>MOVING UP TO SECONDARY SCHOOL</vt:lpstr>
      <vt:lpstr>Included in this presentation</vt:lpstr>
      <vt:lpstr>The application and offer processes</vt:lpstr>
      <vt:lpstr>Key message! </vt:lpstr>
      <vt:lpstr>How to apply for a school place online</vt:lpstr>
      <vt:lpstr>Applying online is easy</vt:lpstr>
      <vt:lpstr>Making an application</vt:lpstr>
      <vt:lpstr>Think about…</vt:lpstr>
      <vt:lpstr>How will your child get to school?</vt:lpstr>
      <vt:lpstr>The offer process – Step 1</vt:lpstr>
      <vt:lpstr>The offer process – Step 2</vt:lpstr>
      <vt:lpstr>Offer Day – 1 March 2024</vt:lpstr>
      <vt:lpstr>After Offer Day</vt:lpstr>
      <vt:lpstr>About appeals</vt:lpstr>
      <vt:lpstr>Application summary</vt:lpstr>
      <vt:lpstr>The Secondary Transfer Test</vt:lpstr>
      <vt:lpstr>The Secondary Transfer Test</vt:lpstr>
      <vt:lpstr>Testing timeline</vt:lpstr>
      <vt:lpstr>Testing schedule</vt:lpstr>
      <vt:lpstr>Do all children have to sit the Secondary Transfer Test?</vt:lpstr>
      <vt:lpstr>What does the Secondary Transfer  Test measure?</vt:lpstr>
      <vt:lpstr>Familiarisation booklet</vt:lpstr>
      <vt:lpstr>On the test days</vt:lpstr>
      <vt:lpstr>Illness/absence during the test period</vt:lpstr>
      <vt:lpstr>If you think something has affected your child’s performance in the Transfer Test</vt:lpstr>
      <vt:lpstr>Special arrangements</vt:lpstr>
      <vt:lpstr>Coaching </vt:lpstr>
      <vt:lpstr>Marking and standardisation</vt:lpstr>
      <vt:lpstr>Weighting</vt:lpstr>
      <vt:lpstr>Results publication - 13 October (1) </vt:lpstr>
      <vt:lpstr>Results publication - 13 October (2) </vt:lpstr>
      <vt:lpstr>Results publication - 13 October (3) </vt:lpstr>
      <vt:lpstr>Pupil Premium/FSM Admissions</vt:lpstr>
      <vt:lpstr>What can I do if my child does not qualify for a grammar school place?</vt:lpstr>
      <vt:lpstr>Reasons for underperformance</vt:lpstr>
      <vt:lpstr>Selection Review Panel</vt:lpstr>
      <vt:lpstr>Non-qualified appeal for a grammar school place (after Selection Review)</vt:lpstr>
      <vt:lpstr>Non-qualified appeal for a grammar school place (without a Selection Review) </vt:lpstr>
      <vt:lpstr>More information</vt:lpstr>
      <vt:lpstr>How to contact the Admissions Team</vt:lpstr>
    </vt:vector>
  </TitlesOfParts>
  <Company>Buckinghamshire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MOVING UP TO SECONDARY SCHOOL</dc:title>
  <dc:creator>Munday, Debbie</dc:creator>
  <cp:lastModifiedBy>Suzanne Powell</cp:lastModifiedBy>
  <cp:revision>107</cp:revision>
  <dcterms:created xsi:type="dcterms:W3CDTF">2020-04-28T15:46:34Z</dcterms:created>
  <dcterms:modified xsi:type="dcterms:W3CDTF">2023-05-15T15:30:27Z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0x010100D6EA574523C59A46A8485B4C4DEC2C70</vt:lpwstr>
  </property>
  <property fmtid="{D5CDD505-2E9C-101B-9397-08002B2CF9AE}" pid="3" name="Order">
    <vt:r8>19912000</vt:r8>
  </property>
  <property fmtid="{D5CDD505-2E9C-101B-9397-08002B2CF9AE}" pid="4" name="MediaServiceImageTags">
    <vt:lpwstr/>
  </property>
</Properties>
</file>