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6"/>
  </p:notesMasterIdLst>
  <p:handoutMasterIdLst>
    <p:handoutMasterId r:id="rId7"/>
  </p:handoutMasterIdLst>
  <p:sldIdLst>
    <p:sldId id="310" r:id="rId2"/>
    <p:sldId id="316" r:id="rId3"/>
    <p:sldId id="317" r:id="rId4"/>
    <p:sldId id="315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3746"/>
    <a:srgbClr val="EA7600"/>
    <a:srgbClr val="9AF67A"/>
    <a:srgbClr val="85F45E"/>
    <a:srgbClr val="E7B8F6"/>
    <a:srgbClr val="F4D2FE"/>
    <a:srgbClr val="F7B635"/>
    <a:srgbClr val="E2AAF4"/>
    <a:srgbClr val="F1C6FE"/>
    <a:srgbClr val="F9B1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73" autoAdjust="0"/>
    <p:restoredTop sz="93692" autoAdjust="0"/>
  </p:normalViewPr>
  <p:slideViewPr>
    <p:cSldViewPr snapToGrid="0">
      <p:cViewPr varScale="1">
        <p:scale>
          <a:sx n="80" d="100"/>
          <a:sy n="80" d="100"/>
        </p:scale>
        <p:origin x="129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53" d="100"/>
          <a:sy n="53" d="100"/>
        </p:scale>
        <p:origin x="2844" y="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23DE30-A7BD-4FAF-BD70-A5A57B8B8A99}" type="datetimeFigureOut">
              <a:rPr lang="en-GB" smtClean="0"/>
              <a:t>26/06/2020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A258B1-1DD7-475B-A54B-CBC3FF4B63C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4787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ECC001-2C7A-4C2A-8B06-705CA02DC7C6}" type="datetimeFigureOut">
              <a:rPr lang="en-GB" smtClean="0"/>
              <a:t>26/06/2020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873E03-7F6C-40B1-9C82-92C8804404E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270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Agree that 4658 + 200 will be a useful step towards calculating both additions.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>
                <a:solidFill>
                  <a:prstClr val="black"/>
                </a:solidFill>
              </a:rPr>
              <a:pPr/>
              <a:t>1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630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>
                <a:solidFill>
                  <a:prstClr val="black"/>
                </a:solidFill>
              </a:rPr>
              <a:pPr/>
              <a:t>2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9473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>
                <a:solidFill>
                  <a:prstClr val="black"/>
                </a:solidFill>
              </a:rPr>
              <a:pPr/>
              <a:t>3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1698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>
                <a:solidFill>
                  <a:prstClr val="black"/>
                </a:solidFill>
              </a:rPr>
              <a:pPr/>
              <a:t>4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249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hamilton-trust.org.uk/maths/year-5-maths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0FB96D1F-83BC-4887-89A5-175B6E6C68B9}"/>
              </a:ext>
            </a:extLst>
          </p:cNvPr>
          <p:cNvSpPr/>
          <p:nvPr userDrawn="1"/>
        </p:nvSpPr>
        <p:spPr>
          <a:xfrm>
            <a:off x="-53107" y="6221405"/>
            <a:ext cx="9197108" cy="657069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 b="1" dirty="0">
              <a:solidFill>
                <a:prstClr val="white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413BC91-F6D0-4DC8-B0B8-6E7E7FAB66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xmlns="" id="{7E7D638D-B41C-46A9-87E5-34C770A46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43602" y="6367376"/>
            <a:ext cx="3086100" cy="365125"/>
          </a:xfrm>
        </p:spPr>
        <p:txBody>
          <a:bodyPr/>
          <a:lstStyle>
            <a:lvl1pPr>
              <a:defRPr sz="1200" b="0">
                <a:solidFill>
                  <a:srgbClr val="EA7600"/>
                </a:solidFill>
                <a:latin typeface="+mn-lt"/>
              </a:defRPr>
            </a:lvl1pPr>
          </a:lstStyle>
          <a:p>
            <a:pPr algn="r"/>
            <a:r>
              <a:rPr lang="en-GB" dirty="0"/>
              <a:t>Year 5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xmlns="" id="{5D9A2E24-96C9-44BE-881E-97F4ADE19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85487" y="6367375"/>
            <a:ext cx="719921" cy="365125"/>
          </a:xfrm>
        </p:spPr>
        <p:txBody>
          <a:bodyPr/>
          <a:lstStyle>
            <a:lvl1pPr algn="ctr">
              <a:defRPr sz="1200" b="0">
                <a:solidFill>
                  <a:srgbClr val="EA7600"/>
                </a:solidFill>
                <a:latin typeface="+mn-lt"/>
              </a:defRPr>
            </a:lvl1pPr>
          </a:lstStyle>
          <a:p>
            <a:fld id="{BA0EE811-478C-4958-8104-2A70B5A1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D89D1CB2-11BF-434A-9AE8-BEAF97E774D6}"/>
              </a:ext>
            </a:extLst>
          </p:cNvPr>
          <p:cNvSpPr/>
          <p:nvPr userDrawn="1"/>
        </p:nvSpPr>
        <p:spPr>
          <a:xfrm>
            <a:off x="810410" y="6390463"/>
            <a:ext cx="168135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>
                <a:solidFill>
                  <a:srgbClr val="EA7600"/>
                </a:solidFill>
              </a:rPr>
              <a:t>© </a:t>
            </a:r>
            <a:r>
              <a:rPr lang="en-GB" sz="1200" dirty="0">
                <a:solidFill>
                  <a:srgbClr val="EA7600"/>
                </a:solidFill>
                <a:hlinkClick r:id="rId2"/>
              </a:rPr>
              <a:t>hamilton-trust.org.uk</a:t>
            </a:r>
            <a:endParaRPr lang="en-GB" sz="1200" dirty="0">
              <a:solidFill>
                <a:srgbClr val="EA76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51EBB7B-6C39-48C7-850C-99BEC78CA16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8" y="6091747"/>
            <a:ext cx="775846" cy="721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453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bg1">
                <a:lumMod val="95000"/>
              </a:schemeClr>
            </a:gs>
            <a:gs pos="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>
                <a:solidFill>
                  <a:prstClr val="black">
                    <a:tint val="75000"/>
                  </a:prstClr>
                </a:solidFill>
              </a:rPr>
              <a:t>Year 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EE811-478C-4958-8104-2A70B5A1961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88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openxmlformats.org/officeDocument/2006/relationships/image" Target="../media/image4.png"/><Relationship Id="rId3" Type="http://schemas.microsoft.com/office/2007/relationships/media" Target="../media/media2.m4a"/><Relationship Id="rId7" Type="http://schemas.microsoft.com/office/2007/relationships/media" Target="../media/media4.m4a"/><Relationship Id="rId12" Type="http://schemas.openxmlformats.org/officeDocument/2006/relationships/image" Target="../media/image3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openxmlformats.org/officeDocument/2006/relationships/image" Target="../media/image2.png"/><Relationship Id="rId5" Type="http://schemas.microsoft.com/office/2007/relationships/media" Target="../media/media3.m4a"/><Relationship Id="rId10" Type="http://schemas.openxmlformats.org/officeDocument/2006/relationships/notesSlide" Target="../notesSlides/notesSlide1.xml"/><Relationship Id="rId4" Type="http://schemas.openxmlformats.org/officeDocument/2006/relationships/audio" Target="../media/media2.m4a"/><Relationship Id="rId9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3" Type="http://schemas.microsoft.com/office/2007/relationships/media" Target="../media/media6.m4a"/><Relationship Id="rId7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audio" Target="../media/media7.m4a"/><Relationship Id="rId5" Type="http://schemas.microsoft.com/office/2007/relationships/media" Target="../media/media7.m4a"/><Relationship Id="rId4" Type="http://schemas.openxmlformats.org/officeDocument/2006/relationships/audio" Target="../media/media6.m4a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3" Type="http://schemas.microsoft.com/office/2007/relationships/media" Target="../media/media9.m4a"/><Relationship Id="rId7" Type="http://schemas.openxmlformats.org/officeDocument/2006/relationships/slideLayout" Target="../slideLayouts/slideLayout1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audio" Target="../media/media10.m4a"/><Relationship Id="rId5" Type="http://schemas.microsoft.com/office/2007/relationships/media" Target="../media/media10.m4a"/><Relationship Id="rId4" Type="http://schemas.openxmlformats.org/officeDocument/2006/relationships/audio" Target="../media/media9.m4a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14.m4a"/><Relationship Id="rId13" Type="http://schemas.openxmlformats.org/officeDocument/2006/relationships/image" Target="../media/image3.png"/><Relationship Id="rId3" Type="http://schemas.microsoft.com/office/2007/relationships/media" Target="../media/media12.m4a"/><Relationship Id="rId7" Type="http://schemas.microsoft.com/office/2007/relationships/media" Target="../media/media14.m4a"/><Relationship Id="rId12" Type="http://schemas.openxmlformats.org/officeDocument/2006/relationships/notesSlide" Target="../notesSlides/notesSlide4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audio" Target="../media/media13.m4a"/><Relationship Id="rId11" Type="http://schemas.openxmlformats.org/officeDocument/2006/relationships/slideLayout" Target="../slideLayouts/slideLayout1.xml"/><Relationship Id="rId5" Type="http://schemas.microsoft.com/office/2007/relationships/media" Target="../media/media13.m4a"/><Relationship Id="rId10" Type="http://schemas.openxmlformats.org/officeDocument/2006/relationships/audio" Target="../media/media15.m4a"/><Relationship Id="rId4" Type="http://schemas.openxmlformats.org/officeDocument/2006/relationships/audio" Target="../media/media12.m4a"/><Relationship Id="rId9" Type="http://schemas.microsoft.com/office/2007/relationships/media" Target="../media/media15.m4a"/><Relationship Id="rId1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 dirty="0"/>
              <a:t>Year 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8712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Add and subtract near multiples of 10, 100, 1000.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A3F9BD9-2ACF-47AD-9511-DB3B18715467}"/>
              </a:ext>
            </a:extLst>
          </p:cNvPr>
          <p:cNvSpPr/>
          <p:nvPr/>
        </p:nvSpPr>
        <p:spPr>
          <a:xfrm>
            <a:off x="2446955" y="763833"/>
            <a:ext cx="4196983" cy="52322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GB" sz="2800" b="1" dirty="0">
                <a:solidFill>
                  <a:srgbClr val="253746"/>
                </a:solidFill>
              </a:rPr>
              <a:t>4658 + </a:t>
            </a:r>
            <a:r>
              <a:rPr lang="en-GB" sz="2800" b="1" dirty="0">
                <a:solidFill>
                  <a:schemeClr val="accent5"/>
                </a:solidFill>
              </a:rPr>
              <a:t>198</a:t>
            </a:r>
            <a:r>
              <a:rPr lang="en-GB" sz="2800" b="1" dirty="0">
                <a:solidFill>
                  <a:srgbClr val="253746"/>
                </a:solidFill>
              </a:rPr>
              <a:t>		4658 + </a:t>
            </a:r>
            <a:r>
              <a:rPr lang="en-GB" sz="2800" b="1" dirty="0">
                <a:solidFill>
                  <a:schemeClr val="accent5"/>
                </a:solidFill>
              </a:rPr>
              <a:t>205</a:t>
            </a:r>
            <a:r>
              <a:rPr lang="en-GB" sz="2800" b="1" dirty="0">
                <a:solidFill>
                  <a:srgbClr val="253746"/>
                </a:solidFill>
              </a:rPr>
              <a:t>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FA763DE3-9050-4E55-929E-6BA3802B32EB}"/>
              </a:ext>
            </a:extLst>
          </p:cNvPr>
          <p:cNvGrpSpPr/>
          <p:nvPr/>
        </p:nvGrpSpPr>
        <p:grpSpPr>
          <a:xfrm>
            <a:off x="1431776" y="1776493"/>
            <a:ext cx="2523026" cy="837008"/>
            <a:chOff x="291633" y="889212"/>
            <a:chExt cx="4103461" cy="947740"/>
          </a:xfrm>
        </p:grpSpPr>
        <p:sp>
          <p:nvSpPr>
            <p:cNvPr id="13" name="Speech Bubble: Rectangle with Corners Rounded 12">
              <a:extLst>
                <a:ext uri="{FF2B5EF4-FFF2-40B4-BE49-F238E27FC236}">
                  <a16:creationId xmlns:a16="http://schemas.microsoft.com/office/drawing/2014/main" xmlns="" id="{B6D7840D-D177-4A9E-BEA0-5ACCA11E88E6}"/>
                </a:ext>
              </a:extLst>
            </p:cNvPr>
            <p:cNvSpPr/>
            <p:nvPr/>
          </p:nvSpPr>
          <p:spPr>
            <a:xfrm>
              <a:off x="291633" y="889212"/>
              <a:ext cx="4081239" cy="906761"/>
            </a:xfrm>
            <a:prstGeom prst="wedgeRoundRectCallout">
              <a:avLst>
                <a:gd name="adj1" fmla="val -34812"/>
                <a:gd name="adj2" fmla="val 90932"/>
                <a:gd name="adj3" fmla="val 16667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en-GB" sz="1600" b="1" dirty="0">
                  <a:solidFill>
                    <a:srgbClr val="253746"/>
                  </a:solidFill>
                </a:rPr>
                <a:t>What do you notice about 198 and 205? </a:t>
              </a: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DBC7B243-2CEC-4A77-91CE-99E831F22D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087173" y="1317085"/>
              <a:ext cx="307921" cy="519867"/>
            </a:xfrm>
            <a:prstGeom prst="rect">
              <a:avLst/>
            </a:prstGeom>
          </p:spPr>
        </p:pic>
      </p:grp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xmlns="" id="{C5BFC3C7-2104-425F-B4D0-1E8D42507EA5}"/>
              </a:ext>
            </a:extLst>
          </p:cNvPr>
          <p:cNvSpPr/>
          <p:nvPr/>
        </p:nvSpPr>
        <p:spPr>
          <a:xfrm>
            <a:off x="4785486" y="1694545"/>
            <a:ext cx="2604026" cy="812800"/>
          </a:xfrm>
          <a:prstGeom prst="wedgeRoundRectCallout">
            <a:avLst>
              <a:gd name="adj1" fmla="val -39176"/>
              <a:gd name="adj2" fmla="val 88581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sz="1600" b="1" dirty="0">
                <a:solidFill>
                  <a:srgbClr val="253746"/>
                </a:solidFill>
              </a:rPr>
              <a:t>They are both </a:t>
            </a:r>
            <a:r>
              <a:rPr lang="en-GB" sz="1600" b="1" i="1" dirty="0">
                <a:solidFill>
                  <a:schemeClr val="accent1"/>
                </a:solidFill>
              </a:rPr>
              <a:t>near</a:t>
            </a:r>
            <a:r>
              <a:rPr lang="en-GB" sz="1600" b="1" i="1" dirty="0">
                <a:solidFill>
                  <a:srgbClr val="253746"/>
                </a:solidFill>
              </a:rPr>
              <a:t> </a:t>
            </a:r>
            <a:r>
              <a:rPr lang="en-GB" sz="1600" b="1" dirty="0">
                <a:solidFill>
                  <a:srgbClr val="253746"/>
                </a:solidFill>
              </a:rPr>
              <a:t>to a</a:t>
            </a:r>
            <a:r>
              <a:rPr lang="en-GB" sz="1600" b="1" i="1" dirty="0">
                <a:solidFill>
                  <a:srgbClr val="253746"/>
                </a:solidFill>
              </a:rPr>
              <a:t> </a:t>
            </a:r>
            <a:r>
              <a:rPr lang="en-GB" sz="1600" b="1" i="1" dirty="0">
                <a:solidFill>
                  <a:schemeClr val="accent1"/>
                </a:solidFill>
              </a:rPr>
              <a:t>multiple </a:t>
            </a:r>
            <a:r>
              <a:rPr lang="en-GB" sz="1600" b="1" dirty="0">
                <a:solidFill>
                  <a:schemeClr val="accent1"/>
                </a:solidFill>
              </a:rPr>
              <a:t>of 100</a:t>
            </a:r>
            <a:r>
              <a:rPr lang="en-GB" sz="1600" b="1" dirty="0">
                <a:solidFill>
                  <a:srgbClr val="253746"/>
                </a:solidFill>
              </a:rPr>
              <a:t>.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25374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D59A11BF-640F-46A0-822E-675AFC8869EB}"/>
              </a:ext>
            </a:extLst>
          </p:cNvPr>
          <p:cNvGrpSpPr/>
          <p:nvPr/>
        </p:nvGrpSpPr>
        <p:grpSpPr>
          <a:xfrm>
            <a:off x="2752537" y="3139882"/>
            <a:ext cx="3638925" cy="1063315"/>
            <a:chOff x="303734" y="954173"/>
            <a:chExt cx="4479758" cy="958354"/>
          </a:xfrm>
        </p:grpSpPr>
        <p:sp>
          <p:nvSpPr>
            <p:cNvPr id="17" name="Speech Bubble: Rectangle with Corners Rounded 16">
              <a:extLst>
                <a:ext uri="{FF2B5EF4-FFF2-40B4-BE49-F238E27FC236}">
                  <a16:creationId xmlns:a16="http://schemas.microsoft.com/office/drawing/2014/main" xmlns="" id="{019FB06C-46A1-43BE-94A5-892DF4B0B904}"/>
                </a:ext>
              </a:extLst>
            </p:cNvPr>
            <p:cNvSpPr/>
            <p:nvPr/>
          </p:nvSpPr>
          <p:spPr>
            <a:xfrm>
              <a:off x="303734" y="954173"/>
              <a:ext cx="4479758" cy="958354"/>
            </a:xfrm>
            <a:prstGeom prst="wedgeRoundRectCallout">
              <a:avLst>
                <a:gd name="adj1" fmla="val 61994"/>
                <a:gd name="adj2" fmla="val 41590"/>
                <a:gd name="adj3" fmla="val 16667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en-GB" sz="1600" b="1" dirty="0">
                  <a:solidFill>
                    <a:srgbClr val="253746"/>
                  </a:solidFill>
                </a:rPr>
                <a:t>So, there is a calculation you can do that will help </a:t>
              </a:r>
              <a:r>
                <a:rPr lang="en-GB" sz="1600" b="1" i="1" dirty="0">
                  <a:solidFill>
                    <a:srgbClr val="253746"/>
                  </a:solidFill>
                </a:rPr>
                <a:t>with both</a:t>
              </a:r>
              <a:r>
                <a:rPr lang="en-GB" sz="1600" b="1" dirty="0">
                  <a:solidFill>
                    <a:srgbClr val="253746"/>
                  </a:solidFill>
                </a:rPr>
                <a:t>!</a:t>
              </a:r>
              <a:br>
                <a:rPr lang="en-GB" sz="1600" b="1" dirty="0">
                  <a:solidFill>
                    <a:srgbClr val="253746"/>
                  </a:solidFill>
                </a:rPr>
              </a:br>
              <a:r>
                <a:rPr lang="en-GB" sz="1600" b="1" dirty="0">
                  <a:solidFill>
                    <a:srgbClr val="253746"/>
                  </a:solidFill>
                </a:rPr>
                <a:t>What is it…?</a:t>
              </a:r>
              <a:endParaRPr kumimoji="0" lang="en-GB" sz="1600" b="1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D022DD04-0358-49A7-B4B5-683DB59A87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screen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64189" y="1433350"/>
              <a:ext cx="253614" cy="428181"/>
            </a:xfrm>
            <a:prstGeom prst="rect">
              <a:avLst/>
            </a:prstGeom>
          </p:spPr>
        </p:pic>
      </p:grp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69E78DCB-E946-4331-84F3-C47A88EA1F18}"/>
              </a:ext>
            </a:extLst>
          </p:cNvPr>
          <p:cNvSpPr/>
          <p:nvPr/>
        </p:nvSpPr>
        <p:spPr>
          <a:xfrm>
            <a:off x="2906909" y="4638300"/>
            <a:ext cx="3290746" cy="646986"/>
          </a:xfrm>
          <a:prstGeom prst="roundRect">
            <a:avLst/>
          </a:prstGeom>
          <a:solidFill>
            <a:schemeClr val="bg2"/>
          </a:solidFill>
          <a:ln w="1905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253746"/>
                </a:solidFill>
              </a:rPr>
              <a:t>4658 + 200 = 4858</a:t>
            </a:r>
          </a:p>
        </p:txBody>
      </p:sp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6910B25E-3229-7C43-8A17-9F5B6E0C588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664356" y="538755"/>
            <a:ext cx="812800" cy="812800"/>
          </a:xfrm>
          <a:prstGeom prst="rect">
            <a:avLst/>
          </a:prstGeom>
        </p:spPr>
      </p:pic>
      <p:pic>
        <p:nvPicPr>
          <p:cNvPr id="5" name="Online Media 4" descr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2657BB30-7C98-6A46-B9C4-34AD4168343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664356" y="1302084"/>
            <a:ext cx="812800" cy="812800"/>
          </a:xfrm>
          <a:prstGeom prst="rect">
            <a:avLst/>
          </a:prstGeom>
        </p:spPr>
      </p:pic>
      <p:pic>
        <p:nvPicPr>
          <p:cNvPr id="6" name="Online Media 5" descr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65074BE5-755A-804A-A8C9-552B7E544E9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540789" y="2338053"/>
            <a:ext cx="812800" cy="812800"/>
          </a:xfrm>
          <a:prstGeom prst="rect">
            <a:avLst/>
          </a:prstGeom>
        </p:spPr>
      </p:pic>
      <p:pic>
        <p:nvPicPr>
          <p:cNvPr id="7" name="Online Media 6" descr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AF7A2852-A134-4A42-AAD6-84F3007DB5D7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664356" y="352703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973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3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8368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631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324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241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5" grpId="0" animBg="1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 dirty="0"/>
              <a:t>Year 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8712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Add and subtract near multiples of 10, 100, 1000.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A3F9BD9-2ACF-47AD-9511-DB3B18715467}"/>
              </a:ext>
            </a:extLst>
          </p:cNvPr>
          <p:cNvSpPr/>
          <p:nvPr/>
        </p:nvSpPr>
        <p:spPr>
          <a:xfrm>
            <a:off x="2446955" y="778864"/>
            <a:ext cx="4196983" cy="52322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rgbClr val="253746"/>
                </a:solidFill>
              </a:rPr>
              <a:t>4658 + 198		4658 + 205 </a:t>
            </a:r>
          </a:p>
        </p:txBody>
      </p:sp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xmlns="" id="{019FB06C-46A1-43BE-94A5-892DF4B0B904}"/>
              </a:ext>
            </a:extLst>
          </p:cNvPr>
          <p:cNvSpPr/>
          <p:nvPr/>
        </p:nvSpPr>
        <p:spPr>
          <a:xfrm>
            <a:off x="2933639" y="1861337"/>
            <a:ext cx="3276721" cy="946449"/>
          </a:xfrm>
          <a:prstGeom prst="wedgeRoundRectCallout">
            <a:avLst>
              <a:gd name="adj1" fmla="val -44876"/>
              <a:gd name="adj2" fmla="val 89348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sz="1600" b="1" dirty="0">
                <a:solidFill>
                  <a:srgbClr val="253746"/>
                </a:solidFill>
              </a:rPr>
              <a:t>To find 4658 + 198,</a:t>
            </a:r>
            <a:br>
              <a:rPr lang="en-GB" sz="1600" b="1" dirty="0">
                <a:solidFill>
                  <a:srgbClr val="253746"/>
                </a:solidFill>
              </a:rPr>
            </a:br>
            <a:r>
              <a:rPr lang="en-GB" sz="1600" b="1" dirty="0">
                <a:solidFill>
                  <a:srgbClr val="253746"/>
                </a:solidFill>
              </a:rPr>
              <a:t>add 200 then subtract 2,</a:t>
            </a:r>
            <a:br>
              <a:rPr lang="en-GB" sz="1600" b="1" dirty="0">
                <a:solidFill>
                  <a:srgbClr val="253746"/>
                </a:solidFill>
              </a:rPr>
            </a:br>
            <a:r>
              <a:rPr lang="en-GB" sz="1600" b="1" dirty="0">
                <a:solidFill>
                  <a:srgbClr val="253746"/>
                </a:solidFill>
              </a:rPr>
              <a:t>as 198 is 2 less than 200.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25374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xmlns="" id="{6D7BF5C0-2BC8-46A1-BF5C-2C5F6BECE297}"/>
              </a:ext>
            </a:extLst>
          </p:cNvPr>
          <p:cNvSpPr/>
          <p:nvPr/>
        </p:nvSpPr>
        <p:spPr>
          <a:xfrm>
            <a:off x="1590453" y="3746854"/>
            <a:ext cx="5449608" cy="1024852"/>
          </a:xfrm>
          <a:custGeom>
            <a:avLst/>
            <a:gdLst>
              <a:gd name="connsiteX0" fmla="*/ 0 w 5502165"/>
              <a:gd name="connsiteY0" fmla="*/ 977556 h 1024852"/>
              <a:gd name="connsiteX1" fmla="*/ 2932386 w 5502165"/>
              <a:gd name="connsiteY1" fmla="*/ 93 h 1024852"/>
              <a:gd name="connsiteX2" fmla="*/ 5502165 w 5502165"/>
              <a:gd name="connsiteY2" fmla="*/ 1024852 h 1024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02165" h="1024852">
                <a:moveTo>
                  <a:pt x="0" y="977556"/>
                </a:moveTo>
                <a:cubicBezTo>
                  <a:pt x="1007679" y="484883"/>
                  <a:pt x="2015359" y="-7790"/>
                  <a:pt x="2932386" y="93"/>
                </a:cubicBezTo>
                <a:cubicBezTo>
                  <a:pt x="3849413" y="7976"/>
                  <a:pt x="4675789" y="516414"/>
                  <a:pt x="5502165" y="1024852"/>
                </a:cubicBezTo>
              </a:path>
            </a:pathLst>
          </a:custGeom>
          <a:noFill/>
          <a:ln w="28575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xmlns="" id="{DC76D3D5-F147-4BC5-B3D5-B42E7FA0C09E}"/>
              </a:ext>
            </a:extLst>
          </p:cNvPr>
          <p:cNvSpPr/>
          <p:nvPr/>
        </p:nvSpPr>
        <p:spPr>
          <a:xfrm>
            <a:off x="6391060" y="4120187"/>
            <a:ext cx="649000" cy="625273"/>
          </a:xfrm>
          <a:custGeom>
            <a:avLst/>
            <a:gdLst>
              <a:gd name="connsiteX0" fmla="*/ 0 w 5502165"/>
              <a:gd name="connsiteY0" fmla="*/ 977556 h 1024852"/>
              <a:gd name="connsiteX1" fmla="*/ 2932386 w 5502165"/>
              <a:gd name="connsiteY1" fmla="*/ 93 h 1024852"/>
              <a:gd name="connsiteX2" fmla="*/ 5502165 w 5502165"/>
              <a:gd name="connsiteY2" fmla="*/ 1024852 h 1024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02165" h="1024852">
                <a:moveTo>
                  <a:pt x="0" y="977556"/>
                </a:moveTo>
                <a:cubicBezTo>
                  <a:pt x="1007679" y="484883"/>
                  <a:pt x="2015359" y="-7790"/>
                  <a:pt x="2932386" y="93"/>
                </a:cubicBezTo>
                <a:cubicBezTo>
                  <a:pt x="3849413" y="7976"/>
                  <a:pt x="4675789" y="516414"/>
                  <a:pt x="5502165" y="1024852"/>
                </a:cubicBezTo>
              </a:path>
            </a:pathLst>
          </a:custGeom>
          <a:noFill/>
          <a:ln w="28575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4A9FD833-3334-45D8-9CB5-CB622388366D}"/>
              </a:ext>
            </a:extLst>
          </p:cNvPr>
          <p:cNvCxnSpPr/>
          <p:nvPr/>
        </p:nvCxnSpPr>
        <p:spPr>
          <a:xfrm>
            <a:off x="7040063" y="4744773"/>
            <a:ext cx="0" cy="189186"/>
          </a:xfrm>
          <a:prstGeom prst="line">
            <a:avLst/>
          </a:prstGeom>
          <a:noFill/>
          <a:ln w="28575" cap="flat" cmpd="sng" algn="ctr">
            <a:solidFill>
              <a:srgbClr val="253746"/>
            </a:solidFill>
            <a:prstDash val="solid"/>
            <a:miter lim="800000"/>
          </a:ln>
          <a:effectLst/>
        </p:spPr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93DEA908-D96A-42E0-A5A6-E18C4ED9BA2D}"/>
              </a:ext>
            </a:extLst>
          </p:cNvPr>
          <p:cNvCxnSpPr/>
          <p:nvPr/>
        </p:nvCxnSpPr>
        <p:spPr>
          <a:xfrm>
            <a:off x="6384380" y="4745549"/>
            <a:ext cx="0" cy="189186"/>
          </a:xfrm>
          <a:prstGeom prst="line">
            <a:avLst/>
          </a:prstGeom>
          <a:noFill/>
          <a:ln w="28575" cap="flat" cmpd="sng" algn="ctr">
            <a:solidFill>
              <a:srgbClr val="253746"/>
            </a:solidFill>
            <a:prstDash val="solid"/>
            <a:miter lim="800000"/>
          </a:ln>
          <a:effectLst/>
        </p:spPr>
      </p:cxnSp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B3376519-DA62-4AC8-8191-A595C2E930B0}"/>
              </a:ext>
            </a:extLst>
          </p:cNvPr>
          <p:cNvGrpSpPr/>
          <p:nvPr/>
        </p:nvGrpSpPr>
        <p:grpSpPr>
          <a:xfrm>
            <a:off x="1280405" y="4724410"/>
            <a:ext cx="6944483" cy="485567"/>
            <a:chOff x="1329567" y="5060731"/>
            <a:chExt cx="6944483" cy="485567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xmlns="" id="{12F523DB-7F89-4A6C-AB4B-18F19EBCCA80}"/>
                </a:ext>
              </a:extLst>
            </p:cNvPr>
            <p:cNvCxnSpPr>
              <a:cxnSpLocks/>
            </p:cNvCxnSpPr>
            <p:nvPr/>
          </p:nvCxnSpPr>
          <p:spPr>
            <a:xfrm>
              <a:off x="1639615" y="5072566"/>
              <a:ext cx="0" cy="189186"/>
            </a:xfrm>
            <a:prstGeom prst="line">
              <a:avLst/>
            </a:prstGeom>
            <a:noFill/>
            <a:ln w="28575" cap="flat" cmpd="sng" algn="ctr">
              <a:solidFill>
                <a:srgbClr val="253746"/>
              </a:solidFill>
              <a:prstDash val="solid"/>
              <a:miter lim="800000"/>
            </a:ln>
            <a:effectLst/>
          </p:spPr>
        </p:cxn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75457A8F-51E3-45E9-9F59-4ADF94F10F6B}"/>
                </a:ext>
              </a:extLst>
            </p:cNvPr>
            <p:cNvGrpSpPr/>
            <p:nvPr/>
          </p:nvGrpSpPr>
          <p:grpSpPr>
            <a:xfrm>
              <a:off x="1329567" y="5060731"/>
              <a:ext cx="6944483" cy="485567"/>
              <a:chOff x="1329567" y="5060731"/>
              <a:chExt cx="6944483" cy="485567"/>
            </a:xfrm>
          </p:grpSpPr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xmlns="" id="{D775ED30-93E4-4B9A-B647-C37A414CC180}"/>
                  </a:ext>
                </a:extLst>
              </p:cNvPr>
              <p:cNvCxnSpPr/>
              <p:nvPr/>
            </p:nvCxnSpPr>
            <p:spPr>
              <a:xfrm>
                <a:off x="1427000" y="5060731"/>
                <a:ext cx="6847050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002060"/>
                </a:solidFill>
                <a:prstDash val="solid"/>
                <a:miter lim="800000"/>
              </a:ln>
              <a:effectLst/>
            </p:spPr>
          </p:cxn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xmlns="" id="{5C5C5C77-342F-4CD1-8933-A6DDD899C24D}"/>
                  </a:ext>
                </a:extLst>
              </p:cNvPr>
              <p:cNvSpPr txBox="1"/>
              <p:nvPr/>
            </p:nvSpPr>
            <p:spPr>
              <a:xfrm>
                <a:off x="1329567" y="5146188"/>
                <a:ext cx="72520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53746"/>
                    </a:solidFill>
                    <a:effectLst/>
                    <a:uLnTx/>
                    <a:uFillTx/>
                  </a:rPr>
                  <a:t>4658</a:t>
                </a:r>
              </a:p>
            </p:txBody>
          </p:sp>
        </p:grp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C080346D-5D33-4E32-A956-9C1740FA5246}"/>
              </a:ext>
            </a:extLst>
          </p:cNvPr>
          <p:cNvSpPr txBox="1"/>
          <p:nvPr/>
        </p:nvSpPr>
        <p:spPr>
          <a:xfrm>
            <a:off x="6677459" y="4842687"/>
            <a:ext cx="725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</a:rPr>
              <a:t>4858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389CB1B0-BAF2-401B-B41C-4056D7335B47}"/>
              </a:ext>
            </a:extLst>
          </p:cNvPr>
          <p:cNvSpPr txBox="1"/>
          <p:nvPr/>
        </p:nvSpPr>
        <p:spPr>
          <a:xfrm>
            <a:off x="6018055" y="4853193"/>
            <a:ext cx="725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4856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86E632DB-30BF-476D-A0AB-41AFB4F2FF9C}"/>
              </a:ext>
            </a:extLst>
          </p:cNvPr>
          <p:cNvSpPr txBox="1"/>
          <p:nvPr/>
        </p:nvSpPr>
        <p:spPr>
          <a:xfrm>
            <a:off x="3978930" y="3429000"/>
            <a:ext cx="7854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+ 200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4BC07EC3-929F-46C8-949B-9520549E609B}"/>
              </a:ext>
            </a:extLst>
          </p:cNvPr>
          <p:cNvSpPr txBox="1"/>
          <p:nvPr/>
        </p:nvSpPr>
        <p:spPr>
          <a:xfrm>
            <a:off x="6391060" y="3738782"/>
            <a:ext cx="725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-2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7828EBCA-85F3-457E-9927-3FDE494FCA29}"/>
              </a:ext>
            </a:extLst>
          </p:cNvPr>
          <p:cNvSpPr/>
          <p:nvPr/>
        </p:nvSpPr>
        <p:spPr>
          <a:xfrm>
            <a:off x="5856905" y="2956771"/>
            <a:ext cx="2880917" cy="52322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rgbClr val="253746"/>
                </a:solidFill>
              </a:rPr>
              <a:t>4658 + 198 = </a:t>
            </a:r>
            <a:r>
              <a:rPr lang="en-GB" sz="2800" b="1" dirty="0">
                <a:solidFill>
                  <a:srgbClr val="C00000"/>
                </a:solidFill>
              </a:rPr>
              <a:t>4856</a:t>
            </a:r>
          </a:p>
        </p:txBody>
      </p:sp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5F965F72-E8B6-FA45-85FC-0B099057C17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997989" y="778864"/>
            <a:ext cx="812800" cy="812800"/>
          </a:xfrm>
          <a:prstGeom prst="rect">
            <a:avLst/>
          </a:prstGeom>
        </p:spPr>
      </p:pic>
      <p:pic>
        <p:nvPicPr>
          <p:cNvPr id="5" name="Online Media 4" descr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5D36724A-E9A5-004A-A36D-0109C63A8D6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911492" y="2550371"/>
            <a:ext cx="812800" cy="812800"/>
          </a:xfrm>
          <a:prstGeom prst="rect">
            <a:avLst/>
          </a:prstGeom>
        </p:spPr>
      </p:pic>
      <p:pic>
        <p:nvPicPr>
          <p:cNvPr id="7" name="Online Media 6" descr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E21B19DD-4394-2343-9793-9D3C3C2B2E47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730491" y="399706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124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4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823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213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3" grpId="0" animBg="1"/>
      <p:bldP spid="24" grpId="0" animBg="1"/>
      <p:bldP spid="32" grpId="0"/>
      <p:bldP spid="33" grpId="0"/>
      <p:bldP spid="34" grpId="0"/>
      <p:bldP spid="35" grpId="0"/>
      <p:bldP spid="4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 dirty="0"/>
              <a:t>Year 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8712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Add and subtract near multiples of 10, 100, 1000.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A3F9BD9-2ACF-47AD-9511-DB3B18715467}"/>
              </a:ext>
            </a:extLst>
          </p:cNvPr>
          <p:cNvSpPr/>
          <p:nvPr/>
        </p:nvSpPr>
        <p:spPr>
          <a:xfrm>
            <a:off x="2446955" y="778864"/>
            <a:ext cx="4196983" cy="52322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rgbClr val="253746"/>
                </a:solidFill>
              </a:rPr>
              <a:t>4658 + 198		4658 + 205 </a:t>
            </a: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xmlns="" id="{6D7BF5C0-2BC8-46A1-BF5C-2C5F6BECE297}"/>
              </a:ext>
            </a:extLst>
          </p:cNvPr>
          <p:cNvSpPr/>
          <p:nvPr/>
        </p:nvSpPr>
        <p:spPr>
          <a:xfrm>
            <a:off x="1625391" y="4212262"/>
            <a:ext cx="5478063" cy="1024852"/>
          </a:xfrm>
          <a:custGeom>
            <a:avLst/>
            <a:gdLst>
              <a:gd name="connsiteX0" fmla="*/ 0 w 5502165"/>
              <a:gd name="connsiteY0" fmla="*/ 977556 h 1024852"/>
              <a:gd name="connsiteX1" fmla="*/ 2932386 w 5502165"/>
              <a:gd name="connsiteY1" fmla="*/ 93 h 1024852"/>
              <a:gd name="connsiteX2" fmla="*/ 5502165 w 5502165"/>
              <a:gd name="connsiteY2" fmla="*/ 1024852 h 1024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02165" h="1024852">
                <a:moveTo>
                  <a:pt x="0" y="977556"/>
                </a:moveTo>
                <a:cubicBezTo>
                  <a:pt x="1007679" y="484883"/>
                  <a:pt x="2015359" y="-7790"/>
                  <a:pt x="2932386" y="93"/>
                </a:cubicBezTo>
                <a:cubicBezTo>
                  <a:pt x="3849413" y="7976"/>
                  <a:pt x="4675789" y="516414"/>
                  <a:pt x="5502165" y="1024852"/>
                </a:cubicBezTo>
              </a:path>
            </a:pathLst>
          </a:custGeom>
          <a:noFill/>
          <a:ln w="28575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4A9FD833-3334-45D8-9CB5-CB622388366D}"/>
              </a:ext>
            </a:extLst>
          </p:cNvPr>
          <p:cNvCxnSpPr/>
          <p:nvPr/>
        </p:nvCxnSpPr>
        <p:spPr>
          <a:xfrm>
            <a:off x="7089225" y="5231158"/>
            <a:ext cx="0" cy="189186"/>
          </a:xfrm>
          <a:prstGeom prst="line">
            <a:avLst/>
          </a:prstGeom>
          <a:noFill/>
          <a:ln w="28575" cap="flat" cmpd="sng" algn="ctr">
            <a:solidFill>
              <a:srgbClr val="253746"/>
            </a:solidFill>
            <a:prstDash val="solid"/>
            <a:miter lim="800000"/>
          </a:ln>
          <a:effectLst/>
        </p:spPr>
      </p:cxnSp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B3376519-DA62-4AC8-8191-A595C2E930B0}"/>
              </a:ext>
            </a:extLst>
          </p:cNvPr>
          <p:cNvGrpSpPr/>
          <p:nvPr/>
        </p:nvGrpSpPr>
        <p:grpSpPr>
          <a:xfrm>
            <a:off x="1329567" y="5210795"/>
            <a:ext cx="6944483" cy="485567"/>
            <a:chOff x="1329567" y="5060731"/>
            <a:chExt cx="6944483" cy="485567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xmlns="" id="{12F523DB-7F89-4A6C-AB4B-18F19EBCCA80}"/>
                </a:ext>
              </a:extLst>
            </p:cNvPr>
            <p:cNvCxnSpPr>
              <a:cxnSpLocks/>
            </p:cNvCxnSpPr>
            <p:nvPr/>
          </p:nvCxnSpPr>
          <p:spPr>
            <a:xfrm>
              <a:off x="1639615" y="5072566"/>
              <a:ext cx="0" cy="189186"/>
            </a:xfrm>
            <a:prstGeom prst="line">
              <a:avLst/>
            </a:prstGeom>
            <a:noFill/>
            <a:ln w="28575" cap="flat" cmpd="sng" algn="ctr">
              <a:solidFill>
                <a:srgbClr val="253746"/>
              </a:solidFill>
              <a:prstDash val="solid"/>
              <a:miter lim="800000"/>
            </a:ln>
            <a:effectLst/>
          </p:spPr>
        </p:cxn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75457A8F-51E3-45E9-9F59-4ADF94F10F6B}"/>
                </a:ext>
              </a:extLst>
            </p:cNvPr>
            <p:cNvGrpSpPr/>
            <p:nvPr/>
          </p:nvGrpSpPr>
          <p:grpSpPr>
            <a:xfrm>
              <a:off x="1329567" y="5060731"/>
              <a:ext cx="6944483" cy="485567"/>
              <a:chOff x="1329567" y="5060731"/>
              <a:chExt cx="6944483" cy="485567"/>
            </a:xfrm>
          </p:grpSpPr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xmlns="" id="{D775ED30-93E4-4B9A-B647-C37A414CC180}"/>
                  </a:ext>
                </a:extLst>
              </p:cNvPr>
              <p:cNvCxnSpPr/>
              <p:nvPr/>
            </p:nvCxnSpPr>
            <p:spPr>
              <a:xfrm>
                <a:off x="1427000" y="5060731"/>
                <a:ext cx="6847050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002060"/>
                </a:solidFill>
                <a:prstDash val="solid"/>
                <a:miter lim="800000"/>
              </a:ln>
              <a:effectLst/>
            </p:spPr>
          </p:cxn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xmlns="" id="{5C5C5C77-342F-4CD1-8933-A6DDD899C24D}"/>
                  </a:ext>
                </a:extLst>
              </p:cNvPr>
              <p:cNvSpPr txBox="1"/>
              <p:nvPr/>
            </p:nvSpPr>
            <p:spPr>
              <a:xfrm>
                <a:off x="1329567" y="5146188"/>
                <a:ext cx="72520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253746"/>
                    </a:solidFill>
                    <a:effectLst/>
                    <a:uLnTx/>
                    <a:uFillTx/>
                  </a:rPr>
                  <a:t>4658</a:t>
                </a:r>
              </a:p>
            </p:txBody>
          </p:sp>
        </p:grp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C080346D-5D33-4E32-A956-9C1740FA5246}"/>
              </a:ext>
            </a:extLst>
          </p:cNvPr>
          <p:cNvSpPr txBox="1"/>
          <p:nvPr/>
        </p:nvSpPr>
        <p:spPr>
          <a:xfrm>
            <a:off x="6726621" y="5329072"/>
            <a:ext cx="725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</a:rPr>
              <a:t>4858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86E632DB-30BF-476D-A0AB-41AFB4F2FF9C}"/>
              </a:ext>
            </a:extLst>
          </p:cNvPr>
          <p:cNvSpPr txBox="1"/>
          <p:nvPr/>
        </p:nvSpPr>
        <p:spPr>
          <a:xfrm>
            <a:off x="4065073" y="3747673"/>
            <a:ext cx="7854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+200</a:t>
            </a:r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xmlns="" id="{2DD00E24-EAC9-4AED-AD21-E26323EE1528}"/>
              </a:ext>
            </a:extLst>
          </p:cNvPr>
          <p:cNvSpPr/>
          <p:nvPr/>
        </p:nvSpPr>
        <p:spPr>
          <a:xfrm>
            <a:off x="7117683" y="4611823"/>
            <a:ext cx="1073817" cy="619336"/>
          </a:xfrm>
          <a:custGeom>
            <a:avLst/>
            <a:gdLst>
              <a:gd name="connsiteX0" fmla="*/ 0 w 5502165"/>
              <a:gd name="connsiteY0" fmla="*/ 977556 h 1024852"/>
              <a:gd name="connsiteX1" fmla="*/ 2932386 w 5502165"/>
              <a:gd name="connsiteY1" fmla="*/ 93 h 1024852"/>
              <a:gd name="connsiteX2" fmla="*/ 5502165 w 5502165"/>
              <a:gd name="connsiteY2" fmla="*/ 1024852 h 1024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02165" h="1024852">
                <a:moveTo>
                  <a:pt x="0" y="977556"/>
                </a:moveTo>
                <a:cubicBezTo>
                  <a:pt x="1007679" y="484883"/>
                  <a:pt x="2015359" y="-7790"/>
                  <a:pt x="2932386" y="93"/>
                </a:cubicBezTo>
                <a:cubicBezTo>
                  <a:pt x="3849413" y="7976"/>
                  <a:pt x="4675789" y="516414"/>
                  <a:pt x="5502165" y="1024852"/>
                </a:cubicBezTo>
              </a:path>
            </a:pathLst>
          </a:custGeom>
          <a:noFill/>
          <a:ln w="28575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95ED0271-A83D-4799-9E42-500D5F2E9423}"/>
              </a:ext>
            </a:extLst>
          </p:cNvPr>
          <p:cNvSpPr txBox="1"/>
          <p:nvPr/>
        </p:nvSpPr>
        <p:spPr>
          <a:xfrm>
            <a:off x="7818596" y="5350266"/>
            <a:ext cx="725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4863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100830AD-41A4-40D8-8E03-E69AE249F0AA}"/>
              </a:ext>
            </a:extLst>
          </p:cNvPr>
          <p:cNvSpPr txBox="1"/>
          <p:nvPr/>
        </p:nvSpPr>
        <p:spPr>
          <a:xfrm>
            <a:off x="7451829" y="4018616"/>
            <a:ext cx="6922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+5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xmlns="" id="{06560963-3679-4ADD-BA35-C31C31F4C0DD}"/>
              </a:ext>
            </a:extLst>
          </p:cNvPr>
          <p:cNvCxnSpPr/>
          <p:nvPr/>
        </p:nvCxnSpPr>
        <p:spPr>
          <a:xfrm>
            <a:off x="8191500" y="5222630"/>
            <a:ext cx="0" cy="189186"/>
          </a:xfrm>
          <a:prstGeom prst="line">
            <a:avLst/>
          </a:prstGeom>
          <a:noFill/>
          <a:ln w="28575" cap="flat" cmpd="sng" algn="ctr">
            <a:solidFill>
              <a:srgbClr val="253746"/>
            </a:solidFill>
            <a:prstDash val="solid"/>
            <a:miter lim="800000"/>
          </a:ln>
          <a:effectLst/>
        </p:spPr>
      </p:cxnSp>
      <p:sp>
        <p:nvSpPr>
          <p:cNvPr id="41" name="Speech Bubble: Rectangle with Corners Rounded 40">
            <a:extLst>
              <a:ext uri="{FF2B5EF4-FFF2-40B4-BE49-F238E27FC236}">
                <a16:creationId xmlns:a16="http://schemas.microsoft.com/office/drawing/2014/main" xmlns="" id="{3513B0F9-33D9-4271-A212-B6C9E0DBAFE6}"/>
              </a:ext>
            </a:extLst>
          </p:cNvPr>
          <p:cNvSpPr/>
          <p:nvPr/>
        </p:nvSpPr>
        <p:spPr>
          <a:xfrm>
            <a:off x="3276342" y="1892820"/>
            <a:ext cx="2880917" cy="898216"/>
          </a:xfrm>
          <a:prstGeom prst="wedgeRoundRectCallout">
            <a:avLst>
              <a:gd name="adj1" fmla="val -68113"/>
              <a:gd name="adj2" fmla="val 57554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sz="1600" b="1" dirty="0">
                <a:solidFill>
                  <a:srgbClr val="253746"/>
                </a:solidFill>
              </a:rPr>
              <a:t>To find 4658 + 205,</a:t>
            </a:r>
            <a:br>
              <a:rPr lang="en-GB" sz="1600" b="1" dirty="0">
                <a:solidFill>
                  <a:srgbClr val="253746"/>
                </a:solidFill>
              </a:rPr>
            </a:br>
            <a:r>
              <a:rPr lang="en-GB" sz="1600" b="1" dirty="0">
                <a:solidFill>
                  <a:srgbClr val="253746"/>
                </a:solidFill>
              </a:rPr>
              <a:t>add 200 then 5 more</a:t>
            </a:r>
            <a:br>
              <a:rPr lang="en-GB" sz="1600" b="1" dirty="0">
                <a:solidFill>
                  <a:srgbClr val="253746"/>
                </a:solidFill>
              </a:rPr>
            </a:br>
            <a:r>
              <a:rPr lang="en-GB" sz="1600" b="1" dirty="0">
                <a:solidFill>
                  <a:srgbClr val="253746"/>
                </a:solidFill>
              </a:rPr>
              <a:t>as 205 is 5 more than 200.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25374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8C8066F8-959A-4329-82EE-09CE9CED684C}"/>
              </a:ext>
            </a:extLst>
          </p:cNvPr>
          <p:cNvSpPr/>
          <p:nvPr/>
        </p:nvSpPr>
        <p:spPr>
          <a:xfrm>
            <a:off x="5856905" y="2956771"/>
            <a:ext cx="2880917" cy="52322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rgbClr val="253746"/>
                </a:solidFill>
              </a:rPr>
              <a:t>4658 + 205 = </a:t>
            </a:r>
            <a:r>
              <a:rPr lang="en-GB" sz="2800" b="1" dirty="0">
                <a:solidFill>
                  <a:srgbClr val="C00000"/>
                </a:solidFill>
              </a:rPr>
              <a:t>4863</a:t>
            </a:r>
          </a:p>
        </p:txBody>
      </p:sp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3D62B5EB-3C8D-F941-8111-72B0DF6F125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010346" y="538755"/>
            <a:ext cx="812800" cy="812800"/>
          </a:xfrm>
          <a:prstGeom prst="rect">
            <a:avLst/>
          </a:prstGeom>
        </p:spPr>
      </p:pic>
      <p:pic>
        <p:nvPicPr>
          <p:cNvPr id="5" name="Online Media 4" descr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75F7B0BC-6B2D-314E-9DAD-4732026430B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010346" y="2696519"/>
            <a:ext cx="812800" cy="812800"/>
          </a:xfrm>
          <a:prstGeom prst="rect">
            <a:avLst/>
          </a:prstGeom>
        </p:spPr>
      </p:pic>
      <p:pic>
        <p:nvPicPr>
          <p:cNvPr id="7" name="Online Media 6" descr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6132A1C6-6526-8F40-A034-6A619D6B3A3B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837351" y="159751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897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0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755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36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3" grpId="0" animBg="1"/>
      <p:bldP spid="32" grpId="0"/>
      <p:bldP spid="34" grpId="0"/>
      <p:bldP spid="36" grpId="0" animBg="1"/>
      <p:bldP spid="37" grpId="0"/>
      <p:bldP spid="38" grpId="0"/>
      <p:bldP spid="4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 dirty="0"/>
              <a:t>Year 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8712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Add and subtract near multiples of 10, 100, 1000.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983AFD5-CE38-441B-9F3F-52DC09F12816}"/>
              </a:ext>
            </a:extLst>
          </p:cNvPr>
          <p:cNvSpPr/>
          <p:nvPr/>
        </p:nvSpPr>
        <p:spPr>
          <a:xfrm>
            <a:off x="2033381" y="944997"/>
            <a:ext cx="5024132" cy="52322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GB" sz="2800" b="1" dirty="0">
                <a:solidFill>
                  <a:srgbClr val="253746"/>
                </a:solidFill>
              </a:rPr>
              <a:t>4658 – 2005 		4658 – 1998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380BCEE6-3256-4A35-8DC6-ABDEDE98F0FC}"/>
              </a:ext>
            </a:extLst>
          </p:cNvPr>
          <p:cNvGrpSpPr/>
          <p:nvPr/>
        </p:nvGrpSpPr>
        <p:grpSpPr>
          <a:xfrm>
            <a:off x="815816" y="1760470"/>
            <a:ext cx="2876396" cy="915461"/>
            <a:chOff x="782657" y="1074203"/>
            <a:chExt cx="3835194" cy="825096"/>
          </a:xfrm>
        </p:grpSpPr>
        <p:sp>
          <p:nvSpPr>
            <p:cNvPr id="11" name="Speech Bubble: Rectangle with Corners Rounded 10">
              <a:extLst>
                <a:ext uri="{FF2B5EF4-FFF2-40B4-BE49-F238E27FC236}">
                  <a16:creationId xmlns:a16="http://schemas.microsoft.com/office/drawing/2014/main" xmlns="" id="{B65F0BF9-1103-4A62-A3AC-82C3220AB55B}"/>
                </a:ext>
              </a:extLst>
            </p:cNvPr>
            <p:cNvSpPr/>
            <p:nvPr/>
          </p:nvSpPr>
          <p:spPr>
            <a:xfrm>
              <a:off x="782657" y="1074203"/>
              <a:ext cx="3681234" cy="825096"/>
            </a:xfrm>
            <a:prstGeom prst="wedgeRoundRectCallout">
              <a:avLst>
                <a:gd name="adj1" fmla="val -34812"/>
                <a:gd name="adj2" fmla="val 90932"/>
                <a:gd name="adj3" fmla="val 16667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en-GB" sz="1600" b="1" dirty="0">
                  <a:solidFill>
                    <a:srgbClr val="253746"/>
                  </a:solidFill>
                </a:rPr>
                <a:t>There is a calculation you can do that will help </a:t>
              </a:r>
              <a:r>
                <a:rPr lang="en-GB" sz="1600" b="1" i="1" dirty="0">
                  <a:solidFill>
                    <a:srgbClr val="253746"/>
                  </a:solidFill>
                </a:rPr>
                <a:t>with both</a:t>
              </a:r>
              <a:r>
                <a:rPr lang="en-GB" sz="1600" b="1" dirty="0">
                  <a:solidFill>
                    <a:srgbClr val="253746"/>
                  </a:solidFill>
                </a:rPr>
                <a:t>!</a:t>
              </a:r>
              <a:br>
                <a:rPr lang="en-GB" sz="1600" b="1" dirty="0">
                  <a:solidFill>
                    <a:srgbClr val="253746"/>
                  </a:solidFill>
                </a:rPr>
              </a:br>
              <a:r>
                <a:rPr lang="en-GB" sz="1600" b="1" dirty="0">
                  <a:solidFill>
                    <a:srgbClr val="253746"/>
                  </a:solidFill>
                </a:rPr>
                <a:t>What is it…?</a:t>
              </a: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FC744CC5-4023-4B13-8216-2B7C5682AC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screen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309930" y="1371741"/>
              <a:ext cx="307921" cy="519867"/>
            </a:xfrm>
            <a:prstGeom prst="rect">
              <a:avLst/>
            </a:prstGeom>
          </p:spPr>
        </p:pic>
      </p:grpSp>
      <p:sp>
        <p:nvSpPr>
          <p:cNvPr id="22" name="Speech Bubble: Rectangle with Corners Rounded 21">
            <a:extLst>
              <a:ext uri="{FF2B5EF4-FFF2-40B4-BE49-F238E27FC236}">
                <a16:creationId xmlns:a16="http://schemas.microsoft.com/office/drawing/2014/main" xmlns="" id="{60496084-E5B7-4E30-8AC3-578A192250FA}"/>
              </a:ext>
            </a:extLst>
          </p:cNvPr>
          <p:cNvSpPr/>
          <p:nvPr/>
        </p:nvSpPr>
        <p:spPr>
          <a:xfrm>
            <a:off x="4374780" y="1929800"/>
            <a:ext cx="3493326" cy="576802"/>
          </a:xfrm>
          <a:prstGeom prst="wedgeRoundRectCallout">
            <a:avLst>
              <a:gd name="adj1" fmla="val 64071"/>
              <a:gd name="adj2" fmla="val -35127"/>
              <a:gd name="adj3" fmla="val 16667"/>
            </a:avLst>
          </a:prstGeo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sz="2000" b="1" dirty="0">
                <a:solidFill>
                  <a:srgbClr val="253746"/>
                </a:solidFill>
              </a:rPr>
              <a:t>We know 4658 – 2000 is 2658.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253746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3" name="Speech Bubble: Rectangle with Corners Rounded 22">
            <a:extLst>
              <a:ext uri="{FF2B5EF4-FFF2-40B4-BE49-F238E27FC236}">
                <a16:creationId xmlns:a16="http://schemas.microsoft.com/office/drawing/2014/main" xmlns="" id="{0BA51924-4790-4609-9BA7-E55A9A50949C}"/>
              </a:ext>
            </a:extLst>
          </p:cNvPr>
          <p:cNvSpPr/>
          <p:nvPr/>
        </p:nvSpPr>
        <p:spPr>
          <a:xfrm>
            <a:off x="1042238" y="3429000"/>
            <a:ext cx="3143249" cy="1417655"/>
          </a:xfrm>
          <a:prstGeom prst="wedgeRoundRectCallout">
            <a:avLst>
              <a:gd name="adj1" fmla="val -52457"/>
              <a:gd name="adj2" fmla="val 75071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sz="1600" b="1" dirty="0">
                <a:solidFill>
                  <a:srgbClr val="253746"/>
                </a:solidFill>
              </a:rPr>
              <a:t>2005 is 5 more than 2000,</a:t>
            </a:r>
            <a:br>
              <a:rPr lang="en-GB" sz="1600" b="1" dirty="0">
                <a:solidFill>
                  <a:srgbClr val="253746"/>
                </a:solidFill>
              </a:rPr>
            </a:br>
            <a:r>
              <a:rPr lang="en-GB" sz="1600" b="1" dirty="0">
                <a:solidFill>
                  <a:srgbClr val="253746"/>
                </a:solidFill>
              </a:rPr>
              <a:t>so subtract 5 more:</a:t>
            </a:r>
          </a:p>
          <a:p>
            <a:pPr algn="ctr">
              <a:defRPr/>
            </a:pPr>
            <a:r>
              <a:rPr lang="en-GB" sz="1600" b="1" dirty="0">
                <a:solidFill>
                  <a:srgbClr val="FF0000"/>
                </a:solidFill>
              </a:rPr>
              <a:t>4658 – 2000 = 2658</a:t>
            </a:r>
            <a:br>
              <a:rPr lang="en-GB" sz="1600" b="1" dirty="0">
                <a:solidFill>
                  <a:srgbClr val="FF0000"/>
                </a:solidFill>
              </a:rPr>
            </a:br>
            <a:r>
              <a:rPr lang="en-GB" sz="1600" b="1" dirty="0">
                <a:solidFill>
                  <a:srgbClr val="FF0000"/>
                </a:solidFill>
              </a:rPr>
              <a:t>4658 – 2005 = </a:t>
            </a:r>
            <a:r>
              <a:rPr lang="en-GB" sz="2000" b="1" dirty="0">
                <a:solidFill>
                  <a:srgbClr val="C00000"/>
                </a:solidFill>
              </a:rPr>
              <a:t>2653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4" name="Speech Bubble: Rectangle with Corners Rounded 23">
            <a:extLst>
              <a:ext uri="{FF2B5EF4-FFF2-40B4-BE49-F238E27FC236}">
                <a16:creationId xmlns:a16="http://schemas.microsoft.com/office/drawing/2014/main" xmlns="" id="{70FAB63F-B8A5-486C-83D1-7A03EB19C687}"/>
              </a:ext>
            </a:extLst>
          </p:cNvPr>
          <p:cNvSpPr/>
          <p:nvPr/>
        </p:nvSpPr>
        <p:spPr>
          <a:xfrm>
            <a:off x="4943196" y="3398603"/>
            <a:ext cx="3143249" cy="1417655"/>
          </a:xfrm>
          <a:prstGeom prst="wedgeRoundRectCallout">
            <a:avLst>
              <a:gd name="adj1" fmla="val 49599"/>
              <a:gd name="adj2" fmla="val 85645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sz="1600" b="1" dirty="0">
                <a:solidFill>
                  <a:srgbClr val="253746"/>
                </a:solidFill>
              </a:rPr>
              <a:t>1998 is 2 less than 2000,</a:t>
            </a:r>
            <a:br>
              <a:rPr lang="en-GB" sz="1600" b="1" dirty="0">
                <a:solidFill>
                  <a:srgbClr val="253746"/>
                </a:solidFill>
              </a:rPr>
            </a:br>
            <a:r>
              <a:rPr lang="en-GB" sz="1600" b="1" dirty="0">
                <a:solidFill>
                  <a:srgbClr val="253746"/>
                </a:solidFill>
              </a:rPr>
              <a:t>so add 2 back:</a:t>
            </a:r>
          </a:p>
          <a:p>
            <a:pPr lvl="0" algn="ctr">
              <a:defRPr/>
            </a:pPr>
            <a:r>
              <a:rPr lang="en-GB" sz="1600" b="1" dirty="0">
                <a:solidFill>
                  <a:srgbClr val="FF0000"/>
                </a:solidFill>
              </a:rPr>
              <a:t>4658 – 2000 is 2658</a:t>
            </a:r>
          </a:p>
          <a:p>
            <a:pPr lvl="0" algn="ctr">
              <a:defRPr/>
            </a:pPr>
            <a:r>
              <a:rPr lang="en-GB" sz="1600" b="1" dirty="0">
                <a:solidFill>
                  <a:srgbClr val="FF0000"/>
                </a:solidFill>
              </a:rPr>
              <a:t>4658 – 1998 = </a:t>
            </a:r>
            <a:r>
              <a:rPr lang="en-GB" sz="2000" b="1" dirty="0">
                <a:solidFill>
                  <a:srgbClr val="C00000"/>
                </a:solidFill>
              </a:rPr>
              <a:t>2660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6976A9DE-B15B-1342-A60C-7356C0D1D60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9639643" y="138645"/>
            <a:ext cx="812800" cy="812800"/>
          </a:xfrm>
          <a:prstGeom prst="rect">
            <a:avLst/>
          </a:prstGeom>
        </p:spPr>
      </p:pic>
      <p:pic>
        <p:nvPicPr>
          <p:cNvPr id="4" name="Online Media 3" descr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47EBAF24-EA0B-8548-B397-2E60A9104EC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9233243" y="1160160"/>
            <a:ext cx="812800" cy="812800"/>
          </a:xfrm>
          <a:prstGeom prst="rect">
            <a:avLst/>
          </a:prstGeom>
        </p:spPr>
      </p:pic>
      <p:pic>
        <p:nvPicPr>
          <p:cNvPr id="6" name="Online Media 5" descr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F8FDD016-82AF-B242-84CF-3317E9855FEC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9775567" y="2856562"/>
            <a:ext cx="812800" cy="812800"/>
          </a:xfrm>
          <a:prstGeom prst="rect">
            <a:avLst/>
          </a:prstGeom>
        </p:spPr>
      </p:pic>
      <p:pic>
        <p:nvPicPr>
          <p:cNvPr id="7" name="Online Media 6" descr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CD98460B-061C-8E4A-B6DE-E8107D8DDA5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9639643" y="1835047"/>
            <a:ext cx="812800" cy="812800"/>
          </a:xfrm>
          <a:prstGeom prst="rect">
            <a:avLst/>
          </a:prstGeom>
        </p:spPr>
      </p:pic>
      <p:pic>
        <p:nvPicPr>
          <p:cNvPr id="8" name="Online Media 7" descr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A0F44613-3734-4645-A761-C9C2F249391F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9776339" y="380375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540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99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740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192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254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561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2" grpId="0" animBg="1"/>
      <p:bldP spid="23" grpId="0" animBg="1"/>
      <p:bldP spid="24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Custom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EA7600"/>
      </a:hlink>
      <a:folHlink>
        <a:srgbClr val="EA76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1947</TotalTime>
  <Words>201</Words>
  <Application>Microsoft Office PowerPoint</Application>
  <PresentationFormat>On-screen Show (4:3)</PresentationFormat>
  <Paragraphs>46</Paragraphs>
  <Slides>4</Slides>
  <Notes>4</Notes>
  <HiddenSlides>0</HiddenSlides>
  <MMClips>15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1_Office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 PC</dc:creator>
  <cp:lastModifiedBy>julia tillyer</cp:lastModifiedBy>
  <cp:revision>198</cp:revision>
  <dcterms:created xsi:type="dcterms:W3CDTF">2018-09-13T11:08:58Z</dcterms:created>
  <dcterms:modified xsi:type="dcterms:W3CDTF">2020-06-26T13:41:55Z</dcterms:modified>
</cp:coreProperties>
</file>