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sldIdLst>
    <p:sldId id="256" r:id="rId5"/>
    <p:sldId id="29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3" r:id="rId21"/>
    <p:sldId id="272" r:id="rId22"/>
    <p:sldId id="292" r:id="rId23"/>
    <p:sldId id="274" r:id="rId24"/>
    <p:sldId id="275" r:id="rId25"/>
    <p:sldId id="276" r:id="rId26"/>
    <p:sldId id="277" r:id="rId27"/>
    <p:sldId id="278" r:id="rId28"/>
    <p:sldId id="279" r:id="rId29"/>
    <p:sldId id="280" r:id="rId30"/>
    <p:sldId id="281" r:id="rId31"/>
    <p:sldId id="282" r:id="rId32"/>
    <p:sldId id="283" r:id="rId33"/>
    <p:sldId id="284" r:id="rId34"/>
    <p:sldId id="297" r:id="rId35"/>
    <p:sldId id="298" r:id="rId36"/>
    <p:sldId id="296" r:id="rId37"/>
    <p:sldId id="285" r:id="rId38"/>
    <p:sldId id="293" r:id="rId39"/>
    <p:sldId id="286" r:id="rId40"/>
    <p:sldId id="294" r:id="rId41"/>
    <p:sldId id="287" r:id="rId42"/>
    <p:sldId id="288" r:id="rId43"/>
    <p:sldId id="289"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2D84"/>
    <a:srgbClr val="9FC63B"/>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71F840-7668-4E49-852E-B982B06D8B74}" v="2" dt="2023-04-26T15:03:45.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8891" autoAdjust="0"/>
  </p:normalViewPr>
  <p:slideViewPr>
    <p:cSldViewPr snapToGrid="0">
      <p:cViewPr varScale="1">
        <p:scale>
          <a:sx n="79" d="100"/>
          <a:sy n="79" d="100"/>
        </p:scale>
        <p:origin x="252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 Id="rId51"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15/05/2023</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2" Type="http://schemas.openxmlformats.org/officeDocument/2006/relationships/slide" Target="../slides/slide9.xml"/><Relationship Id="rId1" Type="http://schemas.openxmlformats.org/officeDocument/2006/relationships/notesMaster" Target="../notesMasters/notesMaster1.xml"/><Relationship Id="rId5" Type="http://schemas.openxmlformats.org/officeDocument/2006/relationships/hyperlink" Target="https://services.buckscc.gov.uk/school-admissions/transport" TargetMode="External"/><Relationship Id="rId4" Type="http://schemas.openxmlformats.org/officeDocument/2006/relationships/hyperlink" Target="https://www.buckinghamshire.gov.uk/schools-and-learning/schools-index/school-transport/school-transport-frequently-asked-ques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37 and 38</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You usually need to attend the appeal hearing in person and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t>https://www.buckscc.gov.uk/media/4515631/familiarisation-booklet.pdf</a:t>
            </a:r>
          </a:p>
          <a:p>
            <a:pPr defTabSz="914318">
              <a:defRPr/>
            </a:pPr>
            <a:endParaRPr lang="en-GB" dirty="0">
              <a:highlight>
                <a:srgbClr val="FFFF00"/>
              </a:highlight>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2024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and three levels of attitude to work: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t>https://www.buckscc.gov.uk/media/4515631/familiarisation-booklet.pdf</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CD/downloaded instructions covering the example questions.  The total session time is therefore likely to be 45 – 50 minutes for each paper.  </a:t>
            </a:r>
          </a:p>
          <a:p>
            <a:endParaRPr lang="en-GB" altLang="en-US" dirty="0"/>
          </a:p>
          <a:p>
            <a:r>
              <a:rPr lang="en-GB" altLang="en-US" dirty="0"/>
              <a:t>It is provided to enable children to experience the sound of the CD/MP3 and give some understanding of the look and format of the test so when they do the Transfer Test they will know what to expect. The instructions are given on audio file.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will be scheduled at least 2 days later</a:t>
            </a:r>
            <a:r>
              <a:rPr lang="en-GB" altLang="en-US" b="1" dirty="0"/>
              <a:t>.</a:t>
            </a:r>
          </a:p>
          <a:p>
            <a:endParaRPr lang="en-GB" altLang="en-US" dirty="0"/>
          </a:p>
          <a:p>
            <a:r>
              <a:rPr lang="en-GB" sz="1200" kern="1200" dirty="0">
                <a:solidFill>
                  <a:schemeClr val="tx1"/>
                </a:solidFill>
                <a:effectLst/>
                <a:latin typeface="+mn-lt"/>
                <a:ea typeface="+mn-ea"/>
                <a:cs typeface="+mn-cs"/>
              </a:rPr>
              <a:t>The Transfer Test must also remain confidential and the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A delay at this point may mean the Secondary Transfer Test will be delayed. </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would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i="0" dirty="0"/>
              <a:t>Are tutoring and coaching required?</a:t>
            </a:r>
            <a:endParaRPr lang="en-GB" altLang="en-US" i="0" dirty="0"/>
          </a:p>
          <a:p>
            <a:r>
              <a:rPr lang="en-GB" altLang="en-US" i="0" dirty="0"/>
              <a:t>The Secondary Transfer Test is designed to enable all children to demonstrate their academic potential without the need for coaching or excessive preparation. Primary schools and Partner schools that undertake testing on behalf of the grammar schools are asked not to tutor or coach children in their school prior to the test over and above enabling the children to follow the national curriculum relevant for their age.</a:t>
            </a:r>
          </a:p>
          <a:p>
            <a:r>
              <a:rPr lang="en-GB" altLang="en-US" i="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i="0" dirty="0"/>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Additional free familiarisation materials are also available on GL Assessment’s website should parents wish to use them at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p>
          <a:p>
            <a:r>
              <a:rPr lang="en-GB" altLang="en-US" i="0" dirty="0"/>
              <a:t> </a:t>
            </a:r>
          </a:p>
          <a:p>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altLang="en-US" dirty="0"/>
              <a:t>The Secondary Transfer Test assesses a range of verbal, mathematical and non-verbal skills. The verbal skills areas tested are English comprehension, technical English and verbal reasoning. Non-verbal, spatial reasoning and maths skills are assessed as well. The weightings indicate the portion of the test devoted to that skill, and also provide a balanced view of a child’s developed 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from 4pm.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for PP/FSM priority to be included in the first round of allocations is 31 October 2023.</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33</a:t>
            </a:fld>
            <a:endParaRPr lang="en-GB"/>
          </a:p>
        </p:txBody>
      </p:sp>
    </p:spTree>
    <p:extLst>
      <p:ext uri="{BB962C8B-B14F-4D97-AF65-F5344CB8AC3E}">
        <p14:creationId xmlns:p14="http://schemas.microsoft.com/office/powerpoint/2010/main" val="186838725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2023 entry 38.28%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For 2022, the grammar school appeal outcomes were as follows:</a:t>
            </a:r>
          </a:p>
          <a:p>
            <a:r>
              <a:rPr lang="en-GB" altLang="en-US" b="0" i="0" u="none" dirty="0">
                <a:solidFill>
                  <a:srgbClr val="FF0000"/>
                </a:solidFill>
              </a:rPr>
              <a:t>Of the children that were not qualified at Selection Review</a:t>
            </a:r>
            <a:r>
              <a:rPr lang="en-GB" altLang="en-US" b="0" i="0" u="none" dirty="0">
                <a:solidFill>
                  <a:srgbClr val="FF0000"/>
                </a:solidFill>
                <a:highlight>
                  <a:srgbClr val="FFFF00"/>
                </a:highlight>
              </a:rPr>
              <a:t>, 106 appeal cases were submitted: </a:t>
            </a:r>
            <a:r>
              <a:rPr lang="en-GB" altLang="en-US" b="0" i="0" u="none" baseline="0" dirty="0">
                <a:solidFill>
                  <a:srgbClr val="FF0000"/>
                </a:solidFill>
                <a:highlight>
                  <a:srgbClr val="FFFF00"/>
                </a:highlight>
              </a:rPr>
              <a:t> 2 </a:t>
            </a:r>
            <a:r>
              <a:rPr lang="en-GB" altLang="en-US" b="0" i="0" u="none" dirty="0">
                <a:solidFill>
                  <a:srgbClr val="FF0000"/>
                </a:solidFill>
                <a:highlight>
                  <a:srgbClr val="FFFF00"/>
                </a:highlight>
              </a:rPr>
              <a:t>were successful (2%) and </a:t>
            </a:r>
            <a:r>
              <a:rPr lang="en-GB" altLang="en-US" b="0" i="0" u="none" dirty="0">
                <a:solidFill>
                  <a:srgbClr val="FF0000"/>
                </a:solidFill>
              </a:rPr>
              <a:t>deemed qualified. </a:t>
            </a: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dirty="0">
                <a:solidFill>
                  <a:srgbClr val="FF0000"/>
                </a:solidFill>
              </a:rPr>
              <a:t>For 2022, of the children that went to grammar school appeal without a Selection Review, 28 appeal cases were submitted and</a:t>
            </a:r>
            <a:r>
              <a:rPr lang="en-GB" altLang="en-US" b="0" i="0" baseline="0" dirty="0">
                <a:solidFill>
                  <a:srgbClr val="FF0000"/>
                </a:solidFill>
              </a:rPr>
              <a:t> 1 was</a:t>
            </a:r>
            <a:r>
              <a:rPr lang="en-GB" altLang="en-US" b="0" i="0" dirty="0">
                <a:solidFill>
                  <a:srgbClr val="FF0000"/>
                </a:solidFill>
              </a:rPr>
              <a:t> successful and deemed qualified (4%)</a:t>
            </a:r>
          </a:p>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39</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40</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2024.</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Most grammar schools give priority to pupils in receipt of Free School Meals or those entitled to Pupil Premium and evidence has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form to provide extra information to help them apply their admission rules – check the school’s website as well as the Council’s website.</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endParaRPr lang="en-GB" dirty="0"/>
          </a:p>
          <a:p>
            <a:pPr>
              <a:defRPr/>
            </a:pPr>
            <a:endParaRPr lang="en-GB" altLang="en-US" dirty="0"/>
          </a:p>
          <a:p>
            <a:pPr>
              <a:defRPr/>
            </a:pPr>
            <a:r>
              <a:rPr lang="en-GB" dirty="0">
                <a:hlinkClick r:id="rId4"/>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routed home to school distances  (using roads not in a straight line): </a:t>
            </a:r>
          </a:p>
          <a:p>
            <a:pPr>
              <a:defRPr/>
            </a:pPr>
            <a:endParaRPr lang="en-GB" dirty="0">
              <a:hlinkClick r:id="rId5"/>
            </a:endParaRPr>
          </a:p>
          <a:p>
            <a:pPr>
              <a:defRPr/>
            </a:pPr>
            <a:r>
              <a:rPr lang="en-GB" dirty="0">
                <a:hlinkClick r:id="rId5"/>
              </a:rPr>
              <a:t>Find my child a school place (buckscc.gov.uk)</a:t>
            </a:r>
            <a:endParaRPr lang="en-GB" altLang="en-US" dirty="0"/>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15/05/2023</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15/05/2023</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5/15/2023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 Id="rId5" Type="http://schemas.openxmlformats.org/officeDocument/2006/relationships/hyperlink" Target="https://www.buckinghamshire.gov.uk/schools-and-learning/schools-index/school-admissions/" TargetMode="External"/><Relationship Id="rId4" Type="http://schemas.openxmlformats.org/officeDocument/2006/relationships/hyperlink" Target="https://services.buckscc.gov.uk/school-admissions/school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eur03.safelinks.protection.outlook.com/?url=http://www.buckinghamshire.gov.uk/admissions&amp;data=02|01|Debbie.Munday@buckinghamshire.gov.uk|dafbc17481ab4474563408d7eb7a70f6|7fb976b99e2848e180861ddabecf82a0|0|0|637236783422762217&amp;sdata=UlsuLgVkNsB6ECTkSm9llDmf2rOSQhLl1Ef/1CTd9lQ=&amp;reserved=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ervices.buckscc.gov.uk/school-admission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2024 (April 2023)</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mc:AlternateContent xmlns:mc="http://schemas.openxmlformats.org/markup-compatibility/2006" xmlns:p14="http://schemas.microsoft.com/office/powerpoint/2010/main">
    <mc:Choice Requires="p14">
      <p:transition p14:dur="0" advTm="6859"/>
    </mc:Choice>
    <mc:Fallback xmlns="">
      <p:transition advTm="68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1</a:t>
            </a:r>
            <a:endParaRPr lang="en-GB" dirty="0"/>
          </a:p>
        </p:txBody>
      </p:sp>
      <p:sp>
        <p:nvSpPr>
          <p:cNvPr id="3" name="Content Placeholder 2"/>
          <p:cNvSpPr>
            <a:spLocks noGrp="1"/>
          </p:cNvSpPr>
          <p:nvPr>
            <p:ph idx="1"/>
          </p:nvPr>
        </p:nvSpPr>
        <p:spPr>
          <a:xfrm>
            <a:off x="628650" y="1690689"/>
            <a:ext cx="7886700" cy="4486274"/>
          </a:xfrm>
        </p:spPr>
        <p:txBody>
          <a:bodyPr/>
          <a:lstStyle/>
          <a:p>
            <a:r>
              <a:rPr lang="en-GB" altLang="en-US" dirty="0"/>
              <a:t>Local authorities share offer information with each other</a:t>
            </a:r>
          </a:p>
          <a:p>
            <a:r>
              <a:rPr lang="en-GB" altLang="en-US" dirty="0"/>
              <a:t>Each school preference is treated separately</a:t>
            </a:r>
          </a:p>
          <a:p>
            <a:r>
              <a:rPr lang="en-GB" altLang="en-US" dirty="0"/>
              <a:t>Schools are not told where they are placed on the preference list by the parent</a:t>
            </a:r>
          </a:p>
          <a:p>
            <a:r>
              <a:rPr lang="en-GB" altLang="en-US" dirty="0"/>
              <a:t>All admission authorities apply their admission rules to the children with a preference for their school and sort the children into ‘ranked order’</a:t>
            </a:r>
          </a:p>
          <a:p>
            <a:r>
              <a:rPr lang="en-GB" altLang="en-US" dirty="0"/>
              <a:t>The schools tell the ranked order to their council</a:t>
            </a:r>
          </a:p>
          <a:p>
            <a:endParaRPr lang="en-GB" dirty="0"/>
          </a:p>
        </p:txBody>
      </p:sp>
    </p:spTree>
    <p:extLst>
      <p:ext uri="{BB962C8B-B14F-4D97-AF65-F5344CB8AC3E}">
        <p14:creationId xmlns:p14="http://schemas.microsoft.com/office/powerpoint/2010/main" val="426985840"/>
      </p:ext>
    </p:extLst>
  </p:cSld>
  <p:clrMapOvr>
    <a:masterClrMapping/>
  </p:clrMapOvr>
  <mc:AlternateContent xmlns:mc="http://schemas.openxmlformats.org/markup-compatibility/2006" xmlns:p14="http://schemas.microsoft.com/office/powerpoint/2010/main">
    <mc:Choice Requires="p14">
      <p:transition spd="slow" p14:dur="2000" advTm="48949"/>
    </mc:Choice>
    <mc:Fallback xmlns="">
      <p:transition spd="slow" advTm="4894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 2</a:t>
            </a:r>
            <a:endParaRPr lang="en-GB" dirty="0"/>
          </a:p>
        </p:txBody>
      </p:sp>
      <p:sp>
        <p:nvSpPr>
          <p:cNvPr id="3" name="Content Placeholder 2"/>
          <p:cNvSpPr>
            <a:spLocks noGrp="1"/>
          </p:cNvSpPr>
          <p:nvPr>
            <p:ph idx="1"/>
          </p:nvPr>
        </p:nvSpPr>
        <p:spPr>
          <a:xfrm>
            <a:off x="628650" y="1501254"/>
            <a:ext cx="7886700" cy="4876685"/>
          </a:xfrm>
        </p:spPr>
        <p:txBody>
          <a:bodyPr>
            <a:normAutofit/>
          </a:bodyPr>
          <a:lstStyle/>
          <a:p>
            <a:r>
              <a:rPr lang="en-GB" altLang="en-US" dirty="0"/>
              <a:t>Grammar school preferences will only be offered to qualified pupils (by scoring 121 or due to successful Selection Review)</a:t>
            </a:r>
          </a:p>
          <a:p>
            <a:r>
              <a:rPr lang="en-GB" altLang="en-US" dirty="0"/>
              <a:t>Where a child can be offered more than one school place - the higher ranked preference school is offered</a:t>
            </a:r>
          </a:p>
          <a:p>
            <a:r>
              <a:rPr lang="en-GB" altLang="en-US" dirty="0"/>
              <a:t>The lower preference school is declined</a:t>
            </a:r>
          </a:p>
          <a:p>
            <a:r>
              <a:rPr lang="en-GB" altLang="en-US" dirty="0"/>
              <a:t>The vacant place created is offered to another child </a:t>
            </a:r>
          </a:p>
          <a:p>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mc:AlternateContent xmlns:mc="http://schemas.openxmlformats.org/markup-compatibility/2006" xmlns:p14="http://schemas.microsoft.com/office/powerpoint/2010/main">
    <mc:Choice Requires="p14">
      <p:transition spd="slow" p14:dur="2000" advTm="48742"/>
    </mc:Choice>
    <mc:Fallback xmlns="">
      <p:transition spd="slow" advTm="4874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1 March 2024</a:t>
            </a:r>
            <a:endParaRPr lang="en-GB" dirty="0"/>
          </a:p>
        </p:txBody>
      </p:sp>
      <p:sp>
        <p:nvSpPr>
          <p:cNvPr id="3" name="Content Placeholder 2"/>
          <p:cNvSpPr>
            <a:spLocks noGrp="1"/>
          </p:cNvSpPr>
          <p:nvPr>
            <p:ph idx="1"/>
          </p:nvPr>
        </p:nvSpPr>
        <p:spPr>
          <a:xfrm>
            <a:off x="628650" y="1528548"/>
            <a:ext cx="7886700" cy="4858603"/>
          </a:xfrm>
        </p:spPr>
        <p:txBody>
          <a:bodyPr>
            <a:normAutofit fontScale="92500" lnSpcReduction="20000"/>
          </a:bodyPr>
          <a:lstStyle/>
          <a:p>
            <a:pPr marL="0" indent="0">
              <a:buNone/>
            </a:pPr>
            <a:r>
              <a:rPr lang="en-GB" altLang="en-US" sz="3000" dirty="0">
                <a:solidFill>
                  <a:srgbClr val="00B050"/>
                </a:solidFill>
              </a:rPr>
              <a:t>Online applicants</a:t>
            </a:r>
          </a:p>
          <a:p>
            <a:pPr marL="0" indent="0"/>
            <a:r>
              <a:rPr lang="en-GB" altLang="en-US" sz="3000" dirty="0"/>
              <a:t> Offer emails sent 1 March </a:t>
            </a:r>
          </a:p>
          <a:p>
            <a:pPr marL="0" indent="0"/>
            <a:r>
              <a:rPr lang="en-GB" altLang="en-US" sz="3000" dirty="0"/>
              <a:t> You can log on and accept the school place online </a:t>
            </a:r>
          </a:p>
          <a:p>
            <a:pPr marL="0" indent="0">
              <a:buNone/>
            </a:pPr>
            <a:r>
              <a:rPr lang="en-GB" altLang="en-US" sz="3000" dirty="0">
                <a:solidFill>
                  <a:srgbClr val="00B050"/>
                </a:solidFill>
              </a:rPr>
              <a:t>Postal applicants</a:t>
            </a:r>
          </a:p>
          <a:p>
            <a:pPr marL="0" indent="0"/>
            <a:r>
              <a:rPr lang="en-GB" altLang="en-US" sz="3000" dirty="0"/>
              <a:t> Offer letters emailed or posted 1 March</a:t>
            </a:r>
          </a:p>
          <a:p>
            <a:pPr marL="0" indent="0">
              <a:buNone/>
            </a:pPr>
            <a:r>
              <a:rPr lang="en-GB" altLang="en-US" sz="3000" dirty="0">
                <a:solidFill>
                  <a:srgbClr val="00B050"/>
                </a:solidFill>
              </a:rPr>
              <a:t>All applicants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will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mc:AlternateContent xmlns:mc="http://schemas.openxmlformats.org/markup-compatibility/2006" xmlns:p14="http://schemas.microsoft.com/office/powerpoint/2010/main">
    <mc:Choice Requires="p14">
      <p:transition spd="slow" p14:dur="2000" advTm="51349"/>
    </mc:Choice>
    <mc:Fallback xmlns="">
      <p:transition spd="slow" advTm="5134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After Offer Day</a:t>
            </a:r>
            <a:endParaRPr lang="en-GB" dirty="0"/>
          </a:p>
        </p:txBody>
      </p:sp>
      <p:sp>
        <p:nvSpPr>
          <p:cNvPr id="3" name="Content Placeholder 2"/>
          <p:cNvSpPr>
            <a:spLocks noGrp="1"/>
          </p:cNvSpPr>
          <p:nvPr>
            <p:ph idx="1"/>
          </p:nvPr>
        </p:nvSpPr>
        <p:spPr/>
        <p:txBody>
          <a:bodyPr/>
          <a:lstStyle/>
          <a:p>
            <a:r>
              <a:rPr lang="en-GB" altLang="en-US" dirty="0"/>
              <a:t>You can appeal for any school you have been refused</a:t>
            </a:r>
          </a:p>
          <a:p>
            <a:r>
              <a:rPr lang="en-GB" altLang="en-US" dirty="0"/>
              <a:t>This includes where your preference is a grammar school and your child has not qualified</a:t>
            </a:r>
          </a:p>
          <a:p>
            <a:r>
              <a:rPr lang="en-GB" altLang="en-US" dirty="0"/>
              <a:t>We will automatically add your child to the waiting list for any school on your application above the school we have offered as long as it is a school they are qualified to attend</a:t>
            </a:r>
          </a:p>
          <a:p>
            <a:endParaRPr lang="en-GB" dirty="0"/>
          </a:p>
        </p:txBody>
      </p:sp>
    </p:spTree>
    <p:extLst>
      <p:ext uri="{BB962C8B-B14F-4D97-AF65-F5344CB8AC3E}">
        <p14:creationId xmlns:p14="http://schemas.microsoft.com/office/powerpoint/2010/main" val="3417304688"/>
      </p:ext>
    </p:extLst>
  </p:cSld>
  <p:clrMapOvr>
    <a:masterClrMapping/>
  </p:clrMapOvr>
  <mc:AlternateContent xmlns:mc="http://schemas.openxmlformats.org/markup-compatibility/2006" xmlns:p14="http://schemas.microsoft.com/office/powerpoint/2010/main">
    <mc:Choice Requires="p14">
      <p:transition spd="slow" p14:dur="2000" advTm="27131"/>
    </mc:Choice>
    <mc:Fallback xmlns="">
      <p:transition spd="slow" advTm="2713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 can put your case in person but it can also be held in your absence if you prefer</a:t>
            </a:r>
          </a:p>
          <a:p>
            <a:r>
              <a:rPr lang="en-GB" altLang="en-US" dirty="0"/>
              <a:t>Your appeal is likely to be held remotely via Teams</a:t>
            </a:r>
          </a:p>
          <a:p>
            <a:endParaRPr lang="en-GB" dirty="0"/>
          </a:p>
        </p:txBody>
      </p:sp>
    </p:spTree>
    <p:extLst>
      <p:ext uri="{BB962C8B-B14F-4D97-AF65-F5344CB8AC3E}">
        <p14:creationId xmlns:p14="http://schemas.microsoft.com/office/powerpoint/2010/main" val="467049074"/>
      </p:ext>
    </p:extLst>
  </p:cSld>
  <p:clrMapOvr>
    <a:masterClrMapping/>
  </p:clrMapOvr>
  <mc:AlternateContent xmlns:mc="http://schemas.openxmlformats.org/markup-compatibility/2006" xmlns:p14="http://schemas.microsoft.com/office/powerpoint/2010/main">
    <mc:Choice Requires="p14">
      <p:transition spd="slow" p14:dur="2000" advTm="37701"/>
    </mc:Choice>
    <mc:Fallback xmlns="">
      <p:transition spd="slow" advTm="37701"/>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85000" lnSpcReduction="20000"/>
          </a:bodyPr>
          <a:lstStyle/>
          <a:p>
            <a:pPr>
              <a:defRPr/>
            </a:pPr>
            <a:r>
              <a:rPr lang="en-GB" sz="3000" dirty="0"/>
              <a:t>Apply by Midnight on 31 October 2023</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Consider including your catchment/local/nearest school</a:t>
            </a:r>
          </a:p>
          <a:p>
            <a:pPr>
              <a:defRPr/>
            </a:pPr>
            <a:r>
              <a:rPr lang="en-GB" sz="3000" dirty="0"/>
              <a:t>Be realistic, understand the rules, use all your preferences</a:t>
            </a:r>
          </a:p>
          <a:p>
            <a:pPr>
              <a:defRPr/>
            </a:pPr>
            <a:r>
              <a:rPr lang="en-GB" sz="3000" dirty="0"/>
              <a:t>Consider transport arrangements</a:t>
            </a:r>
          </a:p>
          <a:p>
            <a:pPr>
              <a:defRPr/>
            </a:pPr>
            <a:r>
              <a:rPr lang="en-GB" sz="3000" dirty="0"/>
              <a:t>Visit the schools or view virtual tours</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mc:AlternateContent xmlns:mc="http://schemas.openxmlformats.org/markup-compatibility/2006" xmlns:p14="http://schemas.microsoft.com/office/powerpoint/2010/main">
    <mc:Choice Requires="p14">
      <p:transition spd="slow" p14:dur="2000" advTm="55634"/>
    </mc:Choice>
    <mc:Fallback xmlns="">
      <p:transition spd="slow" advTm="55634"/>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The Secondary Transfer Test</a:t>
            </a:r>
          </a:p>
        </p:txBody>
      </p:sp>
      <p:sp>
        <p:nvSpPr>
          <p:cNvPr id="5" name="Text Placeholder 4"/>
          <p:cNvSpPr>
            <a:spLocks noGrp="1"/>
          </p:cNvSpPr>
          <p:nvPr>
            <p:ph type="body" idx="1"/>
          </p:nvPr>
        </p:nvSpPr>
        <p:spPr/>
        <p:txBody>
          <a:bodyPr/>
          <a:lstStyle/>
          <a:p>
            <a:endParaRPr lang="en-GB" dirty="0"/>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mc:AlternateContent xmlns:mc="http://schemas.openxmlformats.org/markup-compatibility/2006" xmlns:p14="http://schemas.microsoft.com/office/powerpoint/2010/main">
    <mc:Choice Requires="p14">
      <p:transition spd="slow" p14:dur="2000" advTm="23553"/>
    </mc:Choice>
    <mc:Fallback xmlns="">
      <p:transition spd="slow" advTm="2355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The 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mc:AlternateContent xmlns:mc="http://schemas.openxmlformats.org/markup-compatibility/2006" xmlns:p14="http://schemas.microsoft.com/office/powerpoint/2010/main">
    <mc:Choice Requires="p14">
      <p:transition spd="slow" p14:dur="2000" advTm="28825"/>
    </mc:Choice>
    <mc:Fallback xmlns="">
      <p:transition spd="slow" advTm="28825"/>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dirty="0">
                <a:solidFill>
                  <a:schemeClr val="accent1"/>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dirty="0">
                <a:solidFill>
                  <a:schemeClr val="accent1"/>
                </a:solidFill>
              </a:rPr>
              <a:t>When</a:t>
            </a:r>
          </a:p>
          <a:p>
            <a:pPr fontAlgn="base"/>
            <a:r>
              <a:rPr lang="en-GB" dirty="0"/>
              <a:t>Early July 2023 </a:t>
            </a:r>
            <a:r>
              <a:rPr lang="en-GB" sz="1800" dirty="0"/>
              <a:t>(posted) </a:t>
            </a:r>
          </a:p>
          <a:p>
            <a:pPr fontAlgn="base"/>
            <a:r>
              <a:rPr lang="en-GB" dirty="0"/>
              <a:t>12 September 2023</a:t>
            </a:r>
          </a:p>
          <a:p>
            <a:pPr fontAlgn="base"/>
            <a:r>
              <a:rPr lang="en-GB" dirty="0"/>
              <a:t>14 September 2023</a:t>
            </a:r>
          </a:p>
          <a:p>
            <a:pPr fontAlgn="base"/>
            <a:r>
              <a:rPr lang="en-GB" dirty="0"/>
              <a:t>13 October 2023</a:t>
            </a:r>
          </a:p>
          <a:p>
            <a:pPr fontAlgn="base"/>
            <a:r>
              <a:rPr lang="en-GB" dirty="0"/>
              <a:t>31 October 2023 </a:t>
            </a:r>
            <a:r>
              <a:rPr lang="en-GB" sz="1800" dirty="0"/>
              <a:t>(midnight)</a:t>
            </a:r>
          </a:p>
          <a:p>
            <a:pPr fontAlgn="base"/>
            <a:r>
              <a:rPr lang="en-GB" dirty="0"/>
              <a:t>1 March 2024</a:t>
            </a:r>
          </a:p>
          <a:p>
            <a:pPr fontAlgn="base"/>
            <a:r>
              <a:rPr lang="en-GB" dirty="0"/>
              <a:t>September 2024</a:t>
            </a:r>
          </a:p>
          <a:p>
            <a:endParaRPr lang="en-GB" dirty="0"/>
          </a:p>
        </p:txBody>
      </p:sp>
    </p:spTree>
    <p:extLst>
      <p:ext uri="{BB962C8B-B14F-4D97-AF65-F5344CB8AC3E}">
        <p14:creationId xmlns:p14="http://schemas.microsoft.com/office/powerpoint/2010/main" val="4920864"/>
      </p:ext>
    </p:extLst>
  </p:cSld>
  <p:clrMapOvr>
    <a:masterClrMapping/>
  </p:clrMapOvr>
  <mc:AlternateContent xmlns:mc="http://schemas.openxmlformats.org/markup-compatibility/2006" xmlns:p14="http://schemas.microsoft.com/office/powerpoint/2010/main">
    <mc:Choice Requires="p14">
      <p:transition spd="slow" p14:dur="2000" advTm="45585"/>
    </mc:Choice>
    <mc:Fallback xmlns="">
      <p:transition spd="slow" advTm="4558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413164"/>
            <a:ext cx="7886700" cy="4821381"/>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sz="2400"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sz="24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mc:AlternateContent xmlns:mc="http://schemas.openxmlformats.org/markup-compatibility/2006" xmlns:p14="http://schemas.microsoft.com/office/powerpoint/2010/main">
    <mc:Choice Requires="p14">
      <p:transition spd="slow" p14:dur="2000" advTm="40815"/>
    </mc:Choice>
    <mc:Fallback xmlns="">
      <p:transition spd="slow" advTm="40815"/>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Included in this presentation</a:t>
            </a:r>
          </a:p>
        </p:txBody>
      </p:sp>
      <p:sp>
        <p:nvSpPr>
          <p:cNvPr id="3" name="Content Placeholder 2"/>
          <p:cNvSpPr>
            <a:spLocks noGrp="1"/>
          </p:cNvSpPr>
          <p:nvPr>
            <p:ph idx="1"/>
          </p:nvPr>
        </p:nvSpPr>
        <p:spPr/>
        <p:txBody>
          <a:bodyPr>
            <a:normAutofit/>
          </a:bodyPr>
          <a:lstStyle/>
          <a:p>
            <a:r>
              <a:rPr lang="en-GB" altLang="en-US" dirty="0"/>
              <a:t>The application and offer processes (Slides 3-15)</a:t>
            </a:r>
          </a:p>
          <a:p>
            <a:pPr marL="457200" lvl="1" indent="0">
              <a:buNone/>
            </a:pPr>
            <a:r>
              <a:rPr lang="en-GB" altLang="en-US" dirty="0"/>
              <a:t>(when to apply, how to apply, things to consider when applying, how the process works, National Offer Day, waiting lists and Appeals) </a:t>
            </a:r>
          </a:p>
          <a:p>
            <a:r>
              <a:rPr lang="en-GB" altLang="en-US" dirty="0"/>
              <a:t>The Secondary Transfer Test (Slides 16-39)</a:t>
            </a:r>
          </a:p>
          <a:p>
            <a:pPr marL="457200" lvl="1" indent="0">
              <a:buNone/>
            </a:pPr>
            <a:r>
              <a:rPr lang="en-GB" altLang="en-US" dirty="0"/>
              <a:t>(Timeline, test dates, what the test measures, familiarisation and practice, the testing process, how it is marked, Selection Review and Non-qualified appeals) </a:t>
            </a:r>
          </a:p>
          <a:p>
            <a:r>
              <a:rPr lang="en-GB" altLang="en-US" dirty="0"/>
              <a:t>More information</a:t>
            </a:r>
          </a:p>
          <a:p>
            <a:r>
              <a:rPr lang="en-GB" altLang="en-US" dirty="0"/>
              <a:t>How to Contact the Admissions Team</a:t>
            </a:r>
          </a:p>
          <a:p>
            <a:endParaRPr lang="en-GB" altLang="en-US" dirty="0"/>
          </a:p>
          <a:p>
            <a:endParaRPr lang="en-GB" dirty="0"/>
          </a:p>
        </p:txBody>
      </p:sp>
    </p:spTree>
    <p:extLst>
      <p:ext uri="{BB962C8B-B14F-4D97-AF65-F5344CB8AC3E}">
        <p14:creationId xmlns:p14="http://schemas.microsoft.com/office/powerpoint/2010/main" val="4257387946"/>
      </p:ext>
    </p:extLst>
  </p:cSld>
  <p:clrMapOvr>
    <a:masterClrMapping/>
  </p:clrMapOvr>
  <mc:AlternateContent xmlns:mc="http://schemas.openxmlformats.org/markup-compatibility/2006" xmlns:p14="http://schemas.microsoft.com/office/powerpoint/2010/main">
    <mc:Choice Requires="p14">
      <p:transition p14:dur="0" advTm="42345"/>
    </mc:Choice>
    <mc:Fallback xmlns="">
      <p:transition advTm="42345"/>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mc:AlternateContent xmlns:mc="http://schemas.openxmlformats.org/markup-compatibility/2006" xmlns:p14="http://schemas.microsoft.com/office/powerpoint/2010/main">
    <mc:Choice Requires="p14">
      <p:transition spd="slow" p14:dur="2000" advTm="30899"/>
    </mc:Choice>
    <mc:Fallback xmlns="">
      <p:transition spd="slow" advTm="3089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t>Verbal skills</a:t>
            </a:r>
            <a:endParaRPr lang="en-GB" dirty="0"/>
          </a:p>
          <a:p>
            <a:pPr fontAlgn="t"/>
            <a:r>
              <a:rPr lang="en-GB" dirty="0"/>
              <a:t>includes English and verbal reasoning</a:t>
            </a:r>
          </a:p>
          <a:p>
            <a:pPr marL="0" indent="0" fontAlgn="t">
              <a:buNone/>
            </a:pPr>
            <a:r>
              <a:rPr lang="en-GB" b="1" dirty="0"/>
              <a:t>Mathematical skills</a:t>
            </a:r>
            <a:endParaRPr lang="en-GB" dirty="0"/>
          </a:p>
          <a:p>
            <a:r>
              <a:rPr lang="en-GB" dirty="0"/>
              <a:t>includes various areas of mathematics</a:t>
            </a:r>
          </a:p>
          <a:p>
            <a:pPr marL="0" indent="0">
              <a:buNone/>
            </a:pPr>
            <a:r>
              <a:rPr lang="en-GB" b="1" dirty="0"/>
              <a:t>Non-verbal skills</a:t>
            </a:r>
            <a:endParaRPr lang="en-GB" dirty="0"/>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mc:AlternateContent xmlns:mc="http://schemas.openxmlformats.org/markup-compatibility/2006" xmlns:p14="http://schemas.microsoft.com/office/powerpoint/2010/main">
    <mc:Choice Requires="p14">
      <p:transition spd="slow" p14:dur="2000" advTm="19347"/>
    </mc:Choice>
    <mc:Fallback xmlns="">
      <p:transition spd="slow" advTm="1934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mc:AlternateContent xmlns:mc="http://schemas.openxmlformats.org/markup-compatibility/2006" xmlns:p14="http://schemas.microsoft.com/office/powerpoint/2010/main">
    <mc:Choice Requires="p14">
      <p:transition spd="slow" p14:dur="2000" advTm="27014"/>
    </mc:Choice>
    <mc:Fallback xmlns="">
      <p:transition spd="slow" advTm="27014"/>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CD/MP3 gives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mc:AlternateContent xmlns:mc="http://schemas.openxmlformats.org/markup-compatibility/2006" xmlns:p14="http://schemas.microsoft.com/office/powerpoint/2010/main">
    <mc:Choice Requires="p14">
      <p:transition spd="slow" p14:dur="2000" advTm="39996"/>
    </mc:Choice>
    <mc:Fallback xmlns="">
      <p:transition spd="slow" advTm="39996"/>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lnSpcReduction="10000"/>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mc:AlternateContent xmlns:mc="http://schemas.openxmlformats.org/markup-compatibility/2006" xmlns:p14="http://schemas.microsoft.com/office/powerpoint/2010/main">
    <mc:Choice Requires="p14">
      <p:transition spd="slow" p14:dur="2000" advTm="24096"/>
    </mc:Choice>
    <mc:Fallback xmlns="">
      <p:transition spd="slow" advTm="2409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mc:AlternateContent xmlns:mc="http://schemas.openxmlformats.org/markup-compatibility/2006" xmlns:p14="http://schemas.microsoft.com/office/powerpoint/2010/main">
    <mc:Choice Requires="p14">
      <p:transition spd="slow" p14:dur="2000" advTm="18769"/>
    </mc:Choice>
    <mc:Fallback xmlns="">
      <p:transition spd="slow" advTm="18769"/>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arrangements can 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mc:AlternateContent xmlns:mc="http://schemas.openxmlformats.org/markup-compatibility/2006" xmlns:p14="http://schemas.microsoft.com/office/powerpoint/2010/main">
    <mc:Choice Requires="p14">
      <p:transition spd="slow" p14:dur="2000" advTm="30704"/>
    </mc:Choice>
    <mc:Fallback xmlns="">
      <p:transition spd="slow" advTm="30704"/>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p:txBody>
          <a:bodyPr/>
          <a:lstStyle/>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excessive preparation. </a:t>
            </a:r>
          </a:p>
          <a:p>
            <a:endParaRPr lang="en-GB" dirty="0"/>
          </a:p>
        </p:txBody>
      </p:sp>
    </p:spTree>
    <p:extLst>
      <p:ext uri="{BB962C8B-B14F-4D97-AF65-F5344CB8AC3E}">
        <p14:creationId xmlns:p14="http://schemas.microsoft.com/office/powerpoint/2010/main" val="3693724636"/>
      </p:ext>
    </p:extLst>
  </p:cSld>
  <p:clrMapOvr>
    <a:masterClrMapping/>
  </p:clrMapOvr>
  <mc:AlternateContent xmlns:mc="http://schemas.openxmlformats.org/markup-compatibility/2006" xmlns:p14="http://schemas.microsoft.com/office/powerpoint/2010/main">
    <mc:Choice Requires="p14">
      <p:transition spd="slow" p14:dur="2000" advTm="24823"/>
    </mc:Choice>
    <mc:Fallback xmlns="">
      <p:transition spd="slow" advTm="24823"/>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mc:AlternateContent xmlns:mc="http://schemas.openxmlformats.org/markup-compatibility/2006" xmlns:p14="http://schemas.microsoft.com/office/powerpoint/2010/main">
    <mc:Choice Requires="p14">
      <p:transition spd="slow" p14:dur="2000" advTm="34898"/>
    </mc:Choice>
    <mc:Fallback xmlns="">
      <p:transition spd="slow" advTm="34898"/>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mc:AlternateContent xmlns:mc="http://schemas.openxmlformats.org/markup-compatibility/2006" xmlns:p14="http://schemas.microsoft.com/office/powerpoint/2010/main">
    <mc:Choice Requires="p14">
      <p:transition spd="slow" p14:dur="2000" advTm="35988"/>
    </mc:Choice>
    <mc:Fallback xmlns="">
      <p:transition spd="slow" advTm="3598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application and offer processes</a:t>
            </a:r>
            <a:endParaRPr lang="en-GB" dirty="0"/>
          </a:p>
        </p:txBody>
      </p:sp>
      <p:sp>
        <p:nvSpPr>
          <p:cNvPr id="3" name="Content Placeholder 2"/>
          <p:cNvSpPr>
            <a:spLocks noGrp="1"/>
          </p:cNvSpPr>
          <p:nvPr>
            <p:ph idx="1"/>
          </p:nvPr>
        </p:nvSpPr>
        <p:spPr/>
        <p:txBody>
          <a:bodyPr/>
          <a:lstStyle/>
          <a:p>
            <a:pPr marL="0" indent="0">
              <a:buNone/>
            </a:pPr>
            <a:r>
              <a:rPr lang="en-GB" altLang="en-US" dirty="0"/>
              <a:t>Timelines, preferences and offers</a:t>
            </a:r>
          </a:p>
          <a:p>
            <a:endParaRPr lang="en-GB" dirty="0"/>
          </a:p>
        </p:txBody>
      </p:sp>
    </p:spTree>
    <p:extLst>
      <p:ext uri="{BB962C8B-B14F-4D97-AF65-F5344CB8AC3E}">
        <p14:creationId xmlns:p14="http://schemas.microsoft.com/office/powerpoint/2010/main" val="1031265145"/>
      </p:ext>
    </p:extLst>
  </p:cSld>
  <p:clrMapOvr>
    <a:masterClrMapping/>
  </p:clrMapOvr>
  <mc:AlternateContent xmlns:mc="http://schemas.openxmlformats.org/markup-compatibility/2006" xmlns:p14="http://schemas.microsoft.com/office/powerpoint/2010/main">
    <mc:Choice Requires="p14">
      <p:transition p14:dur="0" advTm="5550"/>
    </mc:Choice>
    <mc:Fallback xmlns="">
      <p:transition advTm="555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- 13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 child attends a Buckinghamshire state school and takes the test, we will write to you and send you a code and the location on our website for you to complete a short form to provide your email.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sent to parents by email on 13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mc:AlternateContent xmlns:mc="http://schemas.openxmlformats.org/markup-compatibility/2006" xmlns:p14="http://schemas.microsoft.com/office/powerpoint/2010/main">
    <mc:Choice Requires="p14">
      <p:transition spd="slow" p14:dur="2000" advTm="43015"/>
    </mc:Choice>
    <mc:Fallback xmlns="">
      <p:transition spd="slow" advTm="43015"/>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- 13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16 October (the next working day) OR</a:t>
            </a:r>
          </a:p>
          <a:p>
            <a:r>
              <a:rPr lang="en-GB" sz="3000" dirty="0"/>
              <a:t>You can collect a printed copy of the email from the school from the school office on Monday 16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- 13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you used to register for the test on 13 October.</a:t>
            </a:r>
          </a:p>
          <a:p>
            <a:endParaRPr lang="en-GB" dirty="0"/>
          </a:p>
          <a:p>
            <a:pPr marL="0" indent="0">
              <a:buNone/>
            </a:pPr>
            <a:r>
              <a:rPr lang="en-GB" sz="2800" dirty="0"/>
              <a:t>All candidates: </a:t>
            </a:r>
          </a:p>
          <a:p>
            <a:pPr>
              <a:defRPr/>
            </a:pPr>
            <a:r>
              <a:rPr lang="en-GB" sz="2800" dirty="0"/>
              <a:t>Contents are confidential to parent and child.</a:t>
            </a:r>
          </a:p>
          <a:p>
            <a:pPr>
              <a:defRPr/>
            </a:pPr>
            <a:r>
              <a:rPr lang="en-GB" altLang="en-US" sz="2800" dirty="0"/>
              <a:t>37% of children scored 121 or more in the 2023 entry test</a:t>
            </a:r>
            <a:r>
              <a:rPr lang="en-GB" altLang="en-US" sz="2000" dirty="0"/>
              <a: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Premium/FSM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fontScale="92500" lnSpcReduction="10000"/>
          </a:bodyPr>
          <a:lstStyle/>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Most grammar schools reserve some school places for children in receipt of free school meals/the pupil premium grant.</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Some of these places are allocated to children who have not automatically qualified for a grammar school place.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Details can be found in individual grammar school admissions policies.</a:t>
            </a:r>
          </a:p>
          <a:p>
            <a:pPr marL="342900" lvl="0" indent="-342900">
              <a:lnSpc>
                <a:spcPct val="107000"/>
              </a:lnSpc>
              <a:spcAft>
                <a:spcPts val="800"/>
              </a:spcAft>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Parents need to notify the grammar school(s) if they want their child to be considered under these criteria.</a:t>
            </a:r>
          </a:p>
          <a:p>
            <a:endParaRPr lang="en-GB"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a:bodyPr>
          <a:lstStyle/>
          <a:p>
            <a:pPr marL="0" indent="0">
              <a:buNone/>
              <a:defRPr/>
            </a:pPr>
            <a:r>
              <a:rPr lang="en-GB" altLang="en-US" dirty="0"/>
              <a:t>If your child is not qualified and you think a grammar school would be appropriate you can either </a:t>
            </a:r>
          </a:p>
          <a:p>
            <a:pPr>
              <a:defRPr/>
            </a:pPr>
            <a:r>
              <a:rPr lang="en-GB" altLang="en-US" dirty="0"/>
              <a:t>Ask for a Selection Review OR</a:t>
            </a:r>
          </a:p>
          <a:p>
            <a:pPr>
              <a:defRPr/>
            </a:pPr>
            <a:r>
              <a:rPr lang="en-GB" altLang="en-US" dirty="0"/>
              <a:t>Just appeal</a:t>
            </a:r>
          </a:p>
          <a:p>
            <a:pPr marL="0" indent="0">
              <a:buNone/>
              <a:defRPr/>
            </a:pPr>
            <a:r>
              <a:rPr lang="en-GB" altLang="en-US" dirty="0"/>
              <a:t>The Selection Review Panel can decide if a child is qualified.</a:t>
            </a:r>
          </a:p>
          <a:p>
            <a:pPr marL="0" indent="0">
              <a:buNone/>
              <a:defRPr/>
            </a:pPr>
            <a:r>
              <a:rPr lang="en-GB" altLang="en-US" dirty="0"/>
              <a:t>A qualification at Selection Review is a qualification for any grammar school and they will all be considered when the allocation is made. </a:t>
            </a:r>
          </a:p>
          <a:p>
            <a:endParaRPr lang="en-GB" dirty="0"/>
          </a:p>
        </p:txBody>
      </p:sp>
    </p:spTree>
    <p:extLst>
      <p:ext uri="{BB962C8B-B14F-4D97-AF65-F5344CB8AC3E}">
        <p14:creationId xmlns:p14="http://schemas.microsoft.com/office/powerpoint/2010/main" val="3136938730"/>
      </p:ext>
    </p:extLst>
  </p:cSld>
  <p:clrMapOvr>
    <a:masterClrMapping/>
  </p:clrMapOvr>
  <mc:AlternateContent xmlns:mc="http://schemas.openxmlformats.org/markup-compatibility/2006" xmlns:p14="http://schemas.microsoft.com/office/powerpoint/2010/main">
    <mc:Choice Requires="p14">
      <p:transition spd="slow" p14:dur="2000" advTm="24936"/>
    </mc:Choice>
    <mc:Fallback xmlns="">
      <p:transition spd="slow" advTm="24936"/>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mc:AlternateContent xmlns:mc="http://schemas.openxmlformats.org/markup-compatibility/2006" xmlns:p14="http://schemas.microsoft.com/office/powerpoint/2010/main">
    <mc:Choice Requires="p14">
      <p:transition spd="slow" p14:dur="2000" advTm="27824"/>
    </mc:Choice>
    <mc:Fallback xmlns="">
      <p:transition spd="slow" advTm="27824"/>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38.28% of the review cases qualify for grammar school</a:t>
            </a:r>
          </a:p>
          <a:p>
            <a:endParaRPr lang="en-GB" dirty="0"/>
          </a:p>
        </p:txBody>
      </p:sp>
    </p:spTree>
    <p:extLst>
      <p:ext uri="{BB962C8B-B14F-4D97-AF65-F5344CB8AC3E}">
        <p14:creationId xmlns:p14="http://schemas.microsoft.com/office/powerpoint/2010/main" val="1644664865"/>
      </p:ext>
    </p:extLst>
  </p:cSld>
  <p:clrMapOvr>
    <a:masterClrMapping/>
  </p:clrMapOvr>
  <mc:AlternateContent xmlns:mc="http://schemas.openxmlformats.org/markup-compatibility/2006" xmlns:p14="http://schemas.microsoft.com/office/powerpoint/2010/main">
    <mc:Choice Requires="p14">
      <p:transition spd="slow" p14:dur="2000" advTm="28944"/>
    </mc:Choice>
    <mc:Fallback xmlns="">
      <p:transition spd="slow" advTm="28944"/>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mc:AlternateContent xmlns:mc="http://schemas.openxmlformats.org/markup-compatibility/2006" xmlns:p14="http://schemas.microsoft.com/office/powerpoint/2010/main">
    <mc:Choice Requires="p14">
      <p:transition spd="slow" p14:dur="2000" advTm="45499"/>
    </mc:Choice>
    <mc:Fallback xmlns="">
      <p:transition spd="slow" advTm="45499"/>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Planned Admission Number (PAN)</a:t>
            </a:r>
          </a:p>
          <a:p>
            <a:endParaRPr lang="en-GB" dirty="0"/>
          </a:p>
        </p:txBody>
      </p:sp>
    </p:spTree>
    <p:extLst>
      <p:ext uri="{BB962C8B-B14F-4D97-AF65-F5344CB8AC3E}">
        <p14:creationId xmlns:p14="http://schemas.microsoft.com/office/powerpoint/2010/main" val="941984623"/>
      </p:ext>
    </p:extLst>
  </p:cSld>
  <p:clrMapOvr>
    <a:masterClrMapping/>
  </p:clrMapOvr>
  <mc:AlternateContent xmlns:mc="http://schemas.openxmlformats.org/markup-compatibility/2006" xmlns:p14="http://schemas.microsoft.com/office/powerpoint/2010/main">
    <mc:Choice Requires="p14">
      <p:transition spd="slow" p14:dur="2000" advTm="28149"/>
    </mc:Choice>
    <mc:Fallback xmlns="">
      <p:transition spd="slow" advTm="28149"/>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fontScale="85000" lnSpcReduction="20000"/>
          </a:bodyPr>
          <a:lstStyle/>
          <a:p>
            <a:pPr>
              <a:defRPr/>
            </a:pPr>
            <a:r>
              <a:rPr lang="en-GB" altLang="en-US" sz="3400" dirty="0">
                <a:solidFill>
                  <a:schemeClr val="tx1">
                    <a:lumMod val="65000"/>
                    <a:lumOff val="35000"/>
                  </a:schemeClr>
                </a:solidFill>
              </a:rPr>
              <a:t>‘Moving up to Secondary School’ leaflet </a:t>
            </a:r>
          </a:p>
          <a:p>
            <a:pPr>
              <a:defRPr/>
            </a:pPr>
            <a:r>
              <a:rPr lang="en-GB" altLang="en-US" sz="3400" dirty="0">
                <a:solidFill>
                  <a:schemeClr val="tx1">
                    <a:lumMod val="65000"/>
                    <a:lumOff val="35000"/>
                  </a:schemeClr>
                </a:solidFill>
              </a:rPr>
              <a:t>School websites</a:t>
            </a:r>
          </a:p>
          <a:p>
            <a:pPr>
              <a:defRPr/>
            </a:pPr>
            <a:r>
              <a:rPr lang="en-GB" altLang="en-US" sz="3400" dirty="0">
                <a:solidFill>
                  <a:schemeClr val="tx1">
                    <a:lumMod val="65000"/>
                    <a:lumOff val="35000"/>
                  </a:schemeClr>
                </a:solidFill>
              </a:rPr>
              <a:t>TBGS website</a:t>
            </a:r>
          </a:p>
          <a:p>
            <a:pPr marL="0" indent="0">
              <a:buNone/>
              <a:defRPr/>
            </a:pPr>
            <a:r>
              <a:rPr lang="en-GB" altLang="en-US" sz="2900" dirty="0">
                <a:solidFill>
                  <a:schemeClr val="tx1">
                    <a:lumMod val="65000"/>
                    <a:lumOff val="35000"/>
                  </a:schemeClr>
                </a:solidFill>
              </a:rPr>
              <a:t>	</a:t>
            </a:r>
            <a:r>
              <a:rPr lang="en-GB" altLang="en-US" sz="2900" dirty="0">
                <a:solidFill>
                  <a:schemeClr val="tx1">
                    <a:lumMod val="65000"/>
                    <a:lumOff val="35000"/>
                  </a:schemeClr>
                </a:solidFill>
                <a:hlinkClick r:id="rId3"/>
              </a:rPr>
              <a:t>https://www.thebucksgrammarschools.org/</a:t>
            </a:r>
            <a:r>
              <a:rPr lang="en-GB" altLang="en-US" sz="2900" dirty="0">
                <a:solidFill>
                  <a:schemeClr val="tx1">
                    <a:lumMod val="65000"/>
                    <a:lumOff val="35000"/>
                  </a:schemeClr>
                </a:solidFill>
              </a:rPr>
              <a:t> </a:t>
            </a:r>
          </a:p>
          <a:p>
            <a:pPr>
              <a:defRPr/>
            </a:pPr>
            <a:r>
              <a:rPr lang="en-GB" altLang="en-US" sz="3400" dirty="0">
                <a:solidFill>
                  <a:schemeClr val="tx1">
                    <a:lumMod val="65000"/>
                    <a:lumOff val="35000"/>
                  </a:schemeClr>
                </a:solidFill>
              </a:rPr>
              <a:t>School open events dates</a:t>
            </a:r>
            <a:r>
              <a:rPr lang="en-GB" altLang="en-US" sz="2900" dirty="0">
                <a:solidFill>
                  <a:schemeClr val="tx1">
                    <a:lumMod val="65000"/>
                    <a:lumOff val="35000"/>
                  </a:schemeClr>
                </a:solidFill>
              </a:rPr>
              <a:t> </a:t>
            </a:r>
          </a:p>
          <a:p>
            <a:pPr>
              <a:defRPr/>
            </a:pPr>
            <a:r>
              <a:rPr lang="en-GB" altLang="en-US" sz="2900" dirty="0">
                <a:solidFill>
                  <a:srgbClr val="1B29AB"/>
                </a:solidFill>
              </a:rPr>
              <a:t>See School Directory in ‘Find My Child a School Place’ </a:t>
            </a:r>
          </a:p>
          <a:p>
            <a:pPr marL="0" indent="0">
              <a:buNone/>
              <a:defRPr/>
            </a:pPr>
            <a:r>
              <a:rPr lang="en-GB" sz="2900" dirty="0">
                <a:solidFill>
                  <a:schemeClr val="tx1">
                    <a:lumMod val="65000"/>
                    <a:lumOff val="35000"/>
                  </a:schemeClr>
                </a:solidFill>
              </a:rPr>
              <a:t>	</a:t>
            </a:r>
            <a:r>
              <a:rPr lang="en-GB" sz="2900" u="sng" dirty="0">
                <a:solidFill>
                  <a:schemeClr val="accent2"/>
                </a:solidFill>
                <a:hlinkClick r:id="rId4"/>
              </a:rPr>
              <a:t>https://services.buckscc.gov.uk/school-admissions/schools</a:t>
            </a:r>
            <a:endParaRPr lang="en-GB" sz="2900" u="sng" dirty="0">
              <a:solidFill>
                <a:schemeClr val="accent2"/>
              </a:solidFill>
            </a:endParaRPr>
          </a:p>
          <a:p>
            <a:pPr>
              <a:defRPr/>
            </a:pPr>
            <a:r>
              <a:rPr lang="en-GB" altLang="en-US" sz="3400" dirty="0">
                <a:solidFill>
                  <a:schemeClr val="tx1">
                    <a:lumMod val="65000"/>
                    <a:lumOff val="35000"/>
                  </a:schemeClr>
                </a:solidFill>
              </a:rPr>
              <a:t>By end of August - more information on the council’s website</a:t>
            </a:r>
          </a:p>
          <a:p>
            <a:pPr>
              <a:buNone/>
              <a:defRPr/>
            </a:pPr>
            <a:r>
              <a:rPr lang="en-GB" altLang="en-US" sz="2900" dirty="0">
                <a:solidFill>
                  <a:schemeClr val="accent2"/>
                </a:solidFill>
              </a:rPr>
              <a:t>		</a:t>
            </a:r>
            <a:r>
              <a:rPr lang="en-GB" altLang="en-US" sz="2900" dirty="0">
                <a:solidFill>
                  <a:schemeClr val="accent2"/>
                </a:solidFill>
                <a:hlinkClick r:id="rId5"/>
              </a:rPr>
              <a:t>https://www.buckinghamshire.gov.uk/schools-and-learning/schools-index/school-admissions/</a:t>
            </a:r>
            <a:r>
              <a:rPr lang="en-GB" altLang="en-US" sz="2900" dirty="0">
                <a:solidFill>
                  <a:schemeClr val="accent2"/>
                </a:solidFill>
              </a:rPr>
              <a:t> </a:t>
            </a:r>
            <a:endParaRPr lang="en-GB" sz="2900" dirty="0"/>
          </a:p>
        </p:txBody>
      </p:sp>
    </p:spTree>
    <p:extLst>
      <p:ext uri="{BB962C8B-B14F-4D97-AF65-F5344CB8AC3E}">
        <p14:creationId xmlns:p14="http://schemas.microsoft.com/office/powerpoint/2010/main" val="580718767"/>
      </p:ext>
    </p:extLst>
  </p:cSld>
  <p:clrMapOvr>
    <a:masterClrMapping/>
  </p:clrMapOvr>
  <mc:AlternateContent xmlns:mc="http://schemas.openxmlformats.org/markup-compatibility/2006" xmlns:p14="http://schemas.microsoft.com/office/powerpoint/2010/main">
    <mc:Choice Requires="p14">
      <p:transition spd="slow" p14:dur="2000" advTm="42993"/>
    </mc:Choice>
    <mc:Fallback xmlns="">
      <p:transition spd="slow" advTm="4299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Key message! </a:t>
            </a:r>
            <a:endParaRPr lang="en-GB" dirty="0"/>
          </a:p>
        </p:txBody>
      </p:sp>
      <p:pic>
        <p:nvPicPr>
          <p:cNvPr id="4" name="Picture 2">
            <a:extLst>
              <a:ext uri="{C183D7F6-B498-43B3-948B-1728B52AA6E4}">
                <adec:decorative xmlns:adec="http://schemas.microsoft.com/office/drawing/2017/decorative" xmlns="" val="1"/>
              </a:ext>
            </a:extLst>
          </p:cNvPr>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5959928" y="4244181"/>
            <a:ext cx="2857500" cy="214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2286000" y="2967335"/>
            <a:ext cx="4572000" cy="2062103"/>
          </a:xfrm>
          <a:prstGeom prst="rect">
            <a:avLst/>
          </a:prstGeom>
        </p:spPr>
        <p:txBody>
          <a:bodyPr>
            <a:spAutoFit/>
          </a:bodyPr>
          <a:lstStyle/>
          <a:p>
            <a:r>
              <a:rPr lang="en-GB" altLang="en-US" sz="3200" dirty="0"/>
              <a:t>Apply on time: </a:t>
            </a:r>
          </a:p>
          <a:p>
            <a:r>
              <a:rPr lang="en-GB" altLang="en-US" sz="3200" dirty="0"/>
              <a:t>	by Midnight on 31 October – the deadline</a:t>
            </a:r>
          </a:p>
          <a:p>
            <a:endParaRPr lang="en-GB" altLang="en-US" sz="3200" dirty="0"/>
          </a:p>
        </p:txBody>
      </p:sp>
    </p:spTree>
    <p:extLst>
      <p:ext uri="{BB962C8B-B14F-4D97-AF65-F5344CB8AC3E}">
        <p14:creationId xmlns:p14="http://schemas.microsoft.com/office/powerpoint/2010/main" val="2615623193"/>
      </p:ext>
    </p:extLst>
  </p:cSld>
  <p:clrMapOvr>
    <a:masterClrMapping/>
  </p:clrMapOvr>
  <mc:AlternateContent xmlns:mc="http://schemas.openxmlformats.org/markup-compatibility/2006" xmlns:p14="http://schemas.microsoft.com/office/powerpoint/2010/main">
    <mc:Choice Requires="p14">
      <p:transition p14:dur="0" advTm="15186"/>
    </mc:Choice>
    <mc:Fallback xmlns="">
      <p:transition advTm="15186"/>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Web: </a:t>
            </a:r>
            <a:r>
              <a:rPr lang="en-GB" altLang="en-US" dirty="0">
                <a:solidFill>
                  <a:srgbClr val="FF0000"/>
                </a:solidFill>
                <a:hlinkClick r:id="rId3"/>
              </a:rPr>
              <a:t>www.buckinghamshire.gov.uk/schools-and-learning/</a:t>
            </a:r>
            <a:r>
              <a:rPr lang="en-GB" altLang="en-US" dirty="0">
                <a:solidFill>
                  <a:srgbClr val="FF0000"/>
                </a:solidFill>
              </a:rPr>
              <a:t> </a:t>
            </a:r>
          </a:p>
          <a:p>
            <a:pPr marL="0" indent="0">
              <a:buFontTx/>
              <a:buNone/>
            </a:pPr>
            <a:endParaRPr lang="en-GB" altLang="en-US" dirty="0"/>
          </a:p>
          <a:p>
            <a:pPr marL="0" indent="0">
              <a:buFontTx/>
              <a:buNone/>
            </a:pPr>
            <a:r>
              <a:rPr lang="en-GB" altLang="en-US" dirty="0"/>
              <a:t>Fill in the ‘Contact Us’ form:</a:t>
            </a:r>
          </a:p>
          <a:p>
            <a:r>
              <a:rPr lang="en-GB" u="sng" dirty="0">
                <a:hlinkClick r:id="rId4"/>
              </a:rPr>
              <a:t>www.buckinghamshire.gov.uk/admissions</a:t>
            </a:r>
            <a:endParaRPr lang="en-GB" dirty="0"/>
          </a:p>
        </p:txBody>
      </p:sp>
    </p:spTree>
    <p:extLst>
      <p:ext uri="{BB962C8B-B14F-4D97-AF65-F5344CB8AC3E}">
        <p14:creationId xmlns:p14="http://schemas.microsoft.com/office/powerpoint/2010/main" val="1929915100"/>
      </p:ext>
    </p:extLst>
  </p:cSld>
  <p:clrMapOvr>
    <a:masterClrMapping/>
  </p:clrMapOvr>
  <mc:AlternateContent xmlns:mc="http://schemas.openxmlformats.org/markup-compatibility/2006" xmlns:p14="http://schemas.microsoft.com/office/powerpoint/2010/main">
    <mc:Choice Requires="p14">
      <p:transition spd="slow" p14:dur="2000" advTm="24302"/>
    </mc:Choice>
    <mc:Fallback xmlns="">
      <p:transition spd="slow" advTm="24302"/>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apply for a school place online</a:t>
            </a:r>
            <a:endParaRPr lang="en-GB" dirty="0"/>
          </a:p>
        </p:txBody>
      </p:sp>
      <p:sp>
        <p:nvSpPr>
          <p:cNvPr id="3" name="Content Placeholder 2"/>
          <p:cNvSpPr>
            <a:spLocks noGrp="1"/>
          </p:cNvSpPr>
          <p:nvPr>
            <p:ph idx="1"/>
          </p:nvPr>
        </p:nvSpPr>
        <p:spPr/>
        <p:txBody>
          <a:bodyPr/>
          <a:lstStyle/>
          <a:p>
            <a:pPr>
              <a:defRPr/>
            </a:pPr>
            <a:r>
              <a:rPr lang="en-GB" altLang="en-US" dirty="0"/>
              <a:t>If you live in Buckinghamshire, visit </a:t>
            </a:r>
            <a:r>
              <a:rPr lang="en-GB" u="sng" dirty="0">
                <a:hlinkClick r:id="rId3"/>
              </a:rPr>
              <a:t>www.buckinghamshire.gov.uk/admissions</a:t>
            </a:r>
            <a:r>
              <a:rPr lang="en-GB" u="sng" dirty="0"/>
              <a:t> </a:t>
            </a:r>
            <a:r>
              <a:rPr lang="en-GB" altLang="en-US" dirty="0"/>
              <a:t>between 11 September and 31 October 2023</a:t>
            </a:r>
          </a:p>
          <a:p>
            <a:pPr marL="0" indent="0">
              <a:buNone/>
              <a:defRPr/>
            </a:pPr>
            <a:endParaRPr lang="en-GB" altLang="en-US" dirty="0"/>
          </a:p>
          <a:p>
            <a:pPr>
              <a:defRPr/>
            </a:pPr>
            <a:r>
              <a:rPr lang="en-GB" altLang="en-US" dirty="0"/>
              <a:t>If you live elsewhere apply via your own LA’s website</a:t>
            </a:r>
          </a:p>
          <a:p>
            <a:pPr marL="0" indent="0">
              <a:buNone/>
              <a:defRPr/>
            </a:pPr>
            <a:endParaRPr lang="en-GB" altLang="en-US" dirty="0"/>
          </a:p>
          <a:p>
            <a:pPr>
              <a:defRPr/>
            </a:pPr>
            <a:r>
              <a:rPr lang="en-GB" altLang="en-US" dirty="0"/>
              <a:t>All you need is an email address</a:t>
            </a:r>
          </a:p>
          <a:p>
            <a:endParaRPr lang="en-GB" dirty="0"/>
          </a:p>
        </p:txBody>
      </p:sp>
    </p:spTree>
    <p:extLst>
      <p:ext uri="{BB962C8B-B14F-4D97-AF65-F5344CB8AC3E}">
        <p14:creationId xmlns:p14="http://schemas.microsoft.com/office/powerpoint/2010/main" val="3202695051"/>
      </p:ext>
    </p:extLst>
  </p:cSld>
  <p:clrMapOvr>
    <a:masterClrMapping/>
  </p:clrMapOvr>
  <mc:AlternateContent xmlns:mc="http://schemas.openxmlformats.org/markup-compatibility/2006" xmlns:p14="http://schemas.microsoft.com/office/powerpoint/2010/main">
    <mc:Choice Requires="p14">
      <p:transition p14:dur="0" advTm="22231"/>
    </mc:Choice>
    <mc:Fallback xmlns="">
      <p:transition advTm="2223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Applying online is easy</a:t>
            </a:r>
            <a:endParaRPr lang="en-GB" dirty="0"/>
          </a:p>
        </p:txBody>
      </p:sp>
      <p:sp>
        <p:nvSpPr>
          <p:cNvPr id="3" name="Content Placeholder 2"/>
          <p:cNvSpPr>
            <a:spLocks noGrp="1"/>
          </p:cNvSpPr>
          <p:nvPr>
            <p:ph idx="1"/>
          </p:nvPr>
        </p:nvSpPr>
        <p:spPr/>
        <p:txBody>
          <a:bodyPr/>
          <a:lstStyle/>
          <a:p>
            <a:r>
              <a:rPr lang="en-GB" altLang="en-US" dirty="0"/>
              <a:t>You can apply on your phone, </a:t>
            </a:r>
            <a:r>
              <a:rPr lang="en-GB" altLang="en-US" dirty="0" err="1"/>
              <a:t>ipad</a:t>
            </a:r>
            <a:r>
              <a:rPr lang="en-GB" altLang="en-US" dirty="0"/>
              <a:t> or laptop</a:t>
            </a:r>
          </a:p>
          <a:p>
            <a:r>
              <a:rPr lang="en-GB" altLang="en-US" dirty="0"/>
              <a:t>Make a note of which email account you used and your password!</a:t>
            </a:r>
          </a:p>
          <a:p>
            <a:r>
              <a:rPr lang="en-GB" altLang="en-US" dirty="0"/>
              <a:t>Use an email address that you know you can access even if not in work</a:t>
            </a:r>
          </a:p>
          <a:p>
            <a:r>
              <a:rPr lang="en-GB" altLang="en-US" dirty="0"/>
              <a:t>You will be reminded if an application has not been submitted</a:t>
            </a:r>
          </a:p>
          <a:p>
            <a:r>
              <a:rPr lang="en-GB" altLang="en-US" dirty="0"/>
              <a:t>You can accept the place online</a:t>
            </a:r>
          </a:p>
          <a:p>
            <a:r>
              <a:rPr lang="en-GB" altLang="en-US" dirty="0"/>
              <a:t>You will see the outcome of all school preferences</a:t>
            </a:r>
          </a:p>
          <a:p>
            <a:endParaRPr lang="en-GB" dirty="0"/>
          </a:p>
        </p:txBody>
      </p:sp>
    </p:spTree>
    <p:extLst>
      <p:ext uri="{BB962C8B-B14F-4D97-AF65-F5344CB8AC3E}">
        <p14:creationId xmlns:p14="http://schemas.microsoft.com/office/powerpoint/2010/main" val="1627233372"/>
      </p:ext>
    </p:extLst>
  </p:cSld>
  <p:clrMapOvr>
    <a:masterClrMapping/>
  </p:clrMapOvr>
  <mc:AlternateContent xmlns:mc="http://schemas.openxmlformats.org/markup-compatibility/2006" xmlns:p14="http://schemas.microsoft.com/office/powerpoint/2010/main">
    <mc:Choice Requires="p14">
      <p:transition p14:dur="0" advTm="39407"/>
    </mc:Choice>
    <mc:Fallback xmlns="">
      <p:transition advTm="3940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Making an application</a:t>
            </a:r>
            <a:endParaRPr lang="en-GB" dirty="0"/>
          </a:p>
        </p:txBody>
      </p:sp>
      <p:sp>
        <p:nvSpPr>
          <p:cNvPr id="3" name="Content Placeholder 2"/>
          <p:cNvSpPr>
            <a:spLocks noGrp="1"/>
          </p:cNvSpPr>
          <p:nvPr>
            <p:ph idx="1"/>
          </p:nvPr>
        </p:nvSpPr>
        <p:spPr>
          <a:xfrm>
            <a:off x="628650" y="1569493"/>
            <a:ext cx="7886700" cy="4607470"/>
          </a:xfrm>
        </p:spPr>
        <p:txBody>
          <a:bodyPr/>
          <a:lstStyle/>
          <a:p>
            <a:pPr>
              <a:buNone/>
              <a:defRPr/>
            </a:pPr>
            <a:r>
              <a:rPr lang="en-GB" altLang="en-US" dirty="0"/>
              <a:t>When you apply online you can:</a:t>
            </a:r>
          </a:p>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pPr marL="0" indent="0">
              <a:buNone/>
              <a:defRPr/>
            </a:pPr>
            <a:r>
              <a:rPr lang="en-GB" altLang="en-US" dirty="0"/>
              <a:t>Consider: </a:t>
            </a:r>
          </a:p>
          <a:p>
            <a:pPr>
              <a:defRPr/>
            </a:pPr>
            <a:r>
              <a:rPr lang="en-GB" altLang="en-US" dirty="0"/>
              <a:t>The order of your preferences carefully</a:t>
            </a:r>
          </a:p>
          <a:p>
            <a:pPr>
              <a:defRPr/>
            </a:pPr>
            <a:r>
              <a:rPr lang="en-GB" altLang="en-US" dirty="0"/>
              <a:t>Including local (catchment) school(s) that you have a good chance of being offered </a:t>
            </a:r>
          </a:p>
          <a:p>
            <a:endParaRPr lang="en-GB" dirty="0"/>
          </a:p>
        </p:txBody>
      </p:sp>
    </p:spTree>
    <p:extLst>
      <p:ext uri="{BB962C8B-B14F-4D97-AF65-F5344CB8AC3E}">
        <p14:creationId xmlns:p14="http://schemas.microsoft.com/office/powerpoint/2010/main" val="3149557434"/>
      </p:ext>
    </p:extLst>
  </p:cSld>
  <p:clrMapOvr>
    <a:masterClrMapping/>
  </p:clrMapOvr>
  <mc:AlternateContent xmlns:mc="http://schemas.openxmlformats.org/markup-compatibility/2006" xmlns:p14="http://schemas.microsoft.com/office/powerpoint/2010/main">
    <mc:Choice Requires="p14">
      <p:transition p14:dur="0" advTm="28767"/>
    </mc:Choice>
    <mc:Fallback xmlns="">
      <p:transition advTm="2876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Think about…</a:t>
            </a:r>
            <a:endParaRPr lang="en-GB" dirty="0"/>
          </a:p>
        </p:txBody>
      </p:sp>
      <p:sp>
        <p:nvSpPr>
          <p:cNvPr id="3" name="Content Placeholder 2"/>
          <p:cNvSpPr>
            <a:spLocks noGrp="1"/>
          </p:cNvSpPr>
          <p:nvPr>
            <p:ph idx="1"/>
          </p:nvPr>
        </p:nvSpPr>
        <p:spPr/>
        <p:txBody>
          <a:bodyPr/>
          <a:lstStyle/>
          <a:p>
            <a:r>
              <a:rPr lang="en-GB" altLang="en-US" dirty="0"/>
              <a:t>Does your child need to sit or pass a test to be considered for a place at the school? </a:t>
            </a:r>
          </a:p>
          <a:p>
            <a:r>
              <a:rPr lang="en-GB" altLang="en-US" dirty="0"/>
              <a:t>Do you know where your child fits on the school’s admission rules? </a:t>
            </a:r>
          </a:p>
          <a:p>
            <a:r>
              <a:rPr lang="en-GB" altLang="en-US" dirty="0"/>
              <a:t>Do you need to complete a supplementary form for the school? ( e.g. due to faith or because your child is eligible for FSM/PP)</a:t>
            </a:r>
          </a:p>
          <a:p>
            <a:r>
              <a:rPr lang="en-GB" altLang="en-US" dirty="0"/>
              <a:t>Do you live in catchment? (Check this on the Buckinghamshire Council website)</a:t>
            </a:r>
          </a:p>
          <a:p>
            <a:endParaRPr lang="en-GB" dirty="0"/>
          </a:p>
        </p:txBody>
      </p:sp>
    </p:spTree>
    <p:extLst>
      <p:ext uri="{BB962C8B-B14F-4D97-AF65-F5344CB8AC3E}">
        <p14:creationId xmlns:p14="http://schemas.microsoft.com/office/powerpoint/2010/main" val="3464143766"/>
      </p:ext>
    </p:extLst>
  </p:cSld>
  <p:clrMapOvr>
    <a:masterClrMapping/>
  </p:clrMapOvr>
  <mc:AlternateContent xmlns:mc="http://schemas.openxmlformats.org/markup-compatibility/2006" xmlns:p14="http://schemas.microsoft.com/office/powerpoint/2010/main">
    <mc:Choice Requires="p14">
      <p:transition p14:dur="0" advTm="41224"/>
    </mc:Choice>
    <mc:Fallback xmlns="">
      <p:transition advTm="41224"/>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will your child get to school?</a:t>
            </a:r>
            <a:endParaRPr lang="en-GB" dirty="0"/>
          </a:p>
        </p:txBody>
      </p:sp>
      <p:sp>
        <p:nvSpPr>
          <p:cNvPr id="3" name="Content Placeholder 2"/>
          <p:cNvSpPr>
            <a:spLocks noGrp="1"/>
          </p:cNvSpPr>
          <p:nvPr>
            <p:ph idx="1"/>
          </p:nvPr>
        </p:nvSpPr>
        <p:spPr>
          <a:xfrm>
            <a:off x="628650" y="1690689"/>
            <a:ext cx="7886700" cy="4486274"/>
          </a:xfrm>
        </p:spPr>
        <p:txBody>
          <a:bodyPr>
            <a:normAutofit lnSpcReduction="10000"/>
          </a:bodyPr>
          <a:lstStyle/>
          <a:p>
            <a:pPr marL="0" indent="0">
              <a:lnSpc>
                <a:spcPct val="90000"/>
              </a:lnSpc>
              <a:spcBef>
                <a:spcPts val="1000"/>
              </a:spcBef>
              <a:buNone/>
            </a:pPr>
            <a:r>
              <a:rPr lang="en-GB" kern="1200" dirty="0">
                <a:solidFill>
                  <a:srgbClr val="000000"/>
                </a:solidFill>
                <a:effectLst/>
                <a:ea typeface="Times New Roman" panose="02020603050405020304" pitchFamily="18" charset="0"/>
                <a:cs typeface="Times New Roman" panose="02020603050405020304" pitchFamily="18" charset="0"/>
              </a:rPr>
              <a:t>Transport is given to the </a:t>
            </a:r>
            <a:r>
              <a:rPr lang="en-GB" b="1" u="sng" kern="1200" dirty="0">
                <a:solidFill>
                  <a:srgbClr val="000000"/>
                </a:solidFill>
                <a:effectLst/>
                <a:ea typeface="Times New Roman" panose="02020603050405020304" pitchFamily="18" charset="0"/>
                <a:cs typeface="Times New Roman" panose="02020603050405020304" pitchFamily="18" charset="0"/>
              </a:rPr>
              <a:t>nearest</a:t>
            </a:r>
            <a:r>
              <a:rPr lang="en-GB" kern="1200" dirty="0">
                <a:solidFill>
                  <a:srgbClr val="000000"/>
                </a:solidFill>
                <a:effectLst/>
                <a:ea typeface="Times New Roman" panose="02020603050405020304" pitchFamily="18" charset="0"/>
                <a:cs typeface="Times New Roman" panose="02020603050405020304" pitchFamily="18" charset="0"/>
              </a:rPr>
              <a:t> secondary school if: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Over three miles away, or </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Under three miles but the route is an </a:t>
            </a:r>
            <a:r>
              <a:rPr lang="en-GB" kern="1200" dirty="0">
                <a:solidFill>
                  <a:srgbClr val="000000"/>
                </a:solidFill>
                <a:effectLst/>
                <a:ea typeface="Times New Roman" panose="02020603050405020304" pitchFamily="18" charset="0"/>
                <a:cs typeface="Times New Roman" panose="02020603050405020304" pitchFamily="18" charset="0"/>
              </a:rPr>
              <a:t>‘</a:t>
            </a:r>
            <a:r>
              <a:rPr lang="en-GB" kern="1200" dirty="0">
                <a:solidFill>
                  <a:srgbClr val="000000"/>
                </a:solidFill>
                <a:effectLst/>
                <a:ea typeface="Times New Roman" panose="02020603050405020304" pitchFamily="18" charset="0"/>
              </a:rPr>
              <a:t>unsafe walking route</a:t>
            </a:r>
            <a:r>
              <a:rPr lang="en-GB" kern="1200" dirty="0">
                <a:solidFill>
                  <a:srgbClr val="000000"/>
                </a:solidFill>
                <a:effectLst/>
                <a:ea typeface="Times New Roman" panose="02020603050405020304" pitchFamily="18" charset="0"/>
                <a:cs typeface="Times New Roman" panose="02020603050405020304" pitchFamily="18" charset="0"/>
              </a:rPr>
              <a:t>’</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Check on </a:t>
            </a:r>
            <a:r>
              <a:rPr lang="en-GB" dirty="0">
                <a:hlinkClick r:id="rId3"/>
              </a:rPr>
              <a:t>Find my child a school place (buckscc.gov.uk)</a:t>
            </a:r>
            <a:r>
              <a:rPr lang="en-GB" dirty="0"/>
              <a:t> </a:t>
            </a:r>
            <a:r>
              <a:rPr lang="en-GB" kern="1200" dirty="0">
                <a:solidFill>
                  <a:srgbClr val="000000"/>
                </a:solidFill>
                <a:effectLst/>
                <a:ea typeface="Times New Roman" panose="02020603050405020304" pitchFamily="18" charset="0"/>
              </a:rPr>
              <a:t>to find your nearest school for transport purposes</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All secondary schools are treated equally (grammar/upper/comprehensive/free)</a:t>
            </a:r>
            <a:endParaRPr lang="en-GB" dirty="0">
              <a:effectLst/>
              <a:ea typeface="Times New Roman" panose="02020603050405020304" pitchFamily="18" charset="0"/>
            </a:endParaRPr>
          </a:p>
          <a:p>
            <a:pPr marL="342900" lvl="0" indent="-342900">
              <a:lnSpc>
                <a:spcPct val="90000"/>
              </a:lnSpc>
              <a:buFont typeface="Symbol" panose="05050102010706020507" pitchFamily="18" charset="2"/>
              <a:buChar char=""/>
            </a:pPr>
            <a:r>
              <a:rPr lang="en-GB" kern="1200" dirty="0">
                <a:solidFill>
                  <a:srgbClr val="000000"/>
                </a:solidFill>
                <a:effectLst/>
                <a:ea typeface="Times New Roman" panose="02020603050405020304" pitchFamily="18" charset="0"/>
              </a:rPr>
              <a:t>Paid-for bus tickets can be purchased</a:t>
            </a:r>
            <a:endParaRPr lang="en-GB" dirty="0">
              <a:effectLst/>
              <a:ea typeface="Times New Roman" panose="02020603050405020304" pitchFamily="18" charset="0"/>
            </a:endParaRPr>
          </a:p>
          <a:p>
            <a:endParaRPr lang="en-GB" dirty="0"/>
          </a:p>
        </p:txBody>
      </p:sp>
    </p:spTree>
    <p:extLst>
      <p:ext uri="{BB962C8B-B14F-4D97-AF65-F5344CB8AC3E}">
        <p14:creationId xmlns:p14="http://schemas.microsoft.com/office/powerpoint/2010/main" val="2045835799"/>
      </p:ext>
    </p:extLst>
  </p:cSld>
  <p:clrMapOvr>
    <a:masterClrMapping/>
  </p:clrMapOvr>
  <mc:AlternateContent xmlns:mc="http://schemas.openxmlformats.org/markup-compatibility/2006" xmlns:p14="http://schemas.microsoft.com/office/powerpoint/2010/main">
    <mc:Choice Requires="p14">
      <p:transition p14:dur="0" advTm="47776"/>
    </mc:Choice>
    <mc:Fallback xmlns="">
      <p:transition advTm="47776"/>
    </mc:Fallback>
  </mc:AlternateContent>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5" ma:contentTypeDescription="Create a new document." ma:contentTypeScope="" ma:versionID="50a1c81194c663e0664209916a061c76">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e53aeb23026590783b3b13678149b2ae"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1A29F91-6711-47A6-9715-DA39091BA6A6}">
  <ds:schemaRefs>
    <ds:schemaRef ds:uri="http://schemas.microsoft.com/sharepoint/v3/contenttype/forms"/>
  </ds:schemaRefs>
</ds:datastoreItem>
</file>

<file path=customXml/itemProps2.xml><?xml version="1.0" encoding="utf-8"?>
<ds:datastoreItem xmlns:ds="http://schemas.openxmlformats.org/officeDocument/2006/customXml" ds:itemID="{D26C860D-1430-4FA1-A044-36971237A6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82E3F0E-CD69-4F17-A046-C9E3983856F9}">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2006/documentManagement/types"/>
    <ds:schemaRef ds:uri="44055f7f-7783-4588-b7ac-ce75066a88c9"/>
    <ds:schemaRef ds:uri="http://schemas.microsoft.com/office/infopath/2007/PartnerControls"/>
    <ds:schemaRef ds:uri="9ae3e877-3df2-4825-b33a-d35bc5ed89a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3145</TotalTime>
  <Words>4966</Words>
  <Application>Microsoft Office PowerPoint</Application>
  <PresentationFormat>On-screen Show (4:3)</PresentationFormat>
  <Paragraphs>416</Paragraphs>
  <Slides>40</Slides>
  <Notes>38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Calibri Light</vt:lpstr>
      <vt:lpstr>Lucida Grande</vt:lpstr>
      <vt:lpstr>Symbol</vt:lpstr>
      <vt:lpstr>Times New Roman</vt:lpstr>
      <vt:lpstr>Buckinghamshire Council standard template</vt:lpstr>
      <vt:lpstr>MOVING UP TO SECONDARY SCHOOL</vt:lpstr>
      <vt:lpstr>Included in this presentation</vt:lpstr>
      <vt:lpstr>The application and offer processes</vt:lpstr>
      <vt:lpstr>Key message! </vt:lpstr>
      <vt:lpstr>How to apply for a school place online</vt:lpstr>
      <vt:lpstr>Applying online is easy</vt:lpstr>
      <vt:lpstr>Making an application</vt:lpstr>
      <vt:lpstr>Think about…</vt:lpstr>
      <vt:lpstr>How will your child get to school?</vt:lpstr>
      <vt:lpstr>The offer process – Step 1</vt:lpstr>
      <vt:lpstr>The offer process – Step 2</vt:lpstr>
      <vt:lpstr>Offer Day – 1 March 2024</vt:lpstr>
      <vt:lpstr>After Offer Day</vt:lpstr>
      <vt:lpstr>About appeals</vt:lpstr>
      <vt:lpstr>Application summary</vt:lpstr>
      <vt:lpstr>The Secondary Transfer Test</vt:lpstr>
      <vt:lpstr>The Secondary Transfer Test</vt:lpstr>
      <vt:lpstr>Testing timeline</vt:lpstr>
      <vt:lpstr>Testing schedule</vt:lpstr>
      <vt:lpstr>Do all children have to sit the Secondary Transfer Test?</vt:lpstr>
      <vt:lpstr>What does the Secondary Transfer  Test measure?</vt:lpstr>
      <vt:lpstr>Familiarisation booklet</vt:lpstr>
      <vt:lpstr>On the test days</vt:lpstr>
      <vt:lpstr>Illness/absence during the test period</vt:lpstr>
      <vt:lpstr>If you think something has affected your child’s performance in the Transfer Test</vt:lpstr>
      <vt:lpstr>Special arrangements</vt:lpstr>
      <vt:lpstr>Coaching </vt:lpstr>
      <vt:lpstr>Marking and standardisation</vt:lpstr>
      <vt:lpstr>Weighting</vt:lpstr>
      <vt:lpstr>Results publication - 13 October (1) </vt:lpstr>
      <vt:lpstr>Results publication - 13 October (2) </vt:lpstr>
      <vt:lpstr>Results publication - 13 October (3) </vt:lpstr>
      <vt:lpstr>Pupil Premium/FSM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Suzanne Powell</cp:lastModifiedBy>
  <cp:revision>107</cp:revision>
  <dcterms:created xsi:type="dcterms:W3CDTF">2020-04-28T15:46:34Z</dcterms:created>
  <dcterms:modified xsi:type="dcterms:W3CDTF">2023-05-15T15:31:38Z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