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handoutMasterIdLst>
    <p:handoutMasterId r:id="rId11"/>
  </p:handoutMasterIdLst>
  <p:sldIdLst>
    <p:sldId id="258" r:id="rId2"/>
    <p:sldId id="263" r:id="rId3"/>
    <p:sldId id="265" r:id="rId4"/>
    <p:sldId id="266" r:id="rId5"/>
    <p:sldId id="267" r:id="rId6"/>
    <p:sldId id="268" r:id="rId7"/>
    <p:sldId id="269" r:id="rId8"/>
    <p:sldId id="270" r:id="rId9"/>
    <p:sldId id="264" r:id="rId10"/>
  </p:sldIdLst>
  <p:sldSz cx="9144000" cy="6858000" type="screen4x3"/>
  <p:notesSz cx="6858000" cy="9144000"/>
  <p:embeddedFontLst>
    <p:embeddedFont>
      <p:font typeface="Sassoon Infant Rg" panose="02000503030000020003" charset="0"/>
      <p:regular r:id="rId12"/>
      <p:bold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Twinkl" panose="020B0604020202020204" charset="0"/>
      <p:regular r:id="rId18"/>
      <p:bold r:id="rId19"/>
    </p:embeddedFont>
    <p:embeddedFont>
      <p:font typeface="BPreplay" panose="02000503000000020004" charset="0"/>
      <p:regular r:id="rId20"/>
      <p:bold r:id="rId21"/>
      <p:italic r:id="rId22"/>
      <p:boldItalic r:id="rId23"/>
    </p:embeddedFont>
    <p:embeddedFont>
      <p:font typeface="Sassoon Infant Md" panose="02000603050000020003" charset="0"/>
      <p:regular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17" userDrawn="1">
          <p15:clr>
            <a:srgbClr val="A4A3A4"/>
          </p15:clr>
        </p15:guide>
        <p15:guide id="5" orient="horz" pos="3997" userDrawn="1">
          <p15:clr>
            <a:srgbClr val="A4A3A4"/>
          </p15:clr>
        </p15:guide>
        <p15:guide id="6" pos="5443" userDrawn="1">
          <p15:clr>
            <a:srgbClr val="A4A3A4"/>
          </p15:clr>
        </p15:guide>
        <p15:guide id="7" orient="horz" pos="323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59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BB31A"/>
    <a:srgbClr val="07C7B0"/>
    <a:srgbClr val="FF7745"/>
    <a:srgbClr val="E24700"/>
    <a:srgbClr val="A4C53A"/>
    <a:srgbClr val="F4E355"/>
    <a:srgbClr val="EF568E"/>
    <a:srgbClr val="FF9C00"/>
    <a:srgbClr val="F9FB93"/>
    <a:srgbClr val="FBC0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92" d="100"/>
          <a:sy n="92" d="100"/>
        </p:scale>
        <p:origin x="-924" y="-102"/>
      </p:cViewPr>
      <p:guideLst>
        <p:guide orient="horz" pos="2160"/>
        <p:guide orient="horz" pos="3997"/>
        <p:guide orient="horz" pos="323"/>
        <p:guide orient="horz" pos="459"/>
        <p:guide orient="horz" pos="3838"/>
        <p:guide pos="2880"/>
        <p:guide pos="317"/>
        <p:guide pos="5443"/>
        <p:guide pos="476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6" d="100"/>
          <a:sy n="86" d="100"/>
        </p:scale>
        <p:origin x="29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24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20/04/2020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 userDrawn="1"/>
        </p:nvSpPr>
        <p:spPr bwMode="auto">
          <a:xfrm>
            <a:off x="457199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2" charset="0"/>
              </a:rPr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6725" y="1122363"/>
            <a:ext cx="8201025" cy="2387600"/>
          </a:xfrm>
        </p:spPr>
        <p:txBody>
          <a:bodyPr anchor="ctr" anchorCtr="1">
            <a:normAutofit/>
          </a:bodyPr>
          <a:lstStyle>
            <a:lvl1pPr algn="ctr">
              <a:defRPr sz="4000">
                <a:latin typeface="Sassoon Infant Md" panose="02000603050000020003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725" y="3602038"/>
            <a:ext cx="8201025" cy="1655762"/>
          </a:xfrm>
        </p:spPr>
        <p:txBody>
          <a:bodyPr/>
          <a:lstStyle>
            <a:lvl1pPr marL="0" indent="0" algn="ctr">
              <a:buNone/>
              <a:defRPr sz="2400">
                <a:latin typeface="Twinkl" pitchFamily="2" charset="0"/>
                <a:ea typeface="Sassoon Infant Rg" panose="02000503030000020003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193" y="6701545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485773"/>
            <a:ext cx="8220075" cy="1595581"/>
          </a:xfrm>
        </p:spPr>
        <p:txBody>
          <a:bodyPr>
            <a:normAutofit/>
          </a:bodyPr>
          <a:lstStyle>
            <a:lvl1pPr>
              <a:defRPr sz="4000" b="1">
                <a:latin typeface="Sassoon Infant Md" panose="02000603050000020003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7" y="2153354"/>
            <a:ext cx="8220075" cy="4242683"/>
          </a:xfrm>
        </p:spPr>
        <p:txBody>
          <a:bodyPr/>
          <a:lstStyle>
            <a:lvl1pPr>
              <a:defRPr sz="1800">
                <a:latin typeface="Twinkl" pitchFamily="2" charset="0"/>
                <a:ea typeface="Sassoon Infant Rg" panose="02000503030000020003" pitchFamily="50" charset="0"/>
              </a:defRPr>
            </a:lvl1pPr>
            <a:lvl2pPr>
              <a:defRPr sz="1600">
                <a:latin typeface="Twinkl" pitchFamily="2" charset="0"/>
                <a:ea typeface="Sassoon Infant Rg" panose="02000503030000020003" pitchFamily="50" charset="0"/>
              </a:defRPr>
            </a:lvl2pPr>
            <a:lvl3pPr>
              <a:defRPr sz="1400">
                <a:latin typeface="Twinkl" pitchFamily="2" charset="0"/>
                <a:ea typeface="Sassoon Infant Rg" panose="02000503030000020003" pitchFamily="50" charset="0"/>
              </a:defRPr>
            </a:lvl3pPr>
            <a:lvl4pPr>
              <a:defRPr sz="1400">
                <a:latin typeface="Twinkl" pitchFamily="2" charset="0"/>
                <a:ea typeface="Sassoon Infant Rg" panose="02000503030000020003" pitchFamily="50" charset="0"/>
              </a:defRPr>
            </a:lvl4pPr>
            <a:lvl5pPr>
              <a:defRPr sz="1400">
                <a:latin typeface="Twinkl" pitchFamily="2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193" y="6701545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49" y="549275"/>
            <a:ext cx="8181975" cy="1325563"/>
          </a:xfrm>
          <a:noFill/>
          <a:ln>
            <a:noFill/>
          </a:ln>
        </p:spPr>
        <p:txBody>
          <a:bodyPr>
            <a:normAutofit/>
          </a:bodyPr>
          <a:lstStyle>
            <a:lvl1pPr>
              <a:defRPr sz="4000" b="1">
                <a:latin typeface="Sassoon Infant Md" panose="02000603050000020003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012" y="2014537"/>
            <a:ext cx="8181975" cy="4351338"/>
          </a:xfrm>
          <a:noFill/>
          <a:ln>
            <a:noFill/>
          </a:ln>
        </p:spPr>
        <p:txBody>
          <a:bodyPr/>
          <a:lstStyle>
            <a:lvl1pPr>
              <a:defRPr sz="1800">
                <a:latin typeface="Twinkl" pitchFamily="2" charset="0"/>
                <a:ea typeface="Sassoon Infant Rg" panose="02000503030000020003" pitchFamily="50" charset="0"/>
              </a:defRPr>
            </a:lvl1pPr>
            <a:lvl2pPr>
              <a:defRPr sz="1600">
                <a:latin typeface="Twinkl" pitchFamily="2" charset="0"/>
                <a:ea typeface="Sassoon Infant Rg" panose="02000503030000020003" pitchFamily="50" charset="0"/>
              </a:defRPr>
            </a:lvl2pPr>
            <a:lvl3pPr>
              <a:defRPr sz="1400">
                <a:latin typeface="Twinkl" pitchFamily="2" charset="0"/>
                <a:ea typeface="Sassoon Infant Rg" panose="02000503030000020003" pitchFamily="50" charset="0"/>
              </a:defRPr>
            </a:lvl3pPr>
            <a:lvl4pPr>
              <a:defRPr sz="1400">
                <a:latin typeface="Twinkl" pitchFamily="2" charset="0"/>
                <a:ea typeface="Sassoon Infant Rg" panose="02000503030000020003" pitchFamily="50" charset="0"/>
              </a:defRPr>
            </a:lvl4pPr>
            <a:lvl5pPr>
              <a:defRPr sz="1400">
                <a:latin typeface="Twinkl" pitchFamily="2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3437" y="6700730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ni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2359034"/>
            <a:ext cx="8064500" cy="655294"/>
          </a:xfrm>
          <a:noFill/>
          <a:ln>
            <a:noFill/>
          </a:ln>
        </p:spPr>
        <p:txBody>
          <a:bodyPr>
            <a:noAutofit/>
          </a:bodyPr>
          <a:lstStyle>
            <a:lvl1pPr algn="ctr">
              <a:defRPr sz="6600" b="1">
                <a:solidFill>
                  <a:schemeClr val="bg1"/>
                </a:solidFill>
                <a:latin typeface="BPreplay" panose="02000503000000020004" pitchFamily="50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1654969" y="3199950"/>
            <a:ext cx="5834062" cy="543989"/>
          </a:xfrm>
          <a:noFill/>
          <a:ln>
            <a:noFill/>
          </a:ln>
        </p:spPr>
        <p:txBody>
          <a:bodyPr anchor="ctr" anchorCtr="1"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BPreplay" panose="02000503000000020004" pitchFamily="50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63648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1472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3437" y="6700730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E3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1C1C1C"/>
          </a:solidFill>
          <a:latin typeface="Sassoon Infant Md" panose="02000603050000020003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2" charset="0"/>
          <a:ea typeface="Sassoon Infant Rg" panose="02000503030000020003" pitchFamily="50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2" charset="0"/>
          <a:ea typeface="Sassoon Infant Rg" panose="02000503030000020003" pitchFamily="50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2" charset="0"/>
          <a:ea typeface="Sassoon Infant Rg" panose="02000503030000020003" pitchFamily="50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2" charset="0"/>
          <a:ea typeface="Sassoon Infant Rg" panose="02000503030000020003" pitchFamily="50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2" charset="0"/>
          <a:ea typeface="Sassoon Infant Rg" panose="02000503030000020003" pitchFamily="50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18" Type="http://schemas.openxmlformats.org/officeDocument/2006/relationships/image" Target="../media/image4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17" Type="http://schemas.openxmlformats.org/officeDocument/2006/relationships/image" Target="../media/image42.png"/><Relationship Id="rId2" Type="http://schemas.openxmlformats.org/officeDocument/2006/relationships/image" Target="../media/image27.png"/><Relationship Id="rId16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5" Type="http://schemas.openxmlformats.org/officeDocument/2006/relationships/image" Target="../media/image40.png"/><Relationship Id="rId10" Type="http://schemas.openxmlformats.org/officeDocument/2006/relationships/image" Target="../media/image35.png"/><Relationship Id="rId19" Type="http://schemas.openxmlformats.org/officeDocument/2006/relationships/image" Target="../media/image44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Relationship Id="rId14" Type="http://schemas.openxmlformats.org/officeDocument/2006/relationships/image" Target="../media/image3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E3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Twinkl Logo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79817" y="5719763"/>
            <a:ext cx="584366" cy="37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55650" y="512763"/>
            <a:ext cx="7704856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5400" b="1" dirty="0">
                <a:ln w="25400">
                  <a:noFill/>
                </a:ln>
                <a:solidFill>
                  <a:srgbClr val="7BB31A"/>
                </a:solidFill>
                <a:latin typeface="Twinkl" pitchFamily="2" charset="0"/>
              </a:rPr>
              <a:t>Living, No Longer Living and Never Lived</a:t>
            </a:r>
            <a:endParaRPr lang="en-GB" sz="3600" b="1" dirty="0">
              <a:ln w="25400">
                <a:noFill/>
              </a:ln>
              <a:solidFill>
                <a:srgbClr val="7BB31A"/>
              </a:solidFill>
              <a:latin typeface="Twinkl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55650" y="2779121"/>
            <a:ext cx="7632700" cy="2408993"/>
            <a:chOff x="755650" y="2675467"/>
            <a:chExt cx="8128264" cy="2565400"/>
          </a:xfrm>
          <a:solidFill>
            <a:schemeClr val="bg1"/>
          </a:solidFill>
        </p:grpSpPr>
        <p:sp>
          <p:nvSpPr>
            <p:cNvPr id="4" name="Oval 3"/>
            <p:cNvSpPr/>
            <p:nvPr/>
          </p:nvSpPr>
          <p:spPr>
            <a:xfrm>
              <a:off x="755650" y="2675467"/>
              <a:ext cx="2565400" cy="25654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Twinkl" pitchFamily="2" charset="0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3537082" y="2675467"/>
              <a:ext cx="2565400" cy="25654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Twinkl" pitchFamily="2" charset="0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6318514" y="2675467"/>
              <a:ext cx="2565400" cy="25654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Twinkl" pitchFamily="2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510" y="3016829"/>
            <a:ext cx="1163271" cy="19335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128" y="3253447"/>
            <a:ext cx="1829743" cy="146033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18">
            <a:off x="6931453" y="2918177"/>
            <a:ext cx="504799" cy="2130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 bwMode="auto">
          <a:xfrm>
            <a:off x="503239" y="2930434"/>
            <a:ext cx="8137524" cy="341480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2" charset="0"/>
              </a:rPr>
              <a:t> </a:t>
            </a:r>
          </a:p>
        </p:txBody>
      </p:sp>
      <p:sp>
        <p:nvSpPr>
          <p:cNvPr id="24" name="Rounded Rectangle 23"/>
          <p:cNvSpPr/>
          <p:nvPr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2" charset="0"/>
              </a:rPr>
              <a:t> 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28650" y="3071286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rgbClr val="7BB31A"/>
                </a:solidFill>
                <a:latin typeface="Twinkl" pitchFamily="2" charset="0"/>
              </a:rPr>
              <a:t>Success Criteria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rgbClr val="7BB31A"/>
                </a:solidFill>
                <a:latin typeface="Twinkl" pitchFamily="2" charset="0"/>
              </a:rPr>
              <a:t>Aim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628650" y="1226736"/>
            <a:ext cx="7886700" cy="1409700"/>
          </a:xfrm>
        </p:spPr>
        <p:txBody>
          <a:bodyPr>
            <a:normAutofit/>
          </a:bodyPr>
          <a:lstStyle/>
          <a:p>
            <a:r>
              <a:rPr lang="en-GB" dirty="0"/>
              <a:t>To sort and classify objects into categories.</a:t>
            </a:r>
          </a:p>
        </p:txBody>
      </p:sp>
      <p:sp>
        <p:nvSpPr>
          <p:cNvPr id="20" name="Content Placeholder 15"/>
          <p:cNvSpPr txBox="1">
            <a:spLocks/>
          </p:cNvSpPr>
          <p:nvPr/>
        </p:nvSpPr>
        <p:spPr>
          <a:xfrm>
            <a:off x="628648" y="3752137"/>
            <a:ext cx="7886700" cy="1844329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>
                <a:latin typeface="Twinkl" pitchFamily="2" charset="0"/>
              </a:rPr>
              <a:t>We are successful when we can:</a:t>
            </a:r>
          </a:p>
          <a:p>
            <a:r>
              <a:rPr lang="en-GB" dirty="0">
                <a:latin typeface="Twinkl" pitchFamily="2" charset="0"/>
              </a:rPr>
              <a:t>Describe and discuss the categories.</a:t>
            </a:r>
          </a:p>
          <a:p>
            <a:r>
              <a:rPr lang="en-GB" dirty="0">
                <a:latin typeface="Twinkl" pitchFamily="2" charset="0"/>
              </a:rPr>
              <a:t>Sort given objects into categories and give reasons for our choice.</a:t>
            </a:r>
          </a:p>
          <a:p>
            <a:r>
              <a:rPr lang="en-GB" dirty="0">
                <a:latin typeface="Twinkl" pitchFamily="2" charset="0"/>
              </a:rPr>
              <a:t>Come up with our own examples to add to the categories. </a:t>
            </a:r>
          </a:p>
        </p:txBody>
      </p:sp>
    </p:spTree>
    <p:extLst>
      <p:ext uri="{BB962C8B-B14F-4D97-AF65-F5344CB8AC3E}">
        <p14:creationId xmlns:p14="http://schemas.microsoft.com/office/powerpoint/2010/main" val="447285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55650" y="580665"/>
            <a:ext cx="7704856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3600" b="1" dirty="0">
                <a:ln w="25400">
                  <a:noFill/>
                </a:ln>
                <a:solidFill>
                  <a:srgbClr val="7BB31A"/>
                </a:solidFill>
                <a:latin typeface="Twinkl" pitchFamily="2" charset="0"/>
              </a:rPr>
              <a:t>Living Things</a:t>
            </a:r>
            <a:endParaRPr lang="en-GB" sz="2000" b="1" dirty="0">
              <a:ln w="25400">
                <a:noFill/>
              </a:ln>
              <a:solidFill>
                <a:srgbClr val="7BB31A"/>
              </a:solidFill>
              <a:latin typeface="Twinkl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782593" y="1365014"/>
            <a:ext cx="565097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000" dirty="0">
                <a:latin typeface="Twinkl" pitchFamily="2" charset="0"/>
              </a:rPr>
              <a:t>What do all these things need to stay alive?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128183" y="1862667"/>
            <a:ext cx="2218656" cy="2053235"/>
            <a:chOff x="1128183" y="1862667"/>
            <a:chExt cx="2218656" cy="2053235"/>
          </a:xfrm>
        </p:grpSpPr>
        <p:sp>
          <p:nvSpPr>
            <p:cNvPr id="17" name="Rectangle 16"/>
            <p:cNvSpPr/>
            <p:nvPr/>
          </p:nvSpPr>
          <p:spPr>
            <a:xfrm>
              <a:off x="1128183" y="1862667"/>
              <a:ext cx="2218656" cy="20532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Twinkl" pitchFamily="2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7039" y="2074027"/>
              <a:ext cx="980944" cy="1630513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3462672" y="1862667"/>
            <a:ext cx="2218656" cy="2053235"/>
            <a:chOff x="3462672" y="1862667"/>
            <a:chExt cx="2218656" cy="2053235"/>
          </a:xfrm>
        </p:grpSpPr>
        <p:sp>
          <p:nvSpPr>
            <p:cNvPr id="19" name="Rectangle 18"/>
            <p:cNvSpPr/>
            <p:nvPr/>
          </p:nvSpPr>
          <p:spPr>
            <a:xfrm>
              <a:off x="3462672" y="1862667"/>
              <a:ext cx="2218656" cy="20532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Twinkl" pitchFamily="2" charset="0"/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73640" y="1974884"/>
              <a:ext cx="796719" cy="1828800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>
            <a:off x="5797160" y="1862667"/>
            <a:ext cx="2218656" cy="2053235"/>
            <a:chOff x="5797160" y="1862667"/>
            <a:chExt cx="2218656" cy="2053235"/>
          </a:xfrm>
        </p:grpSpPr>
        <p:sp>
          <p:nvSpPr>
            <p:cNvPr id="21" name="Rectangle 20"/>
            <p:cNvSpPr/>
            <p:nvPr/>
          </p:nvSpPr>
          <p:spPr>
            <a:xfrm>
              <a:off x="5797160" y="1862667"/>
              <a:ext cx="2218656" cy="20532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Twinkl" pitchFamily="2" charset="0"/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76005" y="2117973"/>
              <a:ext cx="2060965" cy="1542620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/>
        </p:nvGrpSpPr>
        <p:grpSpPr>
          <a:xfrm>
            <a:off x="1128183" y="4039590"/>
            <a:ext cx="2218656" cy="2053235"/>
            <a:chOff x="1128183" y="4039590"/>
            <a:chExt cx="2218656" cy="2053235"/>
          </a:xfrm>
        </p:grpSpPr>
        <p:sp>
          <p:nvSpPr>
            <p:cNvPr id="18" name="Rectangle 17"/>
            <p:cNvSpPr/>
            <p:nvPr/>
          </p:nvSpPr>
          <p:spPr>
            <a:xfrm>
              <a:off x="1128183" y="4039590"/>
              <a:ext cx="2218656" cy="20532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Twinkl" pitchFamily="2" charset="0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7084" y="4713782"/>
              <a:ext cx="1800853" cy="704850"/>
            </a:xfrm>
            <a:prstGeom prst="rect">
              <a:avLst/>
            </a:prstGeom>
          </p:spPr>
        </p:pic>
      </p:grpSp>
      <p:grpSp>
        <p:nvGrpSpPr>
          <p:cNvPr id="13" name="Group 12"/>
          <p:cNvGrpSpPr/>
          <p:nvPr/>
        </p:nvGrpSpPr>
        <p:grpSpPr>
          <a:xfrm>
            <a:off x="3462672" y="4039590"/>
            <a:ext cx="2218656" cy="2053235"/>
            <a:chOff x="3462672" y="4039590"/>
            <a:chExt cx="2218656" cy="2053235"/>
          </a:xfrm>
        </p:grpSpPr>
        <p:sp>
          <p:nvSpPr>
            <p:cNvPr id="20" name="Rectangle 19"/>
            <p:cNvSpPr/>
            <p:nvPr/>
          </p:nvSpPr>
          <p:spPr>
            <a:xfrm>
              <a:off x="3462672" y="4039590"/>
              <a:ext cx="2218656" cy="20532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Twinkl" pitchFamily="2" charset="0"/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38377" y="4476750"/>
              <a:ext cx="1067245" cy="1178172"/>
            </a:xfrm>
            <a:prstGeom prst="rect">
              <a:avLst/>
            </a:prstGeom>
          </p:spPr>
        </p:pic>
      </p:grpSp>
      <p:grpSp>
        <p:nvGrpSpPr>
          <p:cNvPr id="12" name="Group 11"/>
          <p:cNvGrpSpPr/>
          <p:nvPr/>
        </p:nvGrpSpPr>
        <p:grpSpPr>
          <a:xfrm>
            <a:off x="5797160" y="4039590"/>
            <a:ext cx="2218656" cy="2053235"/>
            <a:chOff x="5797160" y="4039590"/>
            <a:chExt cx="2218656" cy="2053235"/>
          </a:xfrm>
        </p:grpSpPr>
        <p:sp>
          <p:nvSpPr>
            <p:cNvPr id="22" name="Rectangle 21"/>
            <p:cNvSpPr/>
            <p:nvPr/>
          </p:nvSpPr>
          <p:spPr>
            <a:xfrm>
              <a:off x="5797160" y="4039590"/>
              <a:ext cx="2218656" cy="20532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Twinkl" pitchFamily="2" charset="0"/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55606" y="4382610"/>
              <a:ext cx="1901762" cy="13664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29272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55650" y="580665"/>
            <a:ext cx="7704856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3600" b="1" dirty="0">
                <a:ln w="25400">
                  <a:noFill/>
                </a:ln>
                <a:solidFill>
                  <a:srgbClr val="7BB31A"/>
                </a:solidFill>
                <a:latin typeface="Twinkl" pitchFamily="2" charset="0"/>
              </a:rPr>
              <a:t>Never Lived</a:t>
            </a:r>
            <a:endParaRPr lang="en-GB" sz="2000" b="1" dirty="0">
              <a:ln w="25400">
                <a:noFill/>
              </a:ln>
              <a:solidFill>
                <a:srgbClr val="7BB31A"/>
              </a:solidFill>
              <a:latin typeface="Twinkl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997004" y="1350684"/>
            <a:ext cx="5222147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000" dirty="0">
                <a:latin typeface="Twinkl" pitchFamily="2" charset="0"/>
              </a:rPr>
              <a:t>What do all these things have in common? 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1128183" y="1862667"/>
            <a:ext cx="2218656" cy="2053235"/>
            <a:chOff x="1128183" y="1862667"/>
            <a:chExt cx="2218656" cy="2053235"/>
          </a:xfrm>
        </p:grpSpPr>
        <p:sp>
          <p:nvSpPr>
            <p:cNvPr id="17" name="Rectangle 16"/>
            <p:cNvSpPr/>
            <p:nvPr/>
          </p:nvSpPr>
          <p:spPr>
            <a:xfrm>
              <a:off x="1128183" y="1862667"/>
              <a:ext cx="2218656" cy="20532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Twinkl" pitchFamily="2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57435" y="2011137"/>
              <a:ext cx="560151" cy="1756293"/>
            </a:xfrm>
            <a:prstGeom prst="rect">
              <a:avLst/>
            </a:prstGeom>
          </p:spPr>
        </p:pic>
      </p:grpSp>
      <p:grpSp>
        <p:nvGrpSpPr>
          <p:cNvPr id="12" name="Group 11"/>
          <p:cNvGrpSpPr/>
          <p:nvPr/>
        </p:nvGrpSpPr>
        <p:grpSpPr>
          <a:xfrm>
            <a:off x="3462672" y="1862667"/>
            <a:ext cx="2218656" cy="2053235"/>
            <a:chOff x="3462672" y="1862667"/>
            <a:chExt cx="2218656" cy="2053235"/>
          </a:xfrm>
        </p:grpSpPr>
        <p:sp>
          <p:nvSpPr>
            <p:cNvPr id="19" name="Rectangle 18"/>
            <p:cNvSpPr/>
            <p:nvPr/>
          </p:nvSpPr>
          <p:spPr>
            <a:xfrm>
              <a:off x="3462672" y="1862667"/>
              <a:ext cx="2218656" cy="20532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Twinkl" pitchFamily="2" charset="0"/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003145">
              <a:off x="4346814" y="1938721"/>
              <a:ext cx="450371" cy="1901123"/>
            </a:xfrm>
            <a:prstGeom prst="rect">
              <a:avLst/>
            </a:prstGeom>
          </p:spPr>
        </p:pic>
      </p:grpSp>
      <p:grpSp>
        <p:nvGrpSpPr>
          <p:cNvPr id="13" name="Group 12"/>
          <p:cNvGrpSpPr/>
          <p:nvPr/>
        </p:nvGrpSpPr>
        <p:grpSpPr>
          <a:xfrm>
            <a:off x="5797160" y="1862667"/>
            <a:ext cx="2218656" cy="2053235"/>
            <a:chOff x="5797160" y="1862667"/>
            <a:chExt cx="2218656" cy="2053235"/>
          </a:xfrm>
        </p:grpSpPr>
        <p:sp>
          <p:nvSpPr>
            <p:cNvPr id="21" name="Rectangle 20"/>
            <p:cNvSpPr/>
            <p:nvPr/>
          </p:nvSpPr>
          <p:spPr>
            <a:xfrm>
              <a:off x="5797160" y="1862667"/>
              <a:ext cx="2218656" cy="20532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Twinkl" pitchFamily="2" charset="0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89426">
              <a:off x="6026976" y="2494762"/>
              <a:ext cx="1662049" cy="847270"/>
            </a:xfrm>
            <a:prstGeom prst="rect">
              <a:avLst/>
            </a:prstGeom>
          </p:spPr>
        </p:pic>
      </p:grpSp>
      <p:grpSp>
        <p:nvGrpSpPr>
          <p:cNvPr id="16" name="Group 15"/>
          <p:cNvGrpSpPr/>
          <p:nvPr/>
        </p:nvGrpSpPr>
        <p:grpSpPr>
          <a:xfrm>
            <a:off x="1128183" y="4039590"/>
            <a:ext cx="2218656" cy="2053235"/>
            <a:chOff x="1128183" y="4039590"/>
            <a:chExt cx="2218656" cy="2053235"/>
          </a:xfrm>
        </p:grpSpPr>
        <p:sp>
          <p:nvSpPr>
            <p:cNvPr id="18" name="Rectangle 17"/>
            <p:cNvSpPr/>
            <p:nvPr/>
          </p:nvSpPr>
          <p:spPr>
            <a:xfrm>
              <a:off x="1128183" y="4039590"/>
              <a:ext cx="2218656" cy="20532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Twinkl" pitchFamily="2" charset="0"/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2738" y="4419940"/>
              <a:ext cx="1909543" cy="1327224"/>
            </a:xfrm>
            <a:prstGeom prst="rect">
              <a:avLst/>
            </a:prstGeom>
          </p:spPr>
        </p:pic>
      </p:grpSp>
      <p:grpSp>
        <p:nvGrpSpPr>
          <p:cNvPr id="15" name="Group 14"/>
          <p:cNvGrpSpPr/>
          <p:nvPr/>
        </p:nvGrpSpPr>
        <p:grpSpPr>
          <a:xfrm>
            <a:off x="3462672" y="4039590"/>
            <a:ext cx="2218656" cy="2053235"/>
            <a:chOff x="3462672" y="4039590"/>
            <a:chExt cx="2218656" cy="2053235"/>
          </a:xfrm>
        </p:grpSpPr>
        <p:sp>
          <p:nvSpPr>
            <p:cNvPr id="20" name="Rectangle 19"/>
            <p:cNvSpPr/>
            <p:nvPr/>
          </p:nvSpPr>
          <p:spPr>
            <a:xfrm>
              <a:off x="3462672" y="4039590"/>
              <a:ext cx="2218656" cy="20532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Twinkl" pitchFamily="2" charset="0"/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3799" y="4494796"/>
              <a:ext cx="1676400" cy="1177512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/>
        </p:nvGrpSpPr>
        <p:grpSpPr>
          <a:xfrm>
            <a:off x="5797160" y="4039590"/>
            <a:ext cx="2218656" cy="2053235"/>
            <a:chOff x="5797160" y="4039590"/>
            <a:chExt cx="2218656" cy="2053235"/>
          </a:xfrm>
        </p:grpSpPr>
        <p:sp>
          <p:nvSpPr>
            <p:cNvPr id="22" name="Rectangle 21"/>
            <p:cNvSpPr/>
            <p:nvPr/>
          </p:nvSpPr>
          <p:spPr>
            <a:xfrm>
              <a:off x="5797160" y="4039590"/>
              <a:ext cx="2218656" cy="20532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Twinkl" pitchFamily="2" charset="0"/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10936" y="4323848"/>
              <a:ext cx="1094127" cy="14233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037463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55650" y="580665"/>
            <a:ext cx="7704856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3600" b="1" dirty="0">
                <a:ln w="25400">
                  <a:noFill/>
                </a:ln>
                <a:solidFill>
                  <a:srgbClr val="7BB31A"/>
                </a:solidFill>
                <a:latin typeface="Twinkl" pitchFamily="2" charset="0"/>
              </a:rPr>
              <a:t>No Longer Living</a:t>
            </a:r>
            <a:endParaRPr lang="en-GB" sz="2000" b="1" dirty="0">
              <a:ln w="25400">
                <a:noFill/>
              </a:ln>
              <a:solidFill>
                <a:srgbClr val="7BB31A"/>
              </a:solidFill>
              <a:latin typeface="Twinkl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10376" y="1332523"/>
            <a:ext cx="8195403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000" dirty="0">
                <a:latin typeface="Twinkl" pitchFamily="2" charset="0"/>
              </a:rPr>
              <a:t>What do these things have in common? Why are they no longer alive?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3462672" y="1862667"/>
            <a:ext cx="2218656" cy="2053235"/>
            <a:chOff x="3462672" y="1862667"/>
            <a:chExt cx="2218656" cy="2053235"/>
          </a:xfrm>
        </p:grpSpPr>
        <p:sp>
          <p:nvSpPr>
            <p:cNvPr id="19" name="Rectangle 18"/>
            <p:cNvSpPr/>
            <p:nvPr/>
          </p:nvSpPr>
          <p:spPr>
            <a:xfrm>
              <a:off x="3462672" y="1862667"/>
              <a:ext cx="2218656" cy="20532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Twinkl" pitchFamily="2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0456" y="2153788"/>
              <a:ext cx="1843088" cy="1470989"/>
            </a:xfrm>
            <a:prstGeom prst="rect">
              <a:avLst/>
            </a:prstGeom>
          </p:spPr>
        </p:pic>
      </p:grpSp>
      <p:grpSp>
        <p:nvGrpSpPr>
          <p:cNvPr id="9" name="Group 8"/>
          <p:cNvGrpSpPr/>
          <p:nvPr/>
        </p:nvGrpSpPr>
        <p:grpSpPr>
          <a:xfrm>
            <a:off x="1128183" y="1862667"/>
            <a:ext cx="2218656" cy="2053235"/>
            <a:chOff x="1128183" y="1862667"/>
            <a:chExt cx="2218656" cy="2053235"/>
          </a:xfrm>
        </p:grpSpPr>
        <p:sp>
          <p:nvSpPr>
            <p:cNvPr id="17" name="Rectangle 16"/>
            <p:cNvSpPr/>
            <p:nvPr/>
          </p:nvSpPr>
          <p:spPr>
            <a:xfrm>
              <a:off x="1128183" y="1862667"/>
              <a:ext cx="2218656" cy="20532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Twinkl" pitchFamily="2" charset="0"/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8921" y="2044005"/>
              <a:ext cx="1417180" cy="1690556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>
            <a:off x="5797160" y="1862667"/>
            <a:ext cx="2218656" cy="2053235"/>
            <a:chOff x="5797160" y="1862667"/>
            <a:chExt cx="2218656" cy="2053235"/>
          </a:xfrm>
        </p:grpSpPr>
        <p:sp>
          <p:nvSpPr>
            <p:cNvPr id="21" name="Rectangle 20"/>
            <p:cNvSpPr/>
            <p:nvPr/>
          </p:nvSpPr>
          <p:spPr>
            <a:xfrm>
              <a:off x="5797160" y="1862667"/>
              <a:ext cx="2218656" cy="20532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Twinkl" pitchFamily="2" charset="0"/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74134" y="2005661"/>
              <a:ext cx="1452562" cy="1767242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/>
        </p:nvGrpSpPr>
        <p:grpSpPr>
          <a:xfrm>
            <a:off x="1128183" y="4039590"/>
            <a:ext cx="2218656" cy="2053235"/>
            <a:chOff x="1128183" y="4039590"/>
            <a:chExt cx="2218656" cy="2053235"/>
          </a:xfrm>
        </p:grpSpPr>
        <p:sp>
          <p:nvSpPr>
            <p:cNvPr id="18" name="Rectangle 17"/>
            <p:cNvSpPr/>
            <p:nvPr/>
          </p:nvSpPr>
          <p:spPr>
            <a:xfrm>
              <a:off x="1128183" y="4039590"/>
              <a:ext cx="2218656" cy="20532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Twinkl" pitchFamily="2" charset="0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3942" y="4409845"/>
              <a:ext cx="1127138" cy="1312721"/>
            </a:xfrm>
            <a:prstGeom prst="rect">
              <a:avLst/>
            </a:prstGeom>
          </p:spPr>
        </p:pic>
      </p:grpSp>
      <p:grpSp>
        <p:nvGrpSpPr>
          <p:cNvPr id="13" name="Group 12"/>
          <p:cNvGrpSpPr/>
          <p:nvPr/>
        </p:nvGrpSpPr>
        <p:grpSpPr>
          <a:xfrm>
            <a:off x="3462672" y="4039590"/>
            <a:ext cx="2218656" cy="2053235"/>
            <a:chOff x="3462672" y="4039590"/>
            <a:chExt cx="2218656" cy="2053235"/>
          </a:xfrm>
        </p:grpSpPr>
        <p:sp>
          <p:nvSpPr>
            <p:cNvPr id="20" name="Rectangle 19"/>
            <p:cNvSpPr/>
            <p:nvPr/>
          </p:nvSpPr>
          <p:spPr>
            <a:xfrm>
              <a:off x="3462672" y="4039590"/>
              <a:ext cx="2218656" cy="20532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Twinkl" pitchFamily="2" charset="0"/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72361" y="4409846"/>
              <a:ext cx="1599278" cy="1323975"/>
            </a:xfrm>
            <a:prstGeom prst="rect">
              <a:avLst/>
            </a:prstGeom>
          </p:spPr>
        </p:pic>
      </p:grpSp>
      <p:grpSp>
        <p:nvGrpSpPr>
          <p:cNvPr id="12" name="Group 11"/>
          <p:cNvGrpSpPr/>
          <p:nvPr/>
        </p:nvGrpSpPr>
        <p:grpSpPr>
          <a:xfrm>
            <a:off x="5797160" y="4039590"/>
            <a:ext cx="2218656" cy="2053235"/>
            <a:chOff x="5797160" y="4039590"/>
            <a:chExt cx="2218656" cy="2053235"/>
          </a:xfrm>
        </p:grpSpPr>
        <p:sp>
          <p:nvSpPr>
            <p:cNvPr id="22" name="Rectangle 21"/>
            <p:cNvSpPr/>
            <p:nvPr/>
          </p:nvSpPr>
          <p:spPr>
            <a:xfrm>
              <a:off x="5797160" y="4039590"/>
              <a:ext cx="2218656" cy="20532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Twinkl" pitchFamily="2" charset="0"/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23654" y="4569731"/>
              <a:ext cx="1953522" cy="9929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062446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55650" y="580665"/>
            <a:ext cx="7704856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3600" b="1" dirty="0">
                <a:ln w="25400">
                  <a:noFill/>
                </a:ln>
                <a:solidFill>
                  <a:srgbClr val="7BB31A"/>
                </a:solidFill>
                <a:latin typeface="Twinkl" pitchFamily="2" charset="0"/>
              </a:rPr>
              <a:t>Task</a:t>
            </a:r>
            <a:endParaRPr lang="en-GB" sz="2000" b="1" dirty="0">
              <a:ln w="25400">
                <a:noFill/>
              </a:ln>
              <a:solidFill>
                <a:srgbClr val="7BB31A"/>
              </a:solidFill>
              <a:latin typeface="Twinkl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914499" y="1443482"/>
            <a:ext cx="5315002" cy="4901758"/>
            <a:chOff x="755650" y="2074333"/>
            <a:chExt cx="4460694" cy="4445311"/>
          </a:xfrm>
        </p:grpSpPr>
        <p:sp>
          <p:nvSpPr>
            <p:cNvPr id="12" name="Rectangle 11"/>
            <p:cNvSpPr/>
            <p:nvPr/>
          </p:nvSpPr>
          <p:spPr>
            <a:xfrm>
              <a:off x="755650" y="2074333"/>
              <a:ext cx="2352494" cy="2108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Twinkl" pitchFamily="2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55650" y="4182534"/>
              <a:ext cx="2352494" cy="2337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Twinkl" pitchFamily="2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863850" y="2074333"/>
              <a:ext cx="2352494" cy="2108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Twinkl" pitchFamily="2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863850" y="4182533"/>
              <a:ext cx="2352494" cy="233710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Twinkl" pitchFamily="2" charset="0"/>
              </a:endParaRPr>
            </a:p>
          </p:txBody>
        </p:sp>
      </p:grpSp>
      <p:sp>
        <p:nvSpPr>
          <p:cNvPr id="24" name="Rectangle 23"/>
          <p:cNvSpPr/>
          <p:nvPr/>
        </p:nvSpPr>
        <p:spPr>
          <a:xfrm>
            <a:off x="2164171" y="1661444"/>
            <a:ext cx="4815658" cy="153888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000" dirty="0">
                <a:latin typeface="Twinkl" pitchFamily="2" charset="0"/>
              </a:rPr>
              <a:t>Now complete the worksheet sorting the pictures into the correct categories.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GB" altLang="en-US" sz="2000" dirty="0">
              <a:latin typeface="Twinkl" pitchFamily="2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000" dirty="0">
                <a:latin typeface="Twinkl" pitchFamily="2" charset="0"/>
              </a:rPr>
              <a:t>Add one more of your own ideas </a:t>
            </a:r>
            <a:br>
              <a:rPr lang="en-GB" altLang="en-US" sz="2000" dirty="0">
                <a:latin typeface="Twinkl" pitchFamily="2" charset="0"/>
              </a:rPr>
            </a:br>
            <a:r>
              <a:rPr lang="en-GB" altLang="en-US" sz="2000" dirty="0">
                <a:latin typeface="Twinkl" pitchFamily="2" charset="0"/>
              </a:rPr>
              <a:t>to each section.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67664">
            <a:off x="2929257" y="3679212"/>
            <a:ext cx="3354123" cy="235502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94" r="5635"/>
          <a:stretch/>
        </p:blipFill>
        <p:spPr>
          <a:xfrm>
            <a:off x="4297615" y="4454848"/>
            <a:ext cx="2931886" cy="13225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7166" t="35053" r="39224" b="53442"/>
          <a:stretch/>
        </p:blipFill>
        <p:spPr>
          <a:xfrm rot="1081839">
            <a:off x="2180191" y="4326154"/>
            <a:ext cx="437122" cy="40331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0654" t="35535" r="35930" b="52960"/>
          <a:stretch/>
        </p:blipFill>
        <p:spPr>
          <a:xfrm rot="1081839">
            <a:off x="3433157" y="5151103"/>
            <a:ext cx="413696" cy="40331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7193" t="47061" r="39197" b="41434"/>
          <a:stretch/>
        </p:blipFill>
        <p:spPr>
          <a:xfrm rot="18599950">
            <a:off x="2146398" y="5382864"/>
            <a:ext cx="437123" cy="403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4152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55650" y="580665"/>
            <a:ext cx="7704856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3600" b="1" dirty="0">
                <a:ln w="25400">
                  <a:noFill/>
                </a:ln>
                <a:solidFill>
                  <a:srgbClr val="7BB31A"/>
                </a:solidFill>
                <a:latin typeface="Twinkl" pitchFamily="2" charset="0"/>
              </a:rPr>
              <a:t>Plenary</a:t>
            </a:r>
            <a:endParaRPr lang="en-GB" sz="2000" b="1" dirty="0">
              <a:ln w="25400">
                <a:noFill/>
              </a:ln>
              <a:solidFill>
                <a:srgbClr val="7BB31A"/>
              </a:solidFill>
              <a:latin typeface="Twinkl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854775" y="1723486"/>
            <a:ext cx="5434447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200" dirty="0">
                <a:latin typeface="Twinkl" pitchFamily="2" charset="0"/>
              </a:rPr>
              <a:t>Living, no longer living or never lived?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128181" y="2573920"/>
            <a:ext cx="6887633" cy="2053235"/>
            <a:chOff x="1128183" y="1862667"/>
            <a:chExt cx="6887633" cy="2053235"/>
          </a:xfrm>
        </p:grpSpPr>
        <p:sp>
          <p:nvSpPr>
            <p:cNvPr id="9" name="Rectangle 8"/>
            <p:cNvSpPr/>
            <p:nvPr/>
          </p:nvSpPr>
          <p:spPr>
            <a:xfrm>
              <a:off x="1128183" y="1862667"/>
              <a:ext cx="2218656" cy="20532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Twinkl" pitchFamily="2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462672" y="1862667"/>
              <a:ext cx="2218656" cy="20532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Twinkl" pitchFamily="2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797160" y="1862667"/>
              <a:ext cx="2218656" cy="20532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Twinkl" pitchFamily="2" charset="0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1007035" y="5139035"/>
            <a:ext cx="720208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200" dirty="0">
                <a:latin typeface="Twinkl" pitchFamily="2" charset="0"/>
              </a:rPr>
              <a:t>Can you name another object for each category and discuss why it fits into the category you have chosen?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128181" y="3338927"/>
            <a:ext cx="221865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2800" b="1" dirty="0">
                <a:ln w="25400">
                  <a:noFill/>
                </a:ln>
                <a:solidFill>
                  <a:srgbClr val="7BB31A"/>
                </a:solidFill>
                <a:latin typeface="Twinkl" pitchFamily="2" charset="0"/>
              </a:rPr>
              <a:t>living</a:t>
            </a:r>
            <a:endParaRPr lang="en-GB" sz="1600" b="1" dirty="0">
              <a:ln w="25400">
                <a:noFill/>
              </a:ln>
              <a:solidFill>
                <a:srgbClr val="7BB31A"/>
              </a:solidFill>
              <a:latin typeface="Twinkl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62669" y="3123484"/>
            <a:ext cx="221865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2800" b="1" dirty="0">
                <a:ln w="25400">
                  <a:noFill/>
                </a:ln>
                <a:solidFill>
                  <a:srgbClr val="7BB31A"/>
                </a:solidFill>
                <a:latin typeface="Twinkl" pitchFamily="2" charset="0"/>
              </a:rPr>
              <a:t>no longer living</a:t>
            </a:r>
            <a:endParaRPr lang="en-GB" sz="1600" b="1" dirty="0">
              <a:ln w="25400">
                <a:noFill/>
              </a:ln>
              <a:solidFill>
                <a:srgbClr val="7BB31A"/>
              </a:solidFill>
              <a:latin typeface="Twinkl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97158" y="3338927"/>
            <a:ext cx="221865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2800" b="1" dirty="0">
                <a:ln w="25400">
                  <a:noFill/>
                </a:ln>
                <a:solidFill>
                  <a:srgbClr val="7BB31A"/>
                </a:solidFill>
                <a:latin typeface="Twinkl" pitchFamily="2" charset="0"/>
              </a:rPr>
              <a:t>never lived</a:t>
            </a:r>
            <a:endParaRPr lang="en-GB" sz="1600" b="1" dirty="0">
              <a:ln w="25400">
                <a:noFill/>
              </a:ln>
              <a:solidFill>
                <a:srgbClr val="7BB31A"/>
              </a:solidFill>
              <a:latin typeface="Twink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90918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32140" y="369840"/>
            <a:ext cx="7704856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800" b="1" dirty="0">
                <a:ln w="25400">
                  <a:noFill/>
                </a:ln>
                <a:solidFill>
                  <a:srgbClr val="7BB31A"/>
                </a:solidFill>
                <a:latin typeface="Twinkl" pitchFamily="2" charset="0"/>
              </a:rPr>
              <a:t>Which are living, which are no longer living </a:t>
            </a:r>
            <a:br>
              <a:rPr lang="en-GB" sz="2800" b="1" dirty="0">
                <a:ln w="25400">
                  <a:noFill/>
                </a:ln>
                <a:solidFill>
                  <a:srgbClr val="7BB31A"/>
                </a:solidFill>
                <a:latin typeface="Twinkl" pitchFamily="2" charset="0"/>
              </a:rPr>
            </a:br>
            <a:r>
              <a:rPr lang="en-GB" sz="2800" b="1" dirty="0">
                <a:ln w="25400">
                  <a:noFill/>
                </a:ln>
                <a:solidFill>
                  <a:srgbClr val="7BB31A"/>
                </a:solidFill>
                <a:latin typeface="Twinkl" pitchFamily="2" charset="0"/>
              </a:rPr>
              <a:t>and which never lived?</a:t>
            </a:r>
          </a:p>
        </p:txBody>
      </p:sp>
      <p:grpSp>
        <p:nvGrpSpPr>
          <p:cNvPr id="70" name="Group 69"/>
          <p:cNvGrpSpPr/>
          <p:nvPr/>
        </p:nvGrpSpPr>
        <p:grpSpPr>
          <a:xfrm>
            <a:off x="503238" y="1515389"/>
            <a:ext cx="8137525" cy="2969272"/>
            <a:chOff x="503238" y="1591209"/>
            <a:chExt cx="8137525" cy="2969272"/>
          </a:xfrm>
        </p:grpSpPr>
        <p:grpSp>
          <p:nvGrpSpPr>
            <p:cNvPr id="2" name="Group 1"/>
            <p:cNvGrpSpPr/>
            <p:nvPr/>
          </p:nvGrpSpPr>
          <p:grpSpPr>
            <a:xfrm>
              <a:off x="503238" y="1591209"/>
              <a:ext cx="8137525" cy="2969272"/>
              <a:chOff x="1128183" y="1862667"/>
              <a:chExt cx="6887633" cy="2053235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1128183" y="1862667"/>
                <a:ext cx="2218656" cy="205323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latin typeface="Twinkl" pitchFamily="2" charset="0"/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3462672" y="1862667"/>
                <a:ext cx="2218656" cy="205323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latin typeface="Twinkl" pitchFamily="2" charset="0"/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5797160" y="1862667"/>
                <a:ext cx="2218656" cy="205323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latin typeface="Twinkl" pitchFamily="2" charset="0"/>
                </a:endParaRPr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704546" y="1596444"/>
              <a:ext cx="2218656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GB" sz="2800" b="1" dirty="0">
                  <a:ln w="25400">
                    <a:noFill/>
                  </a:ln>
                  <a:solidFill>
                    <a:srgbClr val="7BB31A"/>
                  </a:solidFill>
                  <a:latin typeface="Twinkl" pitchFamily="2" charset="0"/>
                </a:rPr>
                <a:t>living</a:t>
              </a:r>
              <a:endParaRPr lang="en-GB" sz="1600" b="1" dirty="0">
                <a:ln w="25400">
                  <a:noFill/>
                </a:ln>
                <a:solidFill>
                  <a:srgbClr val="7BB31A"/>
                </a:solidFill>
                <a:latin typeface="Twinkl" pitchFamily="2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462672" y="1592096"/>
              <a:ext cx="2218656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GB" sz="2800" b="1" dirty="0">
                  <a:ln w="25400">
                    <a:noFill/>
                  </a:ln>
                  <a:solidFill>
                    <a:srgbClr val="7BB31A"/>
                  </a:solidFill>
                  <a:latin typeface="Twinkl" pitchFamily="2" charset="0"/>
                </a:rPr>
                <a:t>no longer living</a:t>
              </a:r>
              <a:endParaRPr lang="en-GB" sz="1600" b="1" dirty="0">
                <a:ln w="25400">
                  <a:noFill/>
                </a:ln>
                <a:solidFill>
                  <a:srgbClr val="7BB31A"/>
                </a:solidFill>
                <a:latin typeface="Twinkl" pitchFamily="2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220798" y="1592096"/>
              <a:ext cx="2218656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GB" sz="2800" b="1" dirty="0">
                  <a:ln w="25400">
                    <a:noFill/>
                  </a:ln>
                  <a:solidFill>
                    <a:srgbClr val="7BB31A"/>
                  </a:solidFill>
                  <a:latin typeface="Twinkl" pitchFamily="2" charset="0"/>
                </a:rPr>
                <a:t>never lived</a:t>
              </a:r>
              <a:endParaRPr lang="en-GB" sz="1600" b="1" dirty="0">
                <a:ln w="25400">
                  <a:noFill/>
                </a:ln>
                <a:solidFill>
                  <a:srgbClr val="7BB31A"/>
                </a:solidFill>
                <a:latin typeface="Twinkl" pitchFamily="2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03238" y="5587980"/>
            <a:ext cx="807455" cy="747252"/>
            <a:chOff x="1128183" y="1862667"/>
            <a:chExt cx="2218656" cy="2053235"/>
          </a:xfrm>
        </p:grpSpPr>
        <p:sp>
          <p:nvSpPr>
            <p:cNvPr id="13" name="Rectangle 12"/>
            <p:cNvSpPr/>
            <p:nvPr/>
          </p:nvSpPr>
          <p:spPr>
            <a:xfrm>
              <a:off x="1128183" y="1862667"/>
              <a:ext cx="2218656" cy="205323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7BB3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Twinkl" pitchFamily="2" charset="0"/>
              </a:endParaRP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7039" y="2074027"/>
              <a:ext cx="980944" cy="1630513"/>
            </a:xfrm>
            <a:prstGeom prst="rect">
              <a:avLst/>
            </a:prstGeom>
          </p:spPr>
        </p:pic>
      </p:grpSp>
      <p:grpSp>
        <p:nvGrpSpPr>
          <p:cNvPr id="18" name="Group 17"/>
          <p:cNvGrpSpPr/>
          <p:nvPr/>
        </p:nvGrpSpPr>
        <p:grpSpPr>
          <a:xfrm>
            <a:off x="1409950" y="5587980"/>
            <a:ext cx="807455" cy="747252"/>
            <a:chOff x="3462672" y="1862667"/>
            <a:chExt cx="2218656" cy="2053235"/>
          </a:xfrm>
        </p:grpSpPr>
        <p:sp>
          <p:nvSpPr>
            <p:cNvPr id="19" name="Rectangle 18"/>
            <p:cNvSpPr/>
            <p:nvPr/>
          </p:nvSpPr>
          <p:spPr>
            <a:xfrm>
              <a:off x="3462672" y="1862667"/>
              <a:ext cx="2218656" cy="205323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7BB3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Twinkl" pitchFamily="2" charset="0"/>
              </a:endParaRPr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73640" y="1974884"/>
              <a:ext cx="796719" cy="1828800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>
            <a:off x="5065220" y="5587980"/>
            <a:ext cx="807455" cy="747252"/>
            <a:chOff x="5797160" y="1862667"/>
            <a:chExt cx="2218656" cy="2053235"/>
          </a:xfrm>
        </p:grpSpPr>
        <p:sp>
          <p:nvSpPr>
            <p:cNvPr id="22" name="Rectangle 21"/>
            <p:cNvSpPr/>
            <p:nvPr/>
          </p:nvSpPr>
          <p:spPr>
            <a:xfrm>
              <a:off x="5797160" y="1862667"/>
              <a:ext cx="2218656" cy="205323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7BB3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Twinkl" pitchFamily="2" charset="0"/>
              </a:endParaRP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76005" y="2117973"/>
              <a:ext cx="2060965" cy="1542620"/>
            </a:xfrm>
            <a:prstGeom prst="rect">
              <a:avLst/>
            </a:prstGeom>
          </p:spPr>
        </p:pic>
      </p:grpSp>
      <p:grpSp>
        <p:nvGrpSpPr>
          <p:cNvPr id="25" name="Group 24"/>
          <p:cNvGrpSpPr/>
          <p:nvPr/>
        </p:nvGrpSpPr>
        <p:grpSpPr>
          <a:xfrm>
            <a:off x="7833308" y="4738852"/>
            <a:ext cx="807455" cy="747252"/>
            <a:chOff x="1128183" y="4039590"/>
            <a:chExt cx="2218656" cy="2053235"/>
          </a:xfrm>
        </p:grpSpPr>
        <p:sp>
          <p:nvSpPr>
            <p:cNvPr id="26" name="Rectangle 25"/>
            <p:cNvSpPr/>
            <p:nvPr/>
          </p:nvSpPr>
          <p:spPr>
            <a:xfrm>
              <a:off x="1128183" y="4039590"/>
              <a:ext cx="2218656" cy="205323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7BB3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Twinkl" pitchFamily="2" charset="0"/>
              </a:endParaRPr>
            </a:p>
          </p:txBody>
        </p:sp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7084" y="4713782"/>
              <a:ext cx="1800853" cy="704850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3232721" y="5587980"/>
            <a:ext cx="807455" cy="747252"/>
            <a:chOff x="3462672" y="4039590"/>
            <a:chExt cx="2218656" cy="2053235"/>
          </a:xfrm>
        </p:grpSpPr>
        <p:sp>
          <p:nvSpPr>
            <p:cNvPr id="29" name="Rectangle 28"/>
            <p:cNvSpPr/>
            <p:nvPr/>
          </p:nvSpPr>
          <p:spPr>
            <a:xfrm>
              <a:off x="3462672" y="4039590"/>
              <a:ext cx="2218656" cy="205323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7BB3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Twinkl" pitchFamily="2" charset="0"/>
              </a:endParaRPr>
            </a:p>
          </p:txBody>
        </p:sp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38377" y="4476750"/>
              <a:ext cx="1067245" cy="1178172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4177810" y="4738852"/>
            <a:ext cx="807455" cy="747252"/>
            <a:chOff x="5797160" y="4039590"/>
            <a:chExt cx="2218656" cy="2053235"/>
          </a:xfrm>
        </p:grpSpPr>
        <p:sp>
          <p:nvSpPr>
            <p:cNvPr id="32" name="Rectangle 31"/>
            <p:cNvSpPr/>
            <p:nvPr/>
          </p:nvSpPr>
          <p:spPr>
            <a:xfrm>
              <a:off x="5797160" y="4039590"/>
              <a:ext cx="2218656" cy="205323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7BB3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Twinkl" pitchFamily="2" charset="0"/>
              </a:endParaRPr>
            </a:p>
          </p:txBody>
        </p:sp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55606" y="4382610"/>
              <a:ext cx="1901762" cy="1366451"/>
            </a:xfrm>
            <a:prstGeom prst="rect">
              <a:avLst/>
            </a:prstGeom>
          </p:spPr>
        </p:pic>
      </p:grpSp>
      <p:grpSp>
        <p:nvGrpSpPr>
          <p:cNvPr id="34" name="Group 33"/>
          <p:cNvGrpSpPr/>
          <p:nvPr/>
        </p:nvGrpSpPr>
        <p:grpSpPr>
          <a:xfrm>
            <a:off x="2316662" y="5583655"/>
            <a:ext cx="816802" cy="755902"/>
            <a:chOff x="1128183" y="1862667"/>
            <a:chExt cx="2218656" cy="2053235"/>
          </a:xfrm>
        </p:grpSpPr>
        <p:sp>
          <p:nvSpPr>
            <p:cNvPr id="35" name="Rectangle 34"/>
            <p:cNvSpPr/>
            <p:nvPr/>
          </p:nvSpPr>
          <p:spPr>
            <a:xfrm>
              <a:off x="1128183" y="1862667"/>
              <a:ext cx="2218656" cy="205323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7BB3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Twinkl" pitchFamily="2" charset="0"/>
              </a:endParaRPr>
            </a:p>
          </p:txBody>
        </p:sp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57435" y="2011137"/>
              <a:ext cx="560151" cy="1756293"/>
            </a:xfrm>
            <a:prstGeom prst="rect">
              <a:avLst/>
            </a:prstGeom>
          </p:spPr>
        </p:pic>
      </p:grpSp>
      <p:grpSp>
        <p:nvGrpSpPr>
          <p:cNvPr id="37" name="Group 36"/>
          <p:cNvGrpSpPr/>
          <p:nvPr/>
        </p:nvGrpSpPr>
        <p:grpSpPr>
          <a:xfrm>
            <a:off x="3264031" y="4734527"/>
            <a:ext cx="816802" cy="755902"/>
            <a:chOff x="3462672" y="1862667"/>
            <a:chExt cx="2218656" cy="2053235"/>
          </a:xfrm>
        </p:grpSpPr>
        <p:sp>
          <p:nvSpPr>
            <p:cNvPr id="38" name="Rectangle 37"/>
            <p:cNvSpPr/>
            <p:nvPr/>
          </p:nvSpPr>
          <p:spPr>
            <a:xfrm>
              <a:off x="3462672" y="1862667"/>
              <a:ext cx="2218656" cy="205323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7BB3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Twinkl" pitchFamily="2" charset="0"/>
              </a:endParaRPr>
            </a:p>
          </p:txBody>
        </p:sp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003145">
              <a:off x="4346814" y="1938721"/>
              <a:ext cx="450371" cy="1901123"/>
            </a:xfrm>
            <a:prstGeom prst="rect">
              <a:avLst/>
            </a:prstGeom>
          </p:spPr>
        </p:pic>
      </p:grpSp>
      <p:grpSp>
        <p:nvGrpSpPr>
          <p:cNvPr id="40" name="Group 39"/>
          <p:cNvGrpSpPr/>
          <p:nvPr/>
        </p:nvGrpSpPr>
        <p:grpSpPr>
          <a:xfrm>
            <a:off x="5082242" y="4734527"/>
            <a:ext cx="816802" cy="755902"/>
            <a:chOff x="5797160" y="1862667"/>
            <a:chExt cx="2218656" cy="2053235"/>
          </a:xfrm>
        </p:grpSpPr>
        <p:sp>
          <p:nvSpPr>
            <p:cNvPr id="41" name="Rectangle 40"/>
            <p:cNvSpPr/>
            <p:nvPr/>
          </p:nvSpPr>
          <p:spPr>
            <a:xfrm>
              <a:off x="5797160" y="1862667"/>
              <a:ext cx="2218656" cy="205323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7BB3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Twinkl" pitchFamily="2" charset="0"/>
              </a:endParaRPr>
            </a:p>
          </p:txBody>
        </p:sp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89426">
              <a:off x="6026976" y="2494762"/>
              <a:ext cx="1662049" cy="847270"/>
            </a:xfrm>
            <a:prstGeom prst="rect">
              <a:avLst/>
            </a:prstGeom>
          </p:spPr>
        </p:pic>
      </p:grpSp>
      <p:grpSp>
        <p:nvGrpSpPr>
          <p:cNvPr id="43" name="Group 42"/>
          <p:cNvGrpSpPr/>
          <p:nvPr/>
        </p:nvGrpSpPr>
        <p:grpSpPr>
          <a:xfrm>
            <a:off x="503238" y="4734527"/>
            <a:ext cx="816802" cy="755902"/>
            <a:chOff x="1128183" y="4039590"/>
            <a:chExt cx="2218656" cy="2053235"/>
          </a:xfrm>
        </p:grpSpPr>
        <p:sp>
          <p:nvSpPr>
            <p:cNvPr id="44" name="Rectangle 43"/>
            <p:cNvSpPr/>
            <p:nvPr/>
          </p:nvSpPr>
          <p:spPr>
            <a:xfrm>
              <a:off x="1128183" y="4039590"/>
              <a:ext cx="2218656" cy="205323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7BB3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Twinkl" pitchFamily="2" charset="0"/>
              </a:endParaRPr>
            </a:p>
          </p:txBody>
        </p:sp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2738" y="4419940"/>
              <a:ext cx="1909543" cy="1327224"/>
            </a:xfrm>
            <a:prstGeom prst="rect">
              <a:avLst/>
            </a:prstGeom>
          </p:spPr>
        </p:pic>
      </p:grpSp>
      <p:grpSp>
        <p:nvGrpSpPr>
          <p:cNvPr id="46" name="Group 45"/>
          <p:cNvGrpSpPr/>
          <p:nvPr/>
        </p:nvGrpSpPr>
        <p:grpSpPr>
          <a:xfrm>
            <a:off x="7823509" y="5583655"/>
            <a:ext cx="816802" cy="755902"/>
            <a:chOff x="3462672" y="4039590"/>
            <a:chExt cx="2218656" cy="2053235"/>
          </a:xfrm>
        </p:grpSpPr>
        <p:sp>
          <p:nvSpPr>
            <p:cNvPr id="47" name="Rectangle 46"/>
            <p:cNvSpPr/>
            <p:nvPr/>
          </p:nvSpPr>
          <p:spPr>
            <a:xfrm>
              <a:off x="3462672" y="4039590"/>
              <a:ext cx="2218656" cy="205323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7BB3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Twinkl" pitchFamily="2" charset="0"/>
              </a:endParaRPr>
            </a:p>
          </p:txBody>
        </p:sp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3799" y="4494796"/>
              <a:ext cx="1676400" cy="1177512"/>
            </a:xfrm>
            <a:prstGeom prst="rect">
              <a:avLst/>
            </a:prstGeom>
          </p:spPr>
        </p:pic>
      </p:grpSp>
      <p:grpSp>
        <p:nvGrpSpPr>
          <p:cNvPr id="49" name="Group 48"/>
          <p:cNvGrpSpPr/>
          <p:nvPr/>
        </p:nvGrpSpPr>
        <p:grpSpPr>
          <a:xfrm>
            <a:off x="6919528" y="4734527"/>
            <a:ext cx="816802" cy="755902"/>
            <a:chOff x="5797160" y="4039590"/>
            <a:chExt cx="2218656" cy="2053235"/>
          </a:xfrm>
        </p:grpSpPr>
        <p:sp>
          <p:nvSpPr>
            <p:cNvPr id="50" name="Rectangle 49"/>
            <p:cNvSpPr/>
            <p:nvPr/>
          </p:nvSpPr>
          <p:spPr>
            <a:xfrm>
              <a:off x="5797160" y="4039590"/>
              <a:ext cx="2218656" cy="205323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7BB3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Twinkl" pitchFamily="2" charset="0"/>
              </a:endParaRPr>
            </a:p>
          </p:txBody>
        </p:sp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10936" y="4323848"/>
              <a:ext cx="1094127" cy="1423316"/>
            </a:xfrm>
            <a:prstGeom prst="rect">
              <a:avLst/>
            </a:prstGeom>
          </p:spPr>
        </p:pic>
      </p:grpSp>
      <p:grpSp>
        <p:nvGrpSpPr>
          <p:cNvPr id="52" name="Group 51"/>
          <p:cNvGrpSpPr/>
          <p:nvPr/>
        </p:nvGrpSpPr>
        <p:grpSpPr>
          <a:xfrm>
            <a:off x="2316662" y="4730026"/>
            <a:ext cx="826530" cy="764904"/>
            <a:chOff x="3462672" y="1862667"/>
            <a:chExt cx="2218656" cy="2053235"/>
          </a:xfrm>
        </p:grpSpPr>
        <p:sp>
          <p:nvSpPr>
            <p:cNvPr id="53" name="Rectangle 52"/>
            <p:cNvSpPr/>
            <p:nvPr/>
          </p:nvSpPr>
          <p:spPr>
            <a:xfrm>
              <a:off x="3462672" y="1862667"/>
              <a:ext cx="2218656" cy="205323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7BB3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7BB31A"/>
                </a:solidFill>
                <a:latin typeface="Twinkl" pitchFamily="2" charset="0"/>
              </a:endParaRPr>
            </a:p>
          </p:txBody>
        </p:sp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0456" y="2153788"/>
              <a:ext cx="1843088" cy="1470989"/>
            </a:xfrm>
            <a:prstGeom prst="rect">
              <a:avLst/>
            </a:prstGeom>
          </p:spPr>
        </p:pic>
      </p:grpSp>
      <p:grpSp>
        <p:nvGrpSpPr>
          <p:cNvPr id="55" name="Group 54"/>
          <p:cNvGrpSpPr/>
          <p:nvPr/>
        </p:nvGrpSpPr>
        <p:grpSpPr>
          <a:xfrm>
            <a:off x="5996021" y="4730026"/>
            <a:ext cx="826530" cy="764904"/>
            <a:chOff x="1128183" y="1862667"/>
            <a:chExt cx="2218656" cy="2053235"/>
          </a:xfrm>
        </p:grpSpPr>
        <p:sp>
          <p:nvSpPr>
            <p:cNvPr id="56" name="Rectangle 55"/>
            <p:cNvSpPr/>
            <p:nvPr/>
          </p:nvSpPr>
          <p:spPr>
            <a:xfrm>
              <a:off x="1128183" y="1862667"/>
              <a:ext cx="2218656" cy="205323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7BB3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Twinkl" pitchFamily="2" charset="0"/>
              </a:endParaRPr>
            </a:p>
          </p:txBody>
        </p:sp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8921" y="2044005"/>
              <a:ext cx="1417180" cy="1690556"/>
            </a:xfrm>
            <a:prstGeom prst="rect">
              <a:avLst/>
            </a:prstGeom>
          </p:spPr>
        </p:pic>
      </p:grpSp>
      <p:grpSp>
        <p:nvGrpSpPr>
          <p:cNvPr id="58" name="Group 57"/>
          <p:cNvGrpSpPr/>
          <p:nvPr/>
        </p:nvGrpSpPr>
        <p:grpSpPr>
          <a:xfrm>
            <a:off x="6897719" y="5579154"/>
            <a:ext cx="826530" cy="764904"/>
            <a:chOff x="5797160" y="1862667"/>
            <a:chExt cx="2218656" cy="2053235"/>
          </a:xfrm>
        </p:grpSpPr>
        <p:sp>
          <p:nvSpPr>
            <p:cNvPr id="59" name="Rectangle 58"/>
            <p:cNvSpPr/>
            <p:nvPr/>
          </p:nvSpPr>
          <p:spPr>
            <a:xfrm>
              <a:off x="5797160" y="1862667"/>
              <a:ext cx="2218656" cy="205323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7BB3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 dirty="0">
                <a:solidFill>
                  <a:srgbClr val="7BB31A"/>
                </a:solidFill>
                <a:latin typeface="Twinkl" pitchFamily="2" charset="0"/>
              </a:endParaRPr>
            </a:p>
          </p:txBody>
        </p:sp>
        <p:pic>
          <p:nvPicPr>
            <p:cNvPr id="60" name="Picture 59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74134" y="2005661"/>
              <a:ext cx="1452562" cy="1767242"/>
            </a:xfrm>
            <a:prstGeom prst="rect">
              <a:avLst/>
            </a:prstGeom>
          </p:spPr>
        </p:pic>
      </p:grpSp>
      <p:grpSp>
        <p:nvGrpSpPr>
          <p:cNvPr id="61" name="Group 60"/>
          <p:cNvGrpSpPr/>
          <p:nvPr/>
        </p:nvGrpSpPr>
        <p:grpSpPr>
          <a:xfrm>
            <a:off x="5971932" y="5579154"/>
            <a:ext cx="826530" cy="764904"/>
            <a:chOff x="1128183" y="4039590"/>
            <a:chExt cx="2218656" cy="2053235"/>
          </a:xfrm>
        </p:grpSpPr>
        <p:sp>
          <p:nvSpPr>
            <p:cNvPr id="62" name="Rectangle 61"/>
            <p:cNvSpPr/>
            <p:nvPr/>
          </p:nvSpPr>
          <p:spPr>
            <a:xfrm>
              <a:off x="1128183" y="4039590"/>
              <a:ext cx="2218656" cy="205323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7BB3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Twinkl" pitchFamily="2" charset="0"/>
              </a:endParaRPr>
            </a:p>
          </p:txBody>
        </p:sp>
        <p:pic>
          <p:nvPicPr>
            <p:cNvPr id="63" name="Picture 62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3942" y="4409845"/>
              <a:ext cx="1127138" cy="1312721"/>
            </a:xfrm>
            <a:prstGeom prst="rect">
              <a:avLst/>
            </a:prstGeom>
          </p:spPr>
        </p:pic>
      </p:grpSp>
      <p:grpSp>
        <p:nvGrpSpPr>
          <p:cNvPr id="64" name="Group 63"/>
          <p:cNvGrpSpPr/>
          <p:nvPr/>
        </p:nvGrpSpPr>
        <p:grpSpPr>
          <a:xfrm>
            <a:off x="1417017" y="4730026"/>
            <a:ext cx="826530" cy="764904"/>
            <a:chOff x="3462672" y="4039590"/>
            <a:chExt cx="2218656" cy="2053235"/>
          </a:xfrm>
        </p:grpSpPr>
        <p:sp>
          <p:nvSpPr>
            <p:cNvPr id="65" name="Rectangle 64"/>
            <p:cNvSpPr/>
            <p:nvPr/>
          </p:nvSpPr>
          <p:spPr>
            <a:xfrm>
              <a:off x="3462672" y="4039590"/>
              <a:ext cx="2218656" cy="205323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7BB3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Twinkl" pitchFamily="2" charset="0"/>
              </a:endParaRPr>
            </a:p>
          </p:txBody>
        </p:sp>
        <p:pic>
          <p:nvPicPr>
            <p:cNvPr id="66" name="Picture 65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72361" y="4409846"/>
              <a:ext cx="1599278" cy="1323975"/>
            </a:xfrm>
            <a:prstGeom prst="rect">
              <a:avLst/>
            </a:prstGeom>
          </p:spPr>
        </p:pic>
      </p:grpSp>
      <p:grpSp>
        <p:nvGrpSpPr>
          <p:cNvPr id="67" name="Group 66"/>
          <p:cNvGrpSpPr/>
          <p:nvPr/>
        </p:nvGrpSpPr>
        <p:grpSpPr>
          <a:xfrm>
            <a:off x="4149161" y="5590020"/>
            <a:ext cx="816846" cy="755942"/>
            <a:chOff x="5797160" y="4039590"/>
            <a:chExt cx="2218656" cy="2053235"/>
          </a:xfrm>
        </p:grpSpPr>
        <p:sp>
          <p:nvSpPr>
            <p:cNvPr id="68" name="Rectangle 67"/>
            <p:cNvSpPr/>
            <p:nvPr/>
          </p:nvSpPr>
          <p:spPr>
            <a:xfrm>
              <a:off x="5797160" y="4039590"/>
              <a:ext cx="2218656" cy="205323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7BB3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Twinkl" pitchFamily="2" charset="0"/>
              </a:endParaRPr>
            </a:p>
          </p:txBody>
        </p:sp>
        <p:pic>
          <p:nvPicPr>
            <p:cNvPr id="69" name="Picture 68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23654" y="4569731"/>
              <a:ext cx="1953522" cy="9929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30826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3.7037E-7 L 0.61198 -0.3493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590" y="-17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7037E-7 L 0.20677 -0.32361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30" y="-16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7037E-7 L 0.20382 -0.320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91" y="-16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7037E-7 L 0.40573 -0.35995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278" y="-18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7 L -0.3941 -0.3791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05" y="-18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3.7037E-7 L 0.29514 -0.36065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57" y="-18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3.7037E-7 L -0.10434 -0.3173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26" y="-15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3.7037E-7 L -0.09097 -0.21968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49" y="-10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3.7037E-7 L -0.69513 -0.3754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757" y="-18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2.96296E-6 L 0.2 -0.49977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00" y="-2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2.96296E-6 L -0.08888 -0.35301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44" y="-17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96296E-6 L 0.50677 -0.3493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30" y="-17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2.96296E-6 L -0.19635 -0.34815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26" y="-17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11111E-6 L -0.0915 -0.30579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83" y="-15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2.96296E-6 L -0.30156 -0.34815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87" y="-17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2.96296E-6 L -0.19704 -0.30648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61" y="-15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96296E-6 L -0.20417 -0.30324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08" y="-15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96296E-6 L -0.00139 -0.35139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-17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Planit">
      <a:dk1>
        <a:srgbClr val="1C1C1C"/>
      </a:dk1>
      <a:lt1>
        <a:srgbClr val="FFFFFF"/>
      </a:lt1>
      <a:dk2>
        <a:srgbClr val="132A8C"/>
      </a:dk2>
      <a:lt2>
        <a:srgbClr val="E2E2E2"/>
      </a:lt2>
      <a:accent1>
        <a:srgbClr val="6B388C"/>
      </a:accent1>
      <a:accent2>
        <a:srgbClr val="E6236A"/>
      </a:accent2>
      <a:accent3>
        <a:srgbClr val="32B3A2"/>
      </a:accent3>
      <a:accent4>
        <a:srgbClr val="A21774"/>
      </a:accent4>
      <a:accent5>
        <a:srgbClr val="14B4E4"/>
      </a:accent5>
      <a:accent6>
        <a:srgbClr val="EE7918"/>
      </a:accent6>
      <a:hlink>
        <a:srgbClr val="14B4E4"/>
      </a:hlink>
      <a:folHlink>
        <a:srgbClr val="86CEFA"/>
      </a:folHlink>
    </a:clrScheme>
    <a:fontScheme name="Twinkl Planit">
      <a:majorFont>
        <a:latin typeface="Sassoon Infant Md"/>
        <a:ea typeface=""/>
        <a:cs typeface=""/>
      </a:majorFont>
      <a:minorFont>
        <a:latin typeface="Sassoon Infant Rg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1051</TotalTime>
  <Words>170</Words>
  <Application>Microsoft Office PowerPoint</Application>
  <PresentationFormat>On-screen Show (4:3)</PresentationFormat>
  <Paragraphs>30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Sassoon Infant Rg</vt:lpstr>
      <vt:lpstr>Calibri</vt:lpstr>
      <vt:lpstr>Twinkl</vt:lpstr>
      <vt:lpstr>BPreplay</vt:lpstr>
      <vt:lpstr>Sassoon Infant Md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Geography</dc:title>
  <dc:creator>Twinkl</dc:creator>
  <cp:lastModifiedBy>tchohan</cp:lastModifiedBy>
  <cp:revision>125</cp:revision>
  <dcterms:created xsi:type="dcterms:W3CDTF">2014-10-01T16:09:27Z</dcterms:created>
  <dcterms:modified xsi:type="dcterms:W3CDTF">2020-04-20T14:24:10Z</dcterms:modified>
</cp:coreProperties>
</file>