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1674138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606" autoAdjust="0"/>
  </p:normalViewPr>
  <p:slideViewPr>
    <p:cSldViewPr snapToGrid="0">
      <p:cViewPr>
        <p:scale>
          <a:sx n="57" d="100"/>
          <a:sy n="57" d="100"/>
        </p:scale>
        <p:origin x="42" y="-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84CF-58F9-4512-881E-845DD89AC821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74C9C-1CAD-4F56-86CD-382793FE3D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37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74C9C-1CAD-4F56-86CD-382793FE3D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55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267" y="1995312"/>
            <a:ext cx="16255604" cy="4244622"/>
          </a:xfrm>
        </p:spPr>
        <p:txBody>
          <a:bodyPr anchor="b"/>
          <a:lstStyle>
            <a:lvl1pPr algn="ctr"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6403623"/>
            <a:ext cx="16255604" cy="2943577"/>
          </a:xfrm>
        </p:spPr>
        <p:txBody>
          <a:bodyPr/>
          <a:lstStyle>
            <a:lvl1pPr marL="0" indent="0" algn="ctr">
              <a:buNone/>
              <a:defRPr sz="4266"/>
            </a:lvl1pPr>
            <a:lvl2pPr marL="812764" indent="0" algn="ctr">
              <a:buNone/>
              <a:defRPr sz="3555"/>
            </a:lvl2pPr>
            <a:lvl3pPr marL="1625529" indent="0" algn="ctr">
              <a:buNone/>
              <a:defRPr sz="3200"/>
            </a:lvl3pPr>
            <a:lvl4pPr marL="2438293" indent="0" algn="ctr">
              <a:buNone/>
              <a:defRPr sz="2844"/>
            </a:lvl4pPr>
            <a:lvl5pPr marL="3251058" indent="0" algn="ctr">
              <a:buNone/>
              <a:defRPr sz="2844"/>
            </a:lvl5pPr>
            <a:lvl6pPr marL="4063822" indent="0" algn="ctr">
              <a:buNone/>
              <a:defRPr sz="2844"/>
            </a:lvl6pPr>
            <a:lvl7pPr marL="4876587" indent="0" algn="ctr">
              <a:buNone/>
              <a:defRPr sz="2844"/>
            </a:lvl7pPr>
            <a:lvl8pPr marL="5689351" indent="0" algn="ctr">
              <a:buNone/>
              <a:defRPr sz="2844"/>
            </a:lvl8pPr>
            <a:lvl9pPr marL="6502116" indent="0" algn="ctr">
              <a:buNone/>
              <a:defRPr sz="284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8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3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5" y="649111"/>
            <a:ext cx="467348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7" y="649111"/>
            <a:ext cx="13749531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3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4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08" y="3039535"/>
            <a:ext cx="18693944" cy="5071532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08" y="8159046"/>
            <a:ext cx="18693944" cy="2666999"/>
          </a:xfrm>
        </p:spPr>
        <p:txBody>
          <a:bodyPr/>
          <a:lstStyle>
            <a:lvl1pPr marL="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1pPr>
            <a:lvl2pPr marL="812764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6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649112"/>
            <a:ext cx="18693944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1" y="2988734"/>
            <a:ext cx="9169175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1" y="4453467"/>
            <a:ext cx="916917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2" y="2988734"/>
            <a:ext cx="9214332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2" y="4453467"/>
            <a:ext cx="9214332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19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41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1755423"/>
            <a:ext cx="10972532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6"/>
            </a:lvl3pPr>
            <a:lvl4pPr>
              <a:defRPr sz="3555"/>
            </a:lvl4pPr>
            <a:lvl5pPr>
              <a:defRPr sz="3555"/>
            </a:lvl5pPr>
            <a:lvl6pPr>
              <a:defRPr sz="3555"/>
            </a:lvl6pPr>
            <a:lvl7pPr>
              <a:defRPr sz="3555"/>
            </a:lvl7pPr>
            <a:lvl8pPr>
              <a:defRPr sz="3555"/>
            </a:lvl8pPr>
            <a:lvl9pPr>
              <a:defRPr sz="355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1755423"/>
            <a:ext cx="10972532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764" indent="0">
              <a:buNone/>
              <a:defRPr sz="4978"/>
            </a:lvl2pPr>
            <a:lvl3pPr marL="1625529" indent="0">
              <a:buNone/>
              <a:defRPr sz="4266"/>
            </a:lvl3pPr>
            <a:lvl4pPr marL="2438293" indent="0">
              <a:buNone/>
              <a:defRPr sz="3555"/>
            </a:lvl4pPr>
            <a:lvl5pPr marL="3251058" indent="0">
              <a:buNone/>
              <a:defRPr sz="3555"/>
            </a:lvl5pPr>
            <a:lvl6pPr marL="4063822" indent="0">
              <a:buNone/>
              <a:defRPr sz="3555"/>
            </a:lvl6pPr>
            <a:lvl7pPr marL="4876587" indent="0">
              <a:buNone/>
              <a:defRPr sz="3555"/>
            </a:lvl7pPr>
            <a:lvl8pPr marL="5689351" indent="0">
              <a:buNone/>
              <a:defRPr sz="3555"/>
            </a:lvl8pPr>
            <a:lvl9pPr marL="6502116" indent="0">
              <a:buNone/>
              <a:defRPr sz="355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0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649112"/>
            <a:ext cx="1869394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3245556"/>
            <a:ext cx="1869394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67F6B-9A95-45C1-B071-9ECAC1B64BA2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1300179"/>
            <a:ext cx="731502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6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529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382" indent="-406382" algn="l" defTabSz="1625529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147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2031911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3pPr>
      <a:lvl4pPr marL="2844676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40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204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060609" y="4182664"/>
            <a:ext cx="1943862" cy="1673345"/>
          </a:xfrm>
          <a:prstGeom prst="roundRect">
            <a:avLst>
              <a:gd name="adj" fmla="val 24094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62560" tIns="81280" rIns="162560" bIns="812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sz="1400" b="1" dirty="0" smtClean="0"/>
              <a:t>Investigation </a:t>
            </a:r>
          </a:p>
          <a:p>
            <a:pPr lvl="0"/>
            <a:endParaRPr lang="en-GB" sz="1400" dirty="0"/>
          </a:p>
          <a:p>
            <a:pPr lvl="0"/>
            <a:r>
              <a:rPr lang="en-GB" sz="1400" dirty="0" smtClean="0"/>
              <a:t>As part of our investigation we are </a:t>
            </a:r>
            <a:r>
              <a:rPr lang="en-GB" sz="1400" dirty="0" smtClean="0"/>
              <a:t>going to</a:t>
            </a:r>
            <a:endParaRPr lang="en-GB" sz="1400" dirty="0"/>
          </a:p>
        </p:txBody>
      </p:sp>
      <p:sp>
        <p:nvSpPr>
          <p:cNvPr id="5" name="Rounded Rectangle 4"/>
          <p:cNvSpPr/>
          <p:nvPr/>
        </p:nvSpPr>
        <p:spPr>
          <a:xfrm>
            <a:off x="3785906" y="381655"/>
            <a:ext cx="12104915" cy="784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400" dirty="0" smtClean="0"/>
              <a:t>Animals including humans</a:t>
            </a:r>
            <a:endParaRPr lang="en-GB" sz="3400" dirty="0"/>
          </a:p>
        </p:txBody>
      </p:sp>
      <p:sp>
        <p:nvSpPr>
          <p:cNvPr id="6" name="Rectangle 5"/>
          <p:cNvSpPr/>
          <p:nvPr/>
        </p:nvSpPr>
        <p:spPr>
          <a:xfrm>
            <a:off x="14592008" y="555649"/>
            <a:ext cx="1058807" cy="4360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Science </a:t>
            </a:r>
          </a:p>
          <a:p>
            <a:pPr algn="ctr"/>
            <a:r>
              <a:rPr lang="en-GB" sz="1000" dirty="0"/>
              <a:t>Year </a:t>
            </a:r>
            <a:r>
              <a:rPr lang="en-GB" sz="1000" dirty="0" smtClean="0"/>
              <a:t>1/2</a:t>
            </a:r>
            <a:endParaRPr lang="en-GB" sz="1000" dirty="0"/>
          </a:p>
          <a:p>
            <a:pPr algn="ctr"/>
            <a:r>
              <a:rPr lang="en-GB" sz="1000" dirty="0"/>
              <a:t>Autumn 1</a:t>
            </a:r>
          </a:p>
          <a:p>
            <a:pPr algn="ctr"/>
            <a:r>
              <a:rPr lang="en-GB" sz="1000" dirty="0"/>
              <a:t>Cycle </a:t>
            </a:r>
            <a:r>
              <a:rPr lang="en-GB" sz="1000" dirty="0" smtClean="0"/>
              <a:t>B</a:t>
            </a:r>
            <a:endParaRPr lang="en-GB" sz="1000" dirty="0"/>
          </a:p>
        </p:txBody>
      </p:sp>
      <p:sp>
        <p:nvSpPr>
          <p:cNvPr id="8" name="Rounded Rectangle 7"/>
          <p:cNvSpPr/>
          <p:nvPr/>
        </p:nvSpPr>
        <p:spPr>
          <a:xfrm>
            <a:off x="8027046" y="1280332"/>
            <a:ext cx="5591908" cy="1146518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b="1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2118509" y="2012618"/>
            <a:ext cx="4498577" cy="883765"/>
          </a:xfrm>
          <a:prstGeom prst="roundRect">
            <a:avLst>
              <a:gd name="adj" fmla="val 2047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200" b="1" dirty="0" smtClean="0"/>
              <a:t>Overview</a:t>
            </a:r>
          </a:p>
          <a:p>
            <a:pPr lvl="0"/>
            <a:r>
              <a:rPr lang="en-GB" sz="1600" dirty="0" smtClean="0"/>
              <a:t>In this topic we wi</a:t>
            </a:r>
            <a:r>
              <a:rPr lang="en-GB" sz="1600" dirty="0" smtClean="0"/>
              <a:t>ll be discovering what a food </a:t>
            </a:r>
            <a:r>
              <a:rPr lang="en-GB" sz="1600" dirty="0"/>
              <a:t>supply </a:t>
            </a:r>
            <a:r>
              <a:rPr lang="en-GB" sz="1600" dirty="0" smtClean="0"/>
              <a:t>chain is. We are going to be learning about human nutrition and exercise. We are also going to be learning about life cycles. </a:t>
            </a:r>
            <a:endParaRPr lang="en-GB" sz="1600" dirty="0"/>
          </a:p>
          <a:p>
            <a:pPr lvl="0"/>
            <a:endParaRPr lang="en-GB" sz="1600" dirty="0" smtClean="0"/>
          </a:p>
          <a:p>
            <a:pPr lvl="0"/>
            <a:endParaRPr lang="en-GB" sz="1200" dirty="0"/>
          </a:p>
          <a:p>
            <a:pPr lvl="0"/>
            <a:endParaRPr lang="en-GB" sz="1200" dirty="0" smtClean="0"/>
          </a:p>
          <a:p>
            <a:endParaRPr lang="en-GB" sz="1200" dirty="0"/>
          </a:p>
        </p:txBody>
      </p:sp>
      <p:sp>
        <p:nvSpPr>
          <p:cNvPr id="12" name="Rectangle 11"/>
          <p:cNvSpPr/>
          <p:nvPr/>
        </p:nvSpPr>
        <p:spPr>
          <a:xfrm>
            <a:off x="2060609" y="6703370"/>
            <a:ext cx="5285155" cy="44980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080196" y="3677518"/>
            <a:ext cx="2557120" cy="27656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080196" y="1352524"/>
            <a:ext cx="5242262" cy="209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3618954" y="2012618"/>
            <a:ext cx="4170752" cy="4039381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 b="1" dirty="0" smtClean="0"/>
          </a:p>
          <a:p>
            <a:pPr algn="ctr"/>
            <a:endParaRPr lang="en-GB" sz="1600" b="1" dirty="0"/>
          </a:p>
          <a:p>
            <a:pPr algn="ctr"/>
            <a:endParaRPr lang="en-GB" sz="1600" b="1" dirty="0" smtClean="0"/>
          </a:p>
          <a:p>
            <a:pPr algn="ctr"/>
            <a:endParaRPr lang="en-GB" sz="1600" b="1" dirty="0"/>
          </a:p>
          <a:p>
            <a:pPr algn="ctr"/>
            <a:endParaRPr lang="en-GB" sz="1600" b="1" dirty="0" smtClean="0"/>
          </a:p>
          <a:p>
            <a:pPr algn="ctr"/>
            <a:endParaRPr lang="en-GB" sz="1600" b="1" dirty="0"/>
          </a:p>
          <a:p>
            <a:pPr algn="ctr"/>
            <a:endParaRPr lang="en-GB" sz="1600" b="1" dirty="0" smtClean="0"/>
          </a:p>
          <a:p>
            <a:pPr algn="ctr"/>
            <a:r>
              <a:rPr lang="en-GB" sz="1600" b="1" dirty="0" smtClean="0"/>
              <a:t>Key Questions</a:t>
            </a:r>
          </a:p>
          <a:p>
            <a:pPr algn="ctr"/>
            <a:endParaRPr lang="en-GB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What do animals need to survive?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Can you describe how humans grow into adults?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How do animals get their food?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Can you describe life cycle of a …?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/>
          </a:p>
          <a:p>
            <a:endParaRPr lang="en-GB" sz="1600" dirty="0"/>
          </a:p>
        </p:txBody>
      </p:sp>
      <p:sp>
        <p:nvSpPr>
          <p:cNvPr id="17" name="Rectangle 16"/>
          <p:cNvSpPr/>
          <p:nvPr/>
        </p:nvSpPr>
        <p:spPr>
          <a:xfrm>
            <a:off x="4892849" y="3718770"/>
            <a:ext cx="2452915" cy="271417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Scientific </a:t>
            </a:r>
            <a:r>
              <a:rPr lang="en-GB" sz="1400" b="1" dirty="0" smtClean="0"/>
              <a:t>enquiry</a:t>
            </a:r>
          </a:p>
          <a:p>
            <a:pPr algn="ctr"/>
            <a:r>
              <a:rPr lang="en-GB" sz="1400" b="1" dirty="0" smtClean="0"/>
              <a:t>In this topic we will:</a:t>
            </a:r>
          </a:p>
          <a:p>
            <a:pPr algn="ctr"/>
            <a:endParaRPr lang="en-GB" sz="1400" b="1" dirty="0" smtClean="0"/>
          </a:p>
          <a:p>
            <a:pPr algn="ctr"/>
            <a:endParaRPr lang="en-GB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U</a:t>
            </a:r>
            <a:r>
              <a:rPr lang="en-GB" sz="1400" dirty="0" smtClean="0"/>
              <a:t>se </a:t>
            </a:r>
            <a:r>
              <a:rPr lang="en-GB" sz="1400" dirty="0"/>
              <a:t>observations to answer questions. </a:t>
            </a:r>
            <a:endParaRPr lang="en-GB" sz="1400" dirty="0" smtClean="0"/>
          </a:p>
          <a:p>
            <a:endParaRPr lang="en-GB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Identify, group </a:t>
            </a:r>
            <a:r>
              <a:rPr lang="en-GB" sz="1400" dirty="0"/>
              <a:t>and </a:t>
            </a:r>
            <a:r>
              <a:rPr lang="en-GB" sz="1400" dirty="0" smtClean="0"/>
              <a:t>classify.</a:t>
            </a:r>
          </a:p>
          <a:p>
            <a:endParaRPr lang="en-GB" sz="14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13618954" y="6869585"/>
            <a:ext cx="4170752" cy="4165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Knowledge &amp; Understanding </a:t>
            </a:r>
            <a:endParaRPr lang="en-GB" sz="1600" b="1" dirty="0" smtClean="0"/>
          </a:p>
          <a:p>
            <a:pPr algn="ctr"/>
            <a:endParaRPr lang="en-GB" sz="1600" b="1" dirty="0" smtClean="0"/>
          </a:p>
          <a:p>
            <a:r>
              <a:rPr lang="en-GB" sz="1600" dirty="0" smtClean="0"/>
              <a:t>In </a:t>
            </a:r>
            <a:r>
              <a:rPr lang="en-GB" sz="1600" dirty="0"/>
              <a:t>this unit, </a:t>
            </a:r>
            <a:r>
              <a:rPr lang="en-GB" sz="1600" dirty="0" smtClean="0"/>
              <a:t>we </a:t>
            </a:r>
            <a:r>
              <a:rPr lang="en-GB" sz="1600" dirty="0" smtClean="0"/>
              <a:t>will</a:t>
            </a:r>
            <a:r>
              <a:rPr lang="en-GB" sz="1600" dirty="0" smtClean="0"/>
              <a:t>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</a:t>
            </a:r>
            <a:r>
              <a:rPr lang="en-GB" dirty="0" smtClean="0"/>
              <a:t>otice </a:t>
            </a:r>
            <a:r>
              <a:rPr lang="en-GB" dirty="0"/>
              <a:t>that animals, including humans, have offspring which grow into </a:t>
            </a:r>
            <a:r>
              <a:rPr lang="en-GB" dirty="0" smtClean="0"/>
              <a:t>adults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</a:t>
            </a:r>
            <a:r>
              <a:rPr lang="en-GB" dirty="0" smtClean="0"/>
              <a:t>ind </a:t>
            </a:r>
            <a:r>
              <a:rPr lang="en-GB" dirty="0"/>
              <a:t>out about and describe the basic needs of animals, including humans, for survival (water, food and </a:t>
            </a:r>
            <a:r>
              <a:rPr lang="en-GB" dirty="0" smtClean="0"/>
              <a:t>air)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Describe </a:t>
            </a:r>
            <a:r>
              <a:rPr lang="en-GB" dirty="0"/>
              <a:t>the importance for humans of exercise, eating the right amounts of different types of food, and hygiene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algn="ctr"/>
            <a:endParaRPr lang="en-GB" sz="16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2173341" y="6756209"/>
            <a:ext cx="51724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Topic </a:t>
            </a:r>
            <a:r>
              <a:rPr lang="en-GB" b="1" dirty="0" smtClean="0"/>
              <a:t>vocabulary</a:t>
            </a:r>
          </a:p>
          <a:p>
            <a:pPr algn="ctr"/>
            <a:endParaRPr lang="en-GB" dirty="0"/>
          </a:p>
          <a:p>
            <a:r>
              <a:rPr lang="en-GB" b="1" dirty="0" smtClean="0">
                <a:solidFill>
                  <a:srgbClr val="FF0000"/>
                </a:solidFill>
              </a:rPr>
              <a:t>Pet</a:t>
            </a:r>
            <a:r>
              <a:rPr lang="en-GB" dirty="0" smtClean="0"/>
              <a:t>- a </a:t>
            </a:r>
            <a:r>
              <a:rPr lang="en-GB" dirty="0"/>
              <a:t>tamed animal that is kept as a companion and looked after by its </a:t>
            </a:r>
            <a:r>
              <a:rPr lang="en-GB" dirty="0" smtClean="0"/>
              <a:t>owner. </a:t>
            </a:r>
            <a:endParaRPr lang="en-GB" dirty="0"/>
          </a:p>
          <a:p>
            <a:r>
              <a:rPr lang="en-GB" b="1" dirty="0" smtClean="0">
                <a:solidFill>
                  <a:schemeClr val="accent5"/>
                </a:solidFill>
              </a:rPr>
              <a:t>Mammal</a:t>
            </a:r>
            <a:r>
              <a:rPr lang="en-GB" dirty="0" smtClean="0"/>
              <a:t> -any </a:t>
            </a:r>
            <a:r>
              <a:rPr lang="en-GB" dirty="0"/>
              <a:t>animal where the female produces milk to feed her babies. </a:t>
            </a:r>
            <a:endParaRPr lang="en-GB" dirty="0" smtClean="0"/>
          </a:p>
          <a:p>
            <a:r>
              <a:rPr lang="en-GB" b="1" dirty="0" smtClean="0">
                <a:solidFill>
                  <a:srgbClr val="00B050"/>
                </a:solidFill>
              </a:rPr>
              <a:t>Offspring</a:t>
            </a:r>
            <a:r>
              <a:rPr lang="en-GB" dirty="0" smtClean="0"/>
              <a:t> -children </a:t>
            </a:r>
            <a:r>
              <a:rPr lang="en-GB" dirty="0"/>
              <a:t>or young from a parent. </a:t>
            </a:r>
            <a:endParaRPr lang="en-GB" dirty="0" smtClean="0"/>
          </a:p>
          <a:p>
            <a:r>
              <a:rPr lang="en-GB" b="1" dirty="0" smtClean="0">
                <a:solidFill>
                  <a:srgbClr val="FFC000"/>
                </a:solidFill>
              </a:rPr>
              <a:t>Care - </a:t>
            </a:r>
            <a:r>
              <a:rPr lang="en-GB" dirty="0" smtClean="0"/>
              <a:t>to </a:t>
            </a:r>
            <a:r>
              <a:rPr lang="en-GB" dirty="0"/>
              <a:t>look after something or someone. </a:t>
            </a:r>
            <a:endParaRPr lang="en-GB" dirty="0" smtClean="0"/>
          </a:p>
          <a:p>
            <a:r>
              <a:rPr lang="en-GB" b="1" dirty="0" smtClean="0">
                <a:solidFill>
                  <a:srgbClr val="7030A0"/>
                </a:solidFill>
              </a:rPr>
              <a:t>Bird- </a:t>
            </a:r>
            <a:r>
              <a:rPr lang="en-GB" dirty="0" smtClean="0"/>
              <a:t> </a:t>
            </a:r>
            <a:r>
              <a:rPr lang="en-GB" dirty="0"/>
              <a:t>creature with wings and feathers that is able to fly. </a:t>
            </a:r>
            <a:endParaRPr lang="en-GB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Fish- </a:t>
            </a:r>
            <a:r>
              <a:rPr lang="en-GB" dirty="0" smtClean="0"/>
              <a:t>a cold-blooded </a:t>
            </a:r>
            <a:r>
              <a:rPr lang="en-GB" dirty="0"/>
              <a:t>animal that lives in water. </a:t>
            </a:r>
            <a:r>
              <a:rPr lang="en-GB" b="1" dirty="0" smtClean="0">
                <a:solidFill>
                  <a:srgbClr val="00B0F0"/>
                </a:solidFill>
              </a:rPr>
              <a:t>Reptile- </a:t>
            </a:r>
            <a:r>
              <a:rPr lang="en-GB" dirty="0" smtClean="0"/>
              <a:t>a  </a:t>
            </a:r>
            <a:r>
              <a:rPr lang="en-GB" dirty="0"/>
              <a:t>cold-blooded animal such as a lizard. 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Amphibian</a:t>
            </a:r>
            <a:r>
              <a:rPr lang="en-GB" dirty="0" smtClean="0"/>
              <a:t> an </a:t>
            </a:r>
            <a:r>
              <a:rPr lang="en-GB" dirty="0"/>
              <a:t>animal that can live in water and on land. </a:t>
            </a:r>
            <a:endParaRPr lang="en-GB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0332" y="1352524"/>
            <a:ext cx="5249332" cy="48327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7046" y="6703370"/>
            <a:ext cx="4842287" cy="444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271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SchoolTST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123</dc:creator>
  <cp:lastModifiedBy>123</cp:lastModifiedBy>
  <cp:revision>47</cp:revision>
  <dcterms:created xsi:type="dcterms:W3CDTF">2022-06-14T12:48:28Z</dcterms:created>
  <dcterms:modified xsi:type="dcterms:W3CDTF">2022-06-17T18:05:22Z</dcterms:modified>
</cp:coreProperties>
</file>