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</p:sldIdLst>
  <p:sldSz cx="9144000" cy="6858000" type="screen4x3"/>
  <p:notesSz cx="6858000" cy="9144000"/>
  <p:embeddedFontLst>
    <p:embeddedFont>
      <p:font typeface="Twinkl" pitchFamily="2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1D9"/>
    <a:srgbClr val="4DB1E3"/>
    <a:srgbClr val="DE1E5A"/>
    <a:srgbClr val="18A0DB"/>
    <a:srgbClr val="BC0105"/>
    <a:srgbClr val="80C1EB"/>
    <a:srgbClr val="ACDDFC"/>
    <a:srgbClr val="FFFFFF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cience-life-processes-and-living-things/ks2-science-living-things-in-their-environment/ks2-science-feeding-relationship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2-science-life-processes-and-living-things/ks2-science-living-things-in-their-environment/ks2-science-feeding-relationship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5379C3E4-707F-4F7F-9300-9119C0940E8E}"/>
              </a:ext>
            </a:extLst>
          </p:cNvPr>
          <p:cNvSpPr/>
          <p:nvPr/>
        </p:nvSpPr>
        <p:spPr>
          <a:xfrm>
            <a:off x="3984771" y="5452844"/>
            <a:ext cx="1149291" cy="729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D5F0D7-E12D-4DC8-80F0-74424DC74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62" y="3429000"/>
            <a:ext cx="1816145" cy="12955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B4ADE4-51B6-44E2-A6C2-398EC45E0E51}"/>
              </a:ext>
            </a:extLst>
          </p:cNvPr>
          <p:cNvSpPr txBox="1">
            <a:spLocks/>
          </p:cNvSpPr>
          <p:nvPr/>
        </p:nvSpPr>
        <p:spPr>
          <a:xfrm>
            <a:off x="1279321" y="3223471"/>
            <a:ext cx="658535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3200" b="0" dirty="0">
                <a:solidFill>
                  <a:schemeClr val="accent4"/>
                </a:solidFill>
              </a:rPr>
              <a:t>cabbage </a:t>
            </a:r>
          </a:p>
          <a:p>
            <a:pPr algn="ctr"/>
            <a:r>
              <a:rPr lang="en-AU" sz="3200" b="0" dirty="0">
                <a:solidFill>
                  <a:schemeClr val="accent4"/>
                </a:solidFill>
              </a:rPr>
              <a:t>carrot </a:t>
            </a:r>
          </a:p>
          <a:p>
            <a:pPr algn="ctr"/>
            <a:r>
              <a:rPr lang="en-AU" sz="3200" b="0" dirty="0">
                <a:solidFill>
                  <a:schemeClr val="accent4"/>
                </a:solidFill>
              </a:rPr>
              <a:t>grass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54FBD-D1FC-46D2-93ED-479C48C3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1008456"/>
            <a:ext cx="7632700" cy="994306"/>
          </a:xfrm>
        </p:spPr>
        <p:txBody>
          <a:bodyPr/>
          <a:lstStyle/>
          <a:p>
            <a:r>
              <a:rPr lang="en-AU" sz="3200" b="0" dirty="0"/>
              <a:t>Name a producer eaten by a rabbit.</a:t>
            </a:r>
            <a:endParaRPr lang="en-GB" sz="32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812DB-197F-4863-8A65-BAD54311A0AE}"/>
              </a:ext>
            </a:extLst>
          </p:cNvPr>
          <p:cNvSpPr/>
          <p:nvPr/>
        </p:nvSpPr>
        <p:spPr>
          <a:xfrm>
            <a:off x="1279321" y="2604888"/>
            <a:ext cx="6585357" cy="223147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Click to reveal answer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EA2BD8-3E75-4974-A13B-ABA939B294C8}"/>
              </a:ext>
            </a:extLst>
          </p:cNvPr>
          <p:cNvSpPr/>
          <p:nvPr/>
        </p:nvSpPr>
        <p:spPr>
          <a:xfrm>
            <a:off x="7698558" y="5526768"/>
            <a:ext cx="818606" cy="56605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5DED59F-7C41-4B06-BEC0-3D811930BE31}"/>
              </a:ext>
            </a:extLst>
          </p:cNvPr>
          <p:cNvSpPr/>
          <p:nvPr/>
        </p:nvSpPr>
        <p:spPr>
          <a:xfrm>
            <a:off x="609418" y="5543712"/>
            <a:ext cx="862149" cy="549113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4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B4ADE4-51B6-44E2-A6C2-398EC45E0E51}"/>
              </a:ext>
            </a:extLst>
          </p:cNvPr>
          <p:cNvSpPr txBox="1">
            <a:spLocks/>
          </p:cNvSpPr>
          <p:nvPr/>
        </p:nvSpPr>
        <p:spPr>
          <a:xfrm>
            <a:off x="1279321" y="3223471"/>
            <a:ext cx="658535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3200" b="0" dirty="0">
                <a:solidFill>
                  <a:schemeClr val="accent4"/>
                </a:solidFill>
              </a:rPr>
              <a:t>‘energy flow’ or ‘eaten by’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54FBD-D1FC-46D2-93ED-479C48C3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1008456"/>
            <a:ext cx="7632700" cy="994306"/>
          </a:xfrm>
        </p:spPr>
        <p:txBody>
          <a:bodyPr/>
          <a:lstStyle/>
          <a:p>
            <a:r>
              <a:rPr lang="en-AU" sz="3200" b="0" dirty="0"/>
              <a:t>What do the arrows in a food chain show?</a:t>
            </a:r>
            <a:endParaRPr lang="en-GB" sz="32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812DB-197F-4863-8A65-BAD54311A0AE}"/>
              </a:ext>
            </a:extLst>
          </p:cNvPr>
          <p:cNvSpPr/>
          <p:nvPr/>
        </p:nvSpPr>
        <p:spPr>
          <a:xfrm>
            <a:off x="1279321" y="2604888"/>
            <a:ext cx="6585357" cy="223147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Click to reveal answer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5CD271-6BE5-4BAF-996D-E931D0CC712E}"/>
              </a:ext>
            </a:extLst>
          </p:cNvPr>
          <p:cNvSpPr/>
          <p:nvPr/>
        </p:nvSpPr>
        <p:spPr>
          <a:xfrm>
            <a:off x="7698558" y="5526768"/>
            <a:ext cx="818606" cy="56605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B00380-FA82-4066-BBE6-1710568340FB}"/>
              </a:ext>
            </a:extLst>
          </p:cNvPr>
          <p:cNvSpPr/>
          <p:nvPr/>
        </p:nvSpPr>
        <p:spPr>
          <a:xfrm>
            <a:off x="609418" y="5543712"/>
            <a:ext cx="862149" cy="549113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2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B4ADE4-51B6-44E2-A6C2-398EC45E0E51}"/>
              </a:ext>
            </a:extLst>
          </p:cNvPr>
          <p:cNvSpPr txBox="1">
            <a:spLocks/>
          </p:cNvSpPr>
          <p:nvPr/>
        </p:nvSpPr>
        <p:spPr>
          <a:xfrm>
            <a:off x="1279321" y="3223471"/>
            <a:ext cx="658535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3200" b="0" dirty="0">
                <a:solidFill>
                  <a:schemeClr val="accent4"/>
                </a:solidFill>
              </a:rPr>
              <a:t>Any animal!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54FBD-D1FC-46D2-93ED-479C48C3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1008456"/>
            <a:ext cx="7632700" cy="994306"/>
          </a:xfrm>
        </p:spPr>
        <p:txBody>
          <a:bodyPr/>
          <a:lstStyle/>
          <a:p>
            <a:r>
              <a:rPr lang="en-AU" sz="3200" b="0" dirty="0"/>
              <a:t>Name a consumer. </a:t>
            </a:r>
            <a:endParaRPr lang="en-GB" sz="32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812DB-197F-4863-8A65-BAD54311A0AE}"/>
              </a:ext>
            </a:extLst>
          </p:cNvPr>
          <p:cNvSpPr/>
          <p:nvPr/>
        </p:nvSpPr>
        <p:spPr>
          <a:xfrm>
            <a:off x="1279327" y="2604888"/>
            <a:ext cx="6585357" cy="223147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Click to reveal answer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1CE054-6EC4-47E5-9D8A-9AC01E9AFFEB}"/>
              </a:ext>
            </a:extLst>
          </p:cNvPr>
          <p:cNvSpPr/>
          <p:nvPr/>
        </p:nvSpPr>
        <p:spPr>
          <a:xfrm>
            <a:off x="7698558" y="5526768"/>
            <a:ext cx="818606" cy="56605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B11B00-D52A-4CB3-BDD2-2629E773F9D4}"/>
              </a:ext>
            </a:extLst>
          </p:cNvPr>
          <p:cNvSpPr/>
          <p:nvPr/>
        </p:nvSpPr>
        <p:spPr>
          <a:xfrm>
            <a:off x="609418" y="5543712"/>
            <a:ext cx="862149" cy="549113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2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B4ADE4-51B6-44E2-A6C2-398EC45E0E51}"/>
              </a:ext>
            </a:extLst>
          </p:cNvPr>
          <p:cNvSpPr txBox="1">
            <a:spLocks/>
          </p:cNvSpPr>
          <p:nvPr/>
        </p:nvSpPr>
        <p:spPr>
          <a:xfrm>
            <a:off x="1279321" y="3223471"/>
            <a:ext cx="658535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3200" b="0" dirty="0">
                <a:solidFill>
                  <a:schemeClr val="accent4"/>
                </a:solidFill>
              </a:rPr>
              <a:t>Any plant!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54FBD-D1FC-46D2-93ED-479C48C3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1008456"/>
            <a:ext cx="7632700" cy="994306"/>
          </a:xfrm>
        </p:spPr>
        <p:txBody>
          <a:bodyPr/>
          <a:lstStyle/>
          <a:p>
            <a:r>
              <a:rPr lang="en-AU" sz="3200" b="0" dirty="0"/>
              <a:t>Name a producer. </a:t>
            </a:r>
            <a:endParaRPr lang="en-GB" sz="32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812DB-197F-4863-8A65-BAD54311A0AE}"/>
              </a:ext>
            </a:extLst>
          </p:cNvPr>
          <p:cNvSpPr/>
          <p:nvPr/>
        </p:nvSpPr>
        <p:spPr>
          <a:xfrm>
            <a:off x="1305450" y="2604888"/>
            <a:ext cx="6585357" cy="223147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Click to reveal answer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7BD348-7B1C-4334-8658-BFD2113771E9}"/>
              </a:ext>
            </a:extLst>
          </p:cNvPr>
          <p:cNvSpPr/>
          <p:nvPr/>
        </p:nvSpPr>
        <p:spPr>
          <a:xfrm>
            <a:off x="609418" y="5543712"/>
            <a:ext cx="862149" cy="549113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5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FC10596B-8BF5-4E40-8C2C-A06C88A4E9A0}"/>
              </a:ext>
            </a:extLst>
          </p:cNvPr>
          <p:cNvSpPr/>
          <p:nvPr/>
        </p:nvSpPr>
        <p:spPr>
          <a:xfrm>
            <a:off x="3997354" y="3064079"/>
            <a:ext cx="1149291" cy="729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+mn-lt"/>
              </a:rPr>
              <a:t>Key Words </a:t>
            </a:r>
            <a:endParaRPr lang="en-GB" sz="36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5325D-6098-4A5A-84F0-AD8C77D95868}"/>
              </a:ext>
            </a:extLst>
          </p:cNvPr>
          <p:cNvSpPr/>
          <p:nvPr/>
        </p:nvSpPr>
        <p:spPr>
          <a:xfrm>
            <a:off x="2030776" y="2851281"/>
            <a:ext cx="4823029" cy="6112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consumer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E60C71-3AF0-48AA-A558-61AAC1B46027}"/>
              </a:ext>
            </a:extLst>
          </p:cNvPr>
          <p:cNvSpPr/>
          <p:nvPr/>
        </p:nvSpPr>
        <p:spPr>
          <a:xfrm>
            <a:off x="2030776" y="1658148"/>
            <a:ext cx="4797862" cy="6112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producer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1D3EAB-D1A3-4C6A-8EAE-B703B94A80B4}"/>
              </a:ext>
            </a:extLst>
          </p:cNvPr>
          <p:cNvSpPr/>
          <p:nvPr/>
        </p:nvSpPr>
        <p:spPr>
          <a:xfrm>
            <a:off x="2030776" y="5237547"/>
            <a:ext cx="4823029" cy="6112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predator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6C3396-F022-4013-9AF3-57308C305CCD}"/>
              </a:ext>
            </a:extLst>
          </p:cNvPr>
          <p:cNvSpPr/>
          <p:nvPr/>
        </p:nvSpPr>
        <p:spPr>
          <a:xfrm>
            <a:off x="2030776" y="4044414"/>
            <a:ext cx="4797862" cy="611276"/>
          </a:xfrm>
          <a:prstGeom prst="rect">
            <a:avLst/>
          </a:prstGeom>
          <a:solidFill>
            <a:schemeClr val="bg1"/>
          </a:solidFill>
          <a:ln w="28575">
            <a:solidFill>
              <a:srgbClr val="4AA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prey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BFB9C-CEE1-48CC-906C-06864389F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17" y="2907642"/>
            <a:ext cx="1374660" cy="440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0F9B7B-8C21-4EB6-B70F-69A792F86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6634141" y="1454134"/>
            <a:ext cx="758443" cy="12018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73E544-60A0-47DC-8E68-FB0A51602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49" y="3743311"/>
            <a:ext cx="738372" cy="9938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2F3CA0-ED92-4C60-B0CC-DBC0C6607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50" y="4846998"/>
            <a:ext cx="1747804" cy="12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C8D1B0-AD34-4858-8C53-791BD605B760}"/>
              </a:ext>
            </a:extLst>
          </p:cNvPr>
          <p:cNvSpPr/>
          <p:nvPr/>
        </p:nvSpPr>
        <p:spPr>
          <a:xfrm>
            <a:off x="457197" y="1635853"/>
            <a:ext cx="8220075" cy="1258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BF5B0-40CC-47A3-8A7C-FD52C4D2B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Consumer or Producer?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60E44-E909-4C32-AB30-C3832C19CD01}"/>
              </a:ext>
            </a:extLst>
          </p:cNvPr>
          <p:cNvSpPr txBox="1"/>
          <p:nvPr/>
        </p:nvSpPr>
        <p:spPr>
          <a:xfrm>
            <a:off x="2015490" y="1804769"/>
            <a:ext cx="5103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Producers</a:t>
            </a:r>
            <a:r>
              <a:rPr lang="en-AU" dirty="0">
                <a:solidFill>
                  <a:schemeClr val="bg1"/>
                </a:solidFill>
              </a:rPr>
              <a:t> are plants that make their own food. </a:t>
            </a:r>
          </a:p>
          <a:p>
            <a:pPr algn="ctr"/>
            <a:endParaRPr lang="en-AU" dirty="0">
              <a:solidFill>
                <a:schemeClr val="bg1"/>
              </a:solidFill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Consumers</a:t>
            </a:r>
            <a:r>
              <a:rPr lang="en-AU" dirty="0">
                <a:solidFill>
                  <a:schemeClr val="bg1"/>
                </a:solidFill>
              </a:rPr>
              <a:t> are animals that eat food.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68B91-CD32-4511-A9D4-DBBEF961B744}"/>
              </a:ext>
            </a:extLst>
          </p:cNvPr>
          <p:cNvSpPr txBox="1"/>
          <p:nvPr/>
        </p:nvSpPr>
        <p:spPr>
          <a:xfrm>
            <a:off x="761657" y="3443681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Which are </a:t>
            </a:r>
            <a:r>
              <a:rPr lang="en-AU" b="1" dirty="0">
                <a:solidFill>
                  <a:schemeClr val="accent2"/>
                </a:solidFill>
              </a:rPr>
              <a:t>consumers</a:t>
            </a:r>
            <a:r>
              <a:rPr lang="en-AU" dirty="0"/>
              <a:t> and which are </a:t>
            </a:r>
            <a:r>
              <a:rPr lang="en-AU" b="1" dirty="0">
                <a:solidFill>
                  <a:schemeClr val="accent4"/>
                </a:solidFill>
              </a:rPr>
              <a:t>producers</a:t>
            </a:r>
            <a:r>
              <a:rPr lang="en-AU" dirty="0"/>
              <a:t>?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BEC7B8-A7C8-4C57-9C47-3FEDD2584F96}"/>
              </a:ext>
            </a:extLst>
          </p:cNvPr>
          <p:cNvSpPr/>
          <p:nvPr/>
        </p:nvSpPr>
        <p:spPr>
          <a:xfrm>
            <a:off x="761657" y="4069682"/>
            <a:ext cx="2302458" cy="7969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rabbit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7B2E98-E625-42D5-95D8-2E5FEF100883}"/>
              </a:ext>
            </a:extLst>
          </p:cNvPr>
          <p:cNvSpPr/>
          <p:nvPr/>
        </p:nvSpPr>
        <p:spPr>
          <a:xfrm>
            <a:off x="3426778" y="4069682"/>
            <a:ext cx="2302458" cy="7969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mouse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35847A-65BC-4D46-AA15-8B480A791E88}"/>
              </a:ext>
            </a:extLst>
          </p:cNvPr>
          <p:cNvSpPr/>
          <p:nvPr/>
        </p:nvSpPr>
        <p:spPr>
          <a:xfrm>
            <a:off x="6085892" y="4069682"/>
            <a:ext cx="2302458" cy="7969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lion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7213EA-EA4B-466F-8409-184FD0FAD4C9}"/>
              </a:ext>
            </a:extLst>
          </p:cNvPr>
          <p:cNvSpPr/>
          <p:nvPr/>
        </p:nvSpPr>
        <p:spPr>
          <a:xfrm>
            <a:off x="2085938" y="5123305"/>
            <a:ext cx="2302458" cy="7969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lettuce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8B543-B06E-40E4-96CA-AD16F6008B98}"/>
              </a:ext>
            </a:extLst>
          </p:cNvPr>
          <p:cNvSpPr/>
          <p:nvPr/>
        </p:nvSpPr>
        <p:spPr>
          <a:xfrm>
            <a:off x="4745052" y="5123305"/>
            <a:ext cx="2302458" cy="7969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sea otter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66FEF5-C2BA-492C-8A3F-863CCDB431AC}"/>
              </a:ext>
            </a:extLst>
          </p:cNvPr>
          <p:cNvSpPr/>
          <p:nvPr/>
        </p:nvSpPr>
        <p:spPr>
          <a:xfrm>
            <a:off x="755649" y="4069682"/>
            <a:ext cx="2318097" cy="79695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rabbit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1FA9-128E-491D-A464-F3C8CC8F7BD6}"/>
              </a:ext>
            </a:extLst>
          </p:cNvPr>
          <p:cNvSpPr/>
          <p:nvPr/>
        </p:nvSpPr>
        <p:spPr>
          <a:xfrm>
            <a:off x="3423153" y="4069682"/>
            <a:ext cx="2302458" cy="79695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mouse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D802BA-5672-41EA-9CE2-A113B35B3739}"/>
              </a:ext>
            </a:extLst>
          </p:cNvPr>
          <p:cNvSpPr/>
          <p:nvPr/>
        </p:nvSpPr>
        <p:spPr>
          <a:xfrm>
            <a:off x="6082267" y="4069682"/>
            <a:ext cx="2302458" cy="79695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lion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B4BCA2-94A2-4AF1-8069-59264B992137}"/>
              </a:ext>
            </a:extLst>
          </p:cNvPr>
          <p:cNvSpPr/>
          <p:nvPr/>
        </p:nvSpPr>
        <p:spPr>
          <a:xfrm>
            <a:off x="2085938" y="5123305"/>
            <a:ext cx="2302458" cy="796954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lettuce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BDFA-1D57-4577-9563-2895C6C26B8C}"/>
              </a:ext>
            </a:extLst>
          </p:cNvPr>
          <p:cNvSpPr/>
          <p:nvPr/>
        </p:nvSpPr>
        <p:spPr>
          <a:xfrm>
            <a:off x="4745052" y="5123305"/>
            <a:ext cx="2302458" cy="79695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sea otter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589E-8D62-4147-B5E7-EAC6B988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Design your own food chain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5E5F7-09EF-4CF1-A167-6BFDDF58F14A}"/>
              </a:ext>
            </a:extLst>
          </p:cNvPr>
          <p:cNvSpPr txBox="1"/>
          <p:nvPr/>
        </p:nvSpPr>
        <p:spPr>
          <a:xfrm>
            <a:off x="755650" y="1473201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All food chains start with a producer. </a:t>
            </a:r>
          </a:p>
          <a:p>
            <a:pPr algn="ctr"/>
            <a:endParaRPr lang="en-AU" dirty="0"/>
          </a:p>
          <a:p>
            <a:pPr algn="ctr"/>
            <a:r>
              <a:rPr lang="en-AU" dirty="0"/>
              <a:t>Arrows are used in a food chain to show who is eaten by who.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D6027A-B53E-49F7-ACCA-94C3D3EE4E69}"/>
              </a:ext>
            </a:extLst>
          </p:cNvPr>
          <p:cNvSpPr/>
          <p:nvPr/>
        </p:nvSpPr>
        <p:spPr>
          <a:xfrm>
            <a:off x="755650" y="4991450"/>
            <a:ext cx="7632700" cy="110137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solidFill>
                  <a:schemeClr val="tx1"/>
                </a:solidFill>
              </a:rPr>
              <a:t>Check</a:t>
            </a:r>
            <a:r>
              <a:rPr lang="en-AU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Are the arrows going in the right direction?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Does it have a producer?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C8A6088-08D8-45D1-9194-D25B1A56F590}"/>
              </a:ext>
            </a:extLst>
          </p:cNvPr>
          <p:cNvSpPr/>
          <p:nvPr/>
        </p:nvSpPr>
        <p:spPr>
          <a:xfrm>
            <a:off x="3385168" y="3204593"/>
            <a:ext cx="2373663" cy="956345"/>
          </a:xfrm>
          <a:prstGeom prst="rightArrow">
            <a:avLst>
              <a:gd name="adj1" fmla="val 50000"/>
              <a:gd name="adj2" fmla="val 66710"/>
            </a:avLst>
          </a:prstGeom>
          <a:solidFill>
            <a:srgbClr val="4AA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CD56F-1DCF-4B27-8260-9DFC9F3B8787}"/>
              </a:ext>
            </a:extLst>
          </p:cNvPr>
          <p:cNvSpPr txBox="1"/>
          <p:nvPr/>
        </p:nvSpPr>
        <p:spPr>
          <a:xfrm>
            <a:off x="3385166" y="2868276"/>
            <a:ext cx="174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accent5">
                    <a:lumMod val="50000"/>
                  </a:schemeClr>
                </a:solidFill>
              </a:rPr>
              <a:t>eaten by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CFDA8-EA3B-440D-B635-33940665F308}"/>
              </a:ext>
            </a:extLst>
          </p:cNvPr>
          <p:cNvSpPr txBox="1"/>
          <p:nvPr/>
        </p:nvSpPr>
        <p:spPr>
          <a:xfrm>
            <a:off x="3385167" y="4068120"/>
            <a:ext cx="174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accent5">
                    <a:lumMod val="50000"/>
                  </a:schemeClr>
                </a:solidFill>
              </a:rPr>
              <a:t>energy flow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B4ADE4-51B6-44E2-A6C2-398EC45E0E51}"/>
              </a:ext>
            </a:extLst>
          </p:cNvPr>
          <p:cNvSpPr txBox="1">
            <a:spLocks/>
          </p:cNvSpPr>
          <p:nvPr/>
        </p:nvSpPr>
        <p:spPr>
          <a:xfrm>
            <a:off x="1279321" y="3223471"/>
            <a:ext cx="658535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AU" sz="3200" b="0" dirty="0">
                <a:solidFill>
                  <a:schemeClr val="accent4"/>
                </a:solidFill>
              </a:rPr>
              <a:t>a producer</a:t>
            </a:r>
            <a:endParaRPr lang="en-GB" sz="3200" b="0" dirty="0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54FBD-D1FC-46D2-93ED-479C48C3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1008456"/>
            <a:ext cx="7632700" cy="994306"/>
          </a:xfrm>
        </p:spPr>
        <p:txBody>
          <a:bodyPr/>
          <a:lstStyle/>
          <a:p>
            <a:r>
              <a:rPr lang="en-AU" sz="3200" b="0" dirty="0"/>
              <a:t>What do all food chains start with? </a:t>
            </a:r>
            <a:endParaRPr lang="en-GB" sz="3200" b="0" dirty="0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310442-228A-44E2-9811-C01D16912E82}"/>
              </a:ext>
            </a:extLst>
          </p:cNvPr>
          <p:cNvSpPr/>
          <p:nvPr/>
        </p:nvSpPr>
        <p:spPr>
          <a:xfrm>
            <a:off x="7698558" y="5526768"/>
            <a:ext cx="818606" cy="56605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66C5974-9D56-4C07-B7F9-688150FEAD46}"/>
              </a:ext>
            </a:extLst>
          </p:cNvPr>
          <p:cNvSpPr/>
          <p:nvPr/>
        </p:nvSpPr>
        <p:spPr>
          <a:xfrm>
            <a:off x="609418" y="5543712"/>
            <a:ext cx="862149" cy="549113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AAC68-10FA-471C-92AB-49D069F6E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5928748" y="3078931"/>
            <a:ext cx="758443" cy="1201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80413B-9D75-4647-92EE-6A9E5C523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 flipH="1">
            <a:off x="2496115" y="3078931"/>
            <a:ext cx="758443" cy="12018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D812DB-197F-4863-8A65-BAD54311A0AE}"/>
              </a:ext>
            </a:extLst>
          </p:cNvPr>
          <p:cNvSpPr/>
          <p:nvPr/>
        </p:nvSpPr>
        <p:spPr>
          <a:xfrm>
            <a:off x="1288024" y="2604888"/>
            <a:ext cx="6585357" cy="223147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Click to reveal answer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C24A05-C34D-4253-B488-8F8662B92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68" y="3652452"/>
            <a:ext cx="1487342" cy="11306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B4ADE4-51B6-44E2-A6C2-398EC45E0E51}"/>
              </a:ext>
            </a:extLst>
          </p:cNvPr>
          <p:cNvSpPr txBox="1">
            <a:spLocks/>
          </p:cNvSpPr>
          <p:nvPr/>
        </p:nvSpPr>
        <p:spPr>
          <a:xfrm>
            <a:off x="1279321" y="3223471"/>
            <a:ext cx="658535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3200" b="0" dirty="0">
                <a:solidFill>
                  <a:schemeClr val="accent4"/>
                </a:solidFill>
              </a:rPr>
              <a:t>bear and fish </a:t>
            </a:r>
          </a:p>
          <a:p>
            <a:pPr algn="ctr"/>
            <a:r>
              <a:rPr lang="en-AU" sz="3200" b="0" dirty="0">
                <a:solidFill>
                  <a:schemeClr val="accent4"/>
                </a:solidFill>
              </a:rPr>
              <a:t>fox and rabbit</a:t>
            </a:r>
          </a:p>
          <a:p>
            <a:pPr algn="ctr"/>
            <a:endParaRPr lang="en-AU" sz="1800" b="0" dirty="0">
              <a:solidFill>
                <a:schemeClr val="tx1"/>
              </a:solidFill>
            </a:endParaRPr>
          </a:p>
          <a:p>
            <a:pPr algn="ctr"/>
            <a:r>
              <a:rPr lang="en-AU" sz="1800" b="0" dirty="0">
                <a:solidFill>
                  <a:schemeClr val="tx1"/>
                </a:solidFill>
              </a:rPr>
              <a:t>How many examples did you come up with?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54FBD-D1FC-46D2-93ED-479C48C3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1008456"/>
            <a:ext cx="7632700" cy="994306"/>
          </a:xfrm>
        </p:spPr>
        <p:txBody>
          <a:bodyPr/>
          <a:lstStyle/>
          <a:p>
            <a:r>
              <a:rPr lang="en-AU" sz="3200" b="0" dirty="0"/>
              <a:t>Name a predator and its prey.</a:t>
            </a:r>
            <a:endParaRPr lang="en-GB" sz="32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812DB-197F-4863-8A65-BAD54311A0AE}"/>
              </a:ext>
            </a:extLst>
          </p:cNvPr>
          <p:cNvSpPr/>
          <p:nvPr/>
        </p:nvSpPr>
        <p:spPr>
          <a:xfrm>
            <a:off x="1279321" y="2604888"/>
            <a:ext cx="6585357" cy="223147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Click to reveal answer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7F805E-D095-4B18-ACA6-C900006381E3}"/>
              </a:ext>
            </a:extLst>
          </p:cNvPr>
          <p:cNvSpPr/>
          <p:nvPr/>
        </p:nvSpPr>
        <p:spPr>
          <a:xfrm>
            <a:off x="7698558" y="5526768"/>
            <a:ext cx="818606" cy="56605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E6D06F5-C8E6-4E4C-B245-BADBF422AE12}"/>
              </a:ext>
            </a:extLst>
          </p:cNvPr>
          <p:cNvSpPr/>
          <p:nvPr/>
        </p:nvSpPr>
        <p:spPr>
          <a:xfrm>
            <a:off x="609418" y="5543712"/>
            <a:ext cx="862149" cy="549113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5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75A070-7343-4040-8FF5-E4CDBA4E3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74" y="2786743"/>
            <a:ext cx="863549" cy="1937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B4ADE4-51B6-44E2-A6C2-398EC45E0E51}"/>
              </a:ext>
            </a:extLst>
          </p:cNvPr>
          <p:cNvSpPr txBox="1">
            <a:spLocks/>
          </p:cNvSpPr>
          <p:nvPr/>
        </p:nvSpPr>
        <p:spPr>
          <a:xfrm>
            <a:off x="2177143" y="3223470"/>
            <a:ext cx="505968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3200" b="0" dirty="0">
                <a:solidFill>
                  <a:schemeClr val="accent4"/>
                </a:solidFill>
              </a:rPr>
              <a:t>No! </a:t>
            </a:r>
            <a:br>
              <a:rPr lang="en-AU" sz="3200" b="0" dirty="0">
                <a:solidFill>
                  <a:schemeClr val="accent4"/>
                </a:solidFill>
              </a:rPr>
            </a:br>
            <a:r>
              <a:rPr lang="en-AU" sz="3200" b="0" dirty="0">
                <a:solidFill>
                  <a:schemeClr val="accent4"/>
                </a:solidFill>
              </a:rPr>
              <a:t>Penguins live in the Antarctic and polar bears live in the Arctic.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54FBD-D1FC-46D2-93ED-479C48C3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1008456"/>
            <a:ext cx="7632700" cy="994306"/>
          </a:xfrm>
        </p:spPr>
        <p:txBody>
          <a:bodyPr/>
          <a:lstStyle/>
          <a:p>
            <a:r>
              <a:rPr lang="en-AU" sz="3200" b="0" dirty="0"/>
              <a:t>Are penguins the prey of polar bears?</a:t>
            </a:r>
            <a:endParaRPr lang="en-GB" sz="32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812DB-197F-4863-8A65-BAD54311A0AE}"/>
              </a:ext>
            </a:extLst>
          </p:cNvPr>
          <p:cNvSpPr/>
          <p:nvPr/>
        </p:nvSpPr>
        <p:spPr>
          <a:xfrm>
            <a:off x="1279321" y="2604888"/>
            <a:ext cx="6585357" cy="223147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Click to reveal answer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5D0C2F-81EB-408F-80DA-9E11782BC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11" y="2815928"/>
            <a:ext cx="1178611" cy="8150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B4ADE4-51B6-44E2-A6C2-398EC45E0E51}"/>
              </a:ext>
            </a:extLst>
          </p:cNvPr>
          <p:cNvSpPr txBox="1">
            <a:spLocks/>
          </p:cNvSpPr>
          <p:nvPr/>
        </p:nvSpPr>
        <p:spPr>
          <a:xfrm>
            <a:off x="1279321" y="3223471"/>
            <a:ext cx="658535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3200" b="0" dirty="0">
                <a:solidFill>
                  <a:schemeClr val="accent4"/>
                </a:solidFill>
              </a:rPr>
              <a:t>A bee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54FBD-D1FC-46D2-93ED-479C48C3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1008456"/>
            <a:ext cx="7632700" cy="994306"/>
          </a:xfrm>
        </p:spPr>
        <p:txBody>
          <a:bodyPr/>
          <a:lstStyle/>
          <a:p>
            <a:r>
              <a:rPr lang="en-AU" sz="3200" b="0" dirty="0"/>
              <a:t>Give an example of a consumer that makes honey.</a:t>
            </a:r>
            <a:endParaRPr lang="en-GB" sz="32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812DB-197F-4863-8A65-BAD54311A0AE}"/>
              </a:ext>
            </a:extLst>
          </p:cNvPr>
          <p:cNvSpPr/>
          <p:nvPr/>
        </p:nvSpPr>
        <p:spPr>
          <a:xfrm>
            <a:off x="1271278" y="2604888"/>
            <a:ext cx="6585357" cy="223147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Click to reveal answer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FEB0D1-48EC-4332-9AE3-6207E7C55440}"/>
              </a:ext>
            </a:extLst>
          </p:cNvPr>
          <p:cNvSpPr/>
          <p:nvPr/>
        </p:nvSpPr>
        <p:spPr>
          <a:xfrm>
            <a:off x="7698558" y="5526768"/>
            <a:ext cx="818606" cy="56605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E710DF-2030-4229-97AC-A0B312705DD0}"/>
              </a:ext>
            </a:extLst>
          </p:cNvPr>
          <p:cNvSpPr/>
          <p:nvPr/>
        </p:nvSpPr>
        <p:spPr>
          <a:xfrm>
            <a:off x="609418" y="5543712"/>
            <a:ext cx="862149" cy="549113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9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B4ADE4-51B6-44E2-A6C2-398EC45E0E51}"/>
              </a:ext>
            </a:extLst>
          </p:cNvPr>
          <p:cNvSpPr txBox="1">
            <a:spLocks/>
          </p:cNvSpPr>
          <p:nvPr/>
        </p:nvSpPr>
        <p:spPr>
          <a:xfrm>
            <a:off x="1279321" y="2774255"/>
            <a:ext cx="6585357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3200" b="0" dirty="0">
                <a:solidFill>
                  <a:schemeClr val="accent4"/>
                </a:solidFill>
              </a:rPr>
              <a:t>grass </a:t>
            </a:r>
            <a:r>
              <a:rPr lang="en-AU" sz="3200" b="0" dirty="0">
                <a:solidFill>
                  <a:schemeClr val="accent4"/>
                </a:solidFill>
                <a:sym typeface="Wingdings" panose="05000000000000000000" pitchFamily="2" charset="2"/>
              </a:rPr>
              <a:t> rabbit  fox  bear</a:t>
            </a:r>
            <a:endParaRPr lang="en-AU" sz="3200" b="0" dirty="0">
              <a:solidFill>
                <a:schemeClr val="accent4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54FBD-D1FC-46D2-93ED-479C48C3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1008456"/>
            <a:ext cx="7632700" cy="994306"/>
          </a:xfrm>
        </p:spPr>
        <p:txBody>
          <a:bodyPr/>
          <a:lstStyle/>
          <a:p>
            <a:r>
              <a:rPr lang="en-AU" sz="3200" b="0" dirty="0"/>
              <a:t>Write down an example of a food chain including a fox. </a:t>
            </a:r>
            <a:endParaRPr lang="en-GB" sz="3200" b="0" dirty="0"/>
          </a:p>
        </p:txBody>
      </p:sp>
      <p:sp>
        <p:nvSpPr>
          <p:cNvPr id="7" name="Arrow: Right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799D48-86B4-4744-AD02-219CD7BF3122}"/>
              </a:ext>
            </a:extLst>
          </p:cNvPr>
          <p:cNvSpPr/>
          <p:nvPr/>
        </p:nvSpPr>
        <p:spPr>
          <a:xfrm>
            <a:off x="7698558" y="5526768"/>
            <a:ext cx="818606" cy="56605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  <a:endParaRPr lang="en-GB" dirty="0"/>
          </a:p>
        </p:txBody>
      </p:sp>
      <p:sp>
        <p:nvSpPr>
          <p:cNvPr id="8" name="Arrow: Left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AF1239C-2FC9-4A31-BA42-064C5A2EF2CD}"/>
              </a:ext>
            </a:extLst>
          </p:cNvPr>
          <p:cNvSpPr/>
          <p:nvPr/>
        </p:nvSpPr>
        <p:spPr>
          <a:xfrm>
            <a:off x="609418" y="5543712"/>
            <a:ext cx="862149" cy="549113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6E006-F37B-4790-8D3C-49AC1038E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54" y="3894662"/>
            <a:ext cx="1362692" cy="872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71FA1D-79AD-48CF-B8A0-AAE76445F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54" y="3565981"/>
            <a:ext cx="559091" cy="765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D812DB-197F-4863-8A65-BAD54311A0AE}"/>
              </a:ext>
            </a:extLst>
          </p:cNvPr>
          <p:cNvSpPr/>
          <p:nvPr/>
        </p:nvSpPr>
        <p:spPr>
          <a:xfrm>
            <a:off x="1278672" y="2604888"/>
            <a:ext cx="6585357" cy="223147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Click for an example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7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97</TotalTime>
  <Words>262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Twinkl</vt:lpstr>
      <vt:lpstr>Arial</vt:lpstr>
      <vt:lpstr>Calibri</vt:lpstr>
      <vt:lpstr>Wingdings</vt:lpstr>
      <vt:lpstr>Office Theme</vt:lpstr>
      <vt:lpstr>PowerPoint Presentation</vt:lpstr>
      <vt:lpstr>Key Words </vt:lpstr>
      <vt:lpstr>Consumer or Producer?</vt:lpstr>
      <vt:lpstr>Design your own food chain</vt:lpstr>
      <vt:lpstr>What do all food chains start with? </vt:lpstr>
      <vt:lpstr>Name a predator and its prey.</vt:lpstr>
      <vt:lpstr>Are penguins the prey of polar bears?</vt:lpstr>
      <vt:lpstr>Give an example of a consumer that makes honey.</vt:lpstr>
      <vt:lpstr>Write down an example of a food chain including a fox. </vt:lpstr>
      <vt:lpstr>Name a producer eaten by a rabbit.</vt:lpstr>
      <vt:lpstr>What do the arrows in a food chain show?</vt:lpstr>
      <vt:lpstr>Name a consumer. </vt:lpstr>
      <vt:lpstr>Name a producer.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Hardie</dc:creator>
  <cp:lastModifiedBy>Meghan Hardie</cp:lastModifiedBy>
  <cp:revision>12</cp:revision>
  <dcterms:created xsi:type="dcterms:W3CDTF">2019-12-12T04:05:02Z</dcterms:created>
  <dcterms:modified xsi:type="dcterms:W3CDTF">2019-12-17T20:44:04Z</dcterms:modified>
</cp:coreProperties>
</file>