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21674138"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00FF00"/>
    <a:srgbClr val="FF3399"/>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343" autoAdjust="0"/>
  </p:normalViewPr>
  <p:slideViewPr>
    <p:cSldViewPr snapToGrid="0">
      <p:cViewPr>
        <p:scale>
          <a:sx n="39" d="100"/>
          <a:sy n="39" d="100"/>
        </p:scale>
        <p:origin x="78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BB84CF-58F9-4512-881E-845DD89AC821}" type="datetimeFigureOut">
              <a:rPr lang="en-GB" smtClean="0"/>
              <a:t>23/06/2022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974C9C-1CAD-4F56-86CD-382793FE3D4F}" type="slidenum">
              <a:rPr lang="en-GB" smtClean="0"/>
              <a:t>‹#›</a:t>
            </a:fld>
            <a:endParaRPr lang="en-GB"/>
          </a:p>
        </p:txBody>
      </p:sp>
    </p:spTree>
    <p:extLst>
      <p:ext uri="{BB962C8B-B14F-4D97-AF65-F5344CB8AC3E}">
        <p14:creationId xmlns:p14="http://schemas.microsoft.com/office/powerpoint/2010/main" val="1588379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5974C9C-1CAD-4F56-86CD-382793FE3D4F}" type="slidenum">
              <a:rPr lang="en-GB" smtClean="0"/>
              <a:t>1</a:t>
            </a:fld>
            <a:endParaRPr lang="en-GB"/>
          </a:p>
        </p:txBody>
      </p:sp>
    </p:spTree>
    <p:extLst>
      <p:ext uri="{BB962C8B-B14F-4D97-AF65-F5344CB8AC3E}">
        <p14:creationId xmlns:p14="http://schemas.microsoft.com/office/powerpoint/2010/main" val="1900553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09267" y="1995312"/>
            <a:ext cx="16255604" cy="4244622"/>
          </a:xfrm>
        </p:spPr>
        <p:txBody>
          <a:bodyPr anchor="b"/>
          <a:lstStyle>
            <a:lvl1pPr algn="ctr">
              <a:defRPr sz="10666"/>
            </a:lvl1pPr>
          </a:lstStyle>
          <a:p>
            <a:r>
              <a:rPr lang="en-US" smtClean="0"/>
              <a:t>Click to edit Master title style</a:t>
            </a:r>
            <a:endParaRPr lang="en-US" dirty="0"/>
          </a:p>
        </p:txBody>
      </p:sp>
      <p:sp>
        <p:nvSpPr>
          <p:cNvPr id="3" name="Subtitle 2"/>
          <p:cNvSpPr>
            <a:spLocks noGrp="1"/>
          </p:cNvSpPr>
          <p:nvPr>
            <p:ph type="subTitle" idx="1"/>
          </p:nvPr>
        </p:nvSpPr>
        <p:spPr>
          <a:xfrm>
            <a:off x="2709267" y="6403623"/>
            <a:ext cx="16255604" cy="2943577"/>
          </a:xfrm>
        </p:spPr>
        <p:txBody>
          <a:bodyPr/>
          <a:lstStyle>
            <a:lvl1pPr marL="0" indent="0" algn="ctr">
              <a:buNone/>
              <a:defRPr sz="4266"/>
            </a:lvl1pPr>
            <a:lvl2pPr marL="812764" indent="0" algn="ctr">
              <a:buNone/>
              <a:defRPr sz="3555"/>
            </a:lvl2pPr>
            <a:lvl3pPr marL="1625529" indent="0" algn="ctr">
              <a:buNone/>
              <a:defRPr sz="3200"/>
            </a:lvl3pPr>
            <a:lvl4pPr marL="2438293" indent="0" algn="ctr">
              <a:buNone/>
              <a:defRPr sz="2844"/>
            </a:lvl4pPr>
            <a:lvl5pPr marL="3251058" indent="0" algn="ctr">
              <a:buNone/>
              <a:defRPr sz="2844"/>
            </a:lvl5pPr>
            <a:lvl6pPr marL="4063822" indent="0" algn="ctr">
              <a:buNone/>
              <a:defRPr sz="2844"/>
            </a:lvl6pPr>
            <a:lvl7pPr marL="4876587" indent="0" algn="ctr">
              <a:buNone/>
              <a:defRPr sz="2844"/>
            </a:lvl7pPr>
            <a:lvl8pPr marL="5689351" indent="0" algn="ctr">
              <a:buNone/>
              <a:defRPr sz="2844"/>
            </a:lvl8pPr>
            <a:lvl9pPr marL="6502116" indent="0" algn="ctr">
              <a:buNone/>
              <a:defRPr sz="2844"/>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23/06/2022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135582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23/06/2022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79243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10555" y="649111"/>
            <a:ext cx="4673486" cy="1033215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90097" y="649111"/>
            <a:ext cx="13749531" cy="1033215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23/06/2022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35703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23/06/2022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95904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78808" y="3039535"/>
            <a:ext cx="18693944" cy="5071532"/>
          </a:xfrm>
        </p:spPr>
        <p:txBody>
          <a:bodyPr anchor="b"/>
          <a:lstStyle>
            <a:lvl1pPr>
              <a:defRPr sz="10666"/>
            </a:lvl1pPr>
          </a:lstStyle>
          <a:p>
            <a:r>
              <a:rPr lang="en-US" smtClean="0"/>
              <a:t>Click to edit Master title style</a:t>
            </a:r>
            <a:endParaRPr lang="en-US" dirty="0"/>
          </a:p>
        </p:txBody>
      </p:sp>
      <p:sp>
        <p:nvSpPr>
          <p:cNvPr id="3" name="Text Placeholder 2"/>
          <p:cNvSpPr>
            <a:spLocks noGrp="1"/>
          </p:cNvSpPr>
          <p:nvPr>
            <p:ph type="body" idx="1"/>
          </p:nvPr>
        </p:nvSpPr>
        <p:spPr>
          <a:xfrm>
            <a:off x="1478808" y="8159046"/>
            <a:ext cx="18693944" cy="2666999"/>
          </a:xfrm>
        </p:spPr>
        <p:txBody>
          <a:bodyPr/>
          <a:lstStyle>
            <a:lvl1pPr marL="0" indent="0">
              <a:buNone/>
              <a:defRPr sz="4266">
                <a:solidFill>
                  <a:schemeClr val="tx1">
                    <a:tint val="75000"/>
                  </a:schemeClr>
                </a:solidFill>
              </a:defRPr>
            </a:lvl1pPr>
            <a:lvl2pPr marL="812764" indent="0">
              <a:buNone/>
              <a:defRPr sz="3555">
                <a:solidFill>
                  <a:schemeClr val="tx1">
                    <a:tint val="75000"/>
                  </a:schemeClr>
                </a:solidFill>
              </a:defRPr>
            </a:lvl2pPr>
            <a:lvl3pPr marL="1625529" indent="0">
              <a:buNone/>
              <a:defRPr sz="3200">
                <a:solidFill>
                  <a:schemeClr val="tx1">
                    <a:tint val="75000"/>
                  </a:schemeClr>
                </a:solidFill>
              </a:defRPr>
            </a:lvl3pPr>
            <a:lvl4pPr marL="2438293" indent="0">
              <a:buNone/>
              <a:defRPr sz="2844">
                <a:solidFill>
                  <a:schemeClr val="tx1">
                    <a:tint val="75000"/>
                  </a:schemeClr>
                </a:solidFill>
              </a:defRPr>
            </a:lvl4pPr>
            <a:lvl5pPr marL="3251058" indent="0">
              <a:buNone/>
              <a:defRPr sz="2844">
                <a:solidFill>
                  <a:schemeClr val="tx1">
                    <a:tint val="75000"/>
                  </a:schemeClr>
                </a:solidFill>
              </a:defRPr>
            </a:lvl5pPr>
            <a:lvl6pPr marL="4063822" indent="0">
              <a:buNone/>
              <a:defRPr sz="2844">
                <a:solidFill>
                  <a:schemeClr val="tx1">
                    <a:tint val="75000"/>
                  </a:schemeClr>
                </a:solidFill>
              </a:defRPr>
            </a:lvl6pPr>
            <a:lvl7pPr marL="4876587" indent="0">
              <a:buNone/>
              <a:defRPr sz="2844">
                <a:solidFill>
                  <a:schemeClr val="tx1">
                    <a:tint val="75000"/>
                  </a:schemeClr>
                </a:solidFill>
              </a:defRPr>
            </a:lvl7pPr>
            <a:lvl8pPr marL="5689351" indent="0">
              <a:buNone/>
              <a:defRPr sz="2844">
                <a:solidFill>
                  <a:schemeClr val="tx1">
                    <a:tint val="75000"/>
                  </a:schemeClr>
                </a:solidFill>
              </a:defRPr>
            </a:lvl8pPr>
            <a:lvl9pPr marL="6502116" indent="0">
              <a:buNone/>
              <a:defRPr sz="2844">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667F6B-9A95-45C1-B071-9ECAC1B64BA2}" type="datetimeFigureOut">
              <a:rPr lang="en-GB" smtClean="0"/>
              <a:t>23/06/2022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25332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90097" y="3245556"/>
            <a:ext cx="9211509"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0972532" y="3245556"/>
            <a:ext cx="9211509"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E667F6B-9A95-45C1-B071-9ECAC1B64BA2}" type="datetimeFigureOut">
              <a:rPr lang="en-GB" smtClean="0"/>
              <a:t>23/06/2022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826367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92920" y="649112"/>
            <a:ext cx="18693944" cy="235655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92921" y="2988734"/>
            <a:ext cx="9169175"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smtClean="0"/>
              <a:t>Edit Master text styles</a:t>
            </a:r>
          </a:p>
        </p:txBody>
      </p:sp>
      <p:sp>
        <p:nvSpPr>
          <p:cNvPr id="4" name="Content Placeholder 3"/>
          <p:cNvSpPr>
            <a:spLocks noGrp="1"/>
          </p:cNvSpPr>
          <p:nvPr>
            <p:ph sz="half" idx="2"/>
          </p:nvPr>
        </p:nvSpPr>
        <p:spPr>
          <a:xfrm>
            <a:off x="1492921" y="4453467"/>
            <a:ext cx="9169175"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0972532" y="2988734"/>
            <a:ext cx="9214332"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smtClean="0"/>
              <a:t>Edit Master text styles</a:t>
            </a:r>
          </a:p>
        </p:txBody>
      </p:sp>
      <p:sp>
        <p:nvSpPr>
          <p:cNvPr id="6" name="Content Placeholder 5"/>
          <p:cNvSpPr>
            <a:spLocks noGrp="1"/>
          </p:cNvSpPr>
          <p:nvPr>
            <p:ph sz="quarter" idx="4"/>
          </p:nvPr>
        </p:nvSpPr>
        <p:spPr>
          <a:xfrm>
            <a:off x="10972532" y="4453467"/>
            <a:ext cx="9214332"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E667F6B-9A95-45C1-B071-9ECAC1B64BA2}" type="datetimeFigureOut">
              <a:rPr lang="en-GB" smtClean="0"/>
              <a:t>23/06/2022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005192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E667F6B-9A95-45C1-B071-9ECAC1B64BA2}" type="datetimeFigureOut">
              <a:rPr lang="en-GB" smtClean="0"/>
              <a:t>23/06/2022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3042414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67F6B-9A95-45C1-B071-9ECAC1B64BA2}" type="datetimeFigureOut">
              <a:rPr lang="en-GB" smtClean="0"/>
              <a:t>23/06/2022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375454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smtClean="0"/>
              <a:t>Click to edit Master title style</a:t>
            </a:r>
            <a:endParaRPr lang="en-US" dirty="0"/>
          </a:p>
        </p:txBody>
      </p:sp>
      <p:sp>
        <p:nvSpPr>
          <p:cNvPr id="3" name="Content Placeholder 2"/>
          <p:cNvSpPr>
            <a:spLocks noGrp="1"/>
          </p:cNvSpPr>
          <p:nvPr>
            <p:ph idx="1"/>
          </p:nvPr>
        </p:nvSpPr>
        <p:spPr>
          <a:xfrm>
            <a:off x="9214332" y="1755423"/>
            <a:ext cx="10972532" cy="8664222"/>
          </a:xfrm>
        </p:spPr>
        <p:txBody>
          <a:bodyPr/>
          <a:lstStyle>
            <a:lvl1pPr>
              <a:defRPr sz="5689"/>
            </a:lvl1pPr>
            <a:lvl2pPr>
              <a:defRPr sz="4978"/>
            </a:lvl2pPr>
            <a:lvl3pPr>
              <a:defRPr sz="4266"/>
            </a:lvl3pPr>
            <a:lvl4pPr>
              <a:defRPr sz="3555"/>
            </a:lvl4pPr>
            <a:lvl5pPr>
              <a:defRPr sz="3555"/>
            </a:lvl5pPr>
            <a:lvl6pPr>
              <a:defRPr sz="3555"/>
            </a:lvl6pPr>
            <a:lvl7pPr>
              <a:defRPr sz="3555"/>
            </a:lvl7pPr>
            <a:lvl8pPr>
              <a:defRPr sz="3555"/>
            </a:lvl8pPr>
            <a:lvl9pPr>
              <a:defRPr sz="3555"/>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smtClean="0"/>
              <a:t>Edit Master text styles</a:t>
            </a:r>
          </a:p>
        </p:txBody>
      </p:sp>
      <p:sp>
        <p:nvSpPr>
          <p:cNvPr id="5" name="Date Placeholder 4"/>
          <p:cNvSpPr>
            <a:spLocks noGrp="1"/>
          </p:cNvSpPr>
          <p:nvPr>
            <p:ph type="dt" sz="half" idx="10"/>
          </p:nvPr>
        </p:nvSpPr>
        <p:spPr/>
        <p:txBody>
          <a:bodyPr/>
          <a:lstStyle/>
          <a:p>
            <a:fld id="{EE667F6B-9A95-45C1-B071-9ECAC1B64BA2}" type="datetimeFigureOut">
              <a:rPr lang="en-GB" smtClean="0"/>
              <a:t>23/06/2022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456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214332" y="1755423"/>
            <a:ext cx="10972532" cy="8664222"/>
          </a:xfrm>
        </p:spPr>
        <p:txBody>
          <a:bodyPr anchor="t"/>
          <a:lstStyle>
            <a:lvl1pPr marL="0" indent="0">
              <a:buNone/>
              <a:defRPr sz="5689"/>
            </a:lvl1pPr>
            <a:lvl2pPr marL="812764" indent="0">
              <a:buNone/>
              <a:defRPr sz="4978"/>
            </a:lvl2pPr>
            <a:lvl3pPr marL="1625529" indent="0">
              <a:buNone/>
              <a:defRPr sz="4266"/>
            </a:lvl3pPr>
            <a:lvl4pPr marL="2438293" indent="0">
              <a:buNone/>
              <a:defRPr sz="3555"/>
            </a:lvl4pPr>
            <a:lvl5pPr marL="3251058" indent="0">
              <a:buNone/>
              <a:defRPr sz="3555"/>
            </a:lvl5pPr>
            <a:lvl6pPr marL="4063822" indent="0">
              <a:buNone/>
              <a:defRPr sz="3555"/>
            </a:lvl6pPr>
            <a:lvl7pPr marL="4876587" indent="0">
              <a:buNone/>
              <a:defRPr sz="3555"/>
            </a:lvl7pPr>
            <a:lvl8pPr marL="5689351" indent="0">
              <a:buNone/>
              <a:defRPr sz="3555"/>
            </a:lvl8pPr>
            <a:lvl9pPr marL="6502116" indent="0">
              <a:buNone/>
              <a:defRPr sz="3555"/>
            </a:lvl9pPr>
          </a:lstStyle>
          <a:p>
            <a:r>
              <a:rPr lang="en-US" smtClean="0"/>
              <a:t>Click icon to add picture</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smtClean="0"/>
              <a:t>Edit Master text styles</a:t>
            </a:r>
          </a:p>
        </p:txBody>
      </p:sp>
      <p:sp>
        <p:nvSpPr>
          <p:cNvPr id="5" name="Date Placeholder 4"/>
          <p:cNvSpPr>
            <a:spLocks noGrp="1"/>
          </p:cNvSpPr>
          <p:nvPr>
            <p:ph type="dt" sz="half" idx="10"/>
          </p:nvPr>
        </p:nvSpPr>
        <p:spPr/>
        <p:txBody>
          <a:bodyPr/>
          <a:lstStyle/>
          <a:p>
            <a:fld id="{EE667F6B-9A95-45C1-B071-9ECAC1B64BA2}" type="datetimeFigureOut">
              <a:rPr lang="en-GB" smtClean="0"/>
              <a:t>23/06/2022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917070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90097" y="649112"/>
            <a:ext cx="18693944" cy="235655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90097" y="3245556"/>
            <a:ext cx="18693944" cy="773571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490097" y="11300179"/>
            <a:ext cx="4876681" cy="649111"/>
          </a:xfrm>
          <a:prstGeom prst="rect">
            <a:avLst/>
          </a:prstGeom>
        </p:spPr>
        <p:txBody>
          <a:bodyPr vert="horz" lIns="91440" tIns="45720" rIns="91440" bIns="45720" rtlCol="0" anchor="ctr"/>
          <a:lstStyle>
            <a:lvl1pPr algn="l">
              <a:defRPr sz="2133">
                <a:solidFill>
                  <a:schemeClr val="tx1">
                    <a:tint val="75000"/>
                  </a:schemeClr>
                </a:solidFill>
              </a:defRPr>
            </a:lvl1pPr>
          </a:lstStyle>
          <a:p>
            <a:fld id="{EE667F6B-9A95-45C1-B071-9ECAC1B64BA2}" type="datetimeFigureOut">
              <a:rPr lang="en-GB" smtClean="0"/>
              <a:t>23/06/2022</a:t>
            </a:fld>
            <a:endParaRPr lang="en-GB"/>
          </a:p>
        </p:txBody>
      </p:sp>
      <p:sp>
        <p:nvSpPr>
          <p:cNvPr id="5" name="Footer Placeholder 4"/>
          <p:cNvSpPr>
            <a:spLocks noGrp="1"/>
          </p:cNvSpPr>
          <p:nvPr>
            <p:ph type="ftr" sz="quarter" idx="3"/>
          </p:nvPr>
        </p:nvSpPr>
        <p:spPr>
          <a:xfrm>
            <a:off x="7179558" y="11300179"/>
            <a:ext cx="7315022" cy="649111"/>
          </a:xfrm>
          <a:prstGeom prst="rect">
            <a:avLst/>
          </a:prstGeom>
        </p:spPr>
        <p:txBody>
          <a:bodyPr vert="horz" lIns="91440" tIns="45720" rIns="91440" bIns="45720" rtlCol="0" anchor="ctr"/>
          <a:lstStyle>
            <a:lvl1pPr algn="ctr">
              <a:defRPr sz="213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307360" y="11300179"/>
            <a:ext cx="4876681" cy="649111"/>
          </a:xfrm>
          <a:prstGeom prst="rect">
            <a:avLst/>
          </a:prstGeom>
        </p:spPr>
        <p:txBody>
          <a:bodyPr vert="horz" lIns="91440" tIns="45720" rIns="91440" bIns="45720" rtlCol="0" anchor="ctr"/>
          <a:lstStyle>
            <a:lvl1pPr algn="r">
              <a:defRPr sz="2133">
                <a:solidFill>
                  <a:schemeClr val="tx1">
                    <a:tint val="75000"/>
                  </a:schemeClr>
                </a:solidFill>
              </a:defRPr>
            </a:lvl1pPr>
          </a:lstStyle>
          <a:p>
            <a:fld id="{B3DA006F-E97F-4EA8-98EA-7140A922F13D}" type="slidenum">
              <a:rPr lang="en-GB" smtClean="0"/>
              <a:t>‹#›</a:t>
            </a:fld>
            <a:endParaRPr lang="en-GB"/>
          </a:p>
        </p:txBody>
      </p:sp>
    </p:spTree>
    <p:extLst>
      <p:ext uri="{BB962C8B-B14F-4D97-AF65-F5344CB8AC3E}">
        <p14:creationId xmlns:p14="http://schemas.microsoft.com/office/powerpoint/2010/main" val="22836779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5529" rtl="0" eaLnBrk="1" latinLnBrk="0" hangingPunct="1">
        <a:lnSpc>
          <a:spcPct val="90000"/>
        </a:lnSpc>
        <a:spcBef>
          <a:spcPct val="0"/>
        </a:spcBef>
        <a:buNone/>
        <a:defRPr sz="7822" kern="1200">
          <a:solidFill>
            <a:schemeClr val="tx1"/>
          </a:solidFill>
          <a:latin typeface="+mj-lt"/>
          <a:ea typeface="+mj-ea"/>
          <a:cs typeface="+mj-cs"/>
        </a:defRPr>
      </a:lvl1pPr>
    </p:titleStyle>
    <p:bodyStyle>
      <a:lvl1pPr marL="406382" indent="-406382" algn="l" defTabSz="1625529" rtl="0" eaLnBrk="1" latinLnBrk="0" hangingPunct="1">
        <a:lnSpc>
          <a:spcPct val="90000"/>
        </a:lnSpc>
        <a:spcBef>
          <a:spcPts val="1778"/>
        </a:spcBef>
        <a:buFont typeface="Arial" panose="020B0604020202020204" pitchFamily="34" charset="0"/>
        <a:buChar char="•"/>
        <a:defRPr sz="4978" kern="1200">
          <a:solidFill>
            <a:schemeClr val="tx1"/>
          </a:solidFill>
          <a:latin typeface="+mn-lt"/>
          <a:ea typeface="+mn-ea"/>
          <a:cs typeface="+mn-cs"/>
        </a:defRPr>
      </a:lvl1pPr>
      <a:lvl2pPr marL="1219147" indent="-406382" algn="l" defTabSz="1625529" rtl="0" eaLnBrk="1" latinLnBrk="0" hangingPunct="1">
        <a:lnSpc>
          <a:spcPct val="90000"/>
        </a:lnSpc>
        <a:spcBef>
          <a:spcPts val="889"/>
        </a:spcBef>
        <a:buFont typeface="Arial" panose="020B0604020202020204" pitchFamily="34" charset="0"/>
        <a:buChar char="•"/>
        <a:defRPr sz="4266" kern="1200">
          <a:solidFill>
            <a:schemeClr val="tx1"/>
          </a:solidFill>
          <a:latin typeface="+mn-lt"/>
          <a:ea typeface="+mn-ea"/>
          <a:cs typeface="+mn-cs"/>
        </a:defRPr>
      </a:lvl2pPr>
      <a:lvl3pPr marL="2031911" indent="-406382" algn="l" defTabSz="1625529" rtl="0" eaLnBrk="1" latinLnBrk="0" hangingPunct="1">
        <a:lnSpc>
          <a:spcPct val="90000"/>
        </a:lnSpc>
        <a:spcBef>
          <a:spcPts val="889"/>
        </a:spcBef>
        <a:buFont typeface="Arial" panose="020B0604020202020204" pitchFamily="34" charset="0"/>
        <a:buChar char="•"/>
        <a:defRPr sz="3555" kern="1200">
          <a:solidFill>
            <a:schemeClr val="tx1"/>
          </a:solidFill>
          <a:latin typeface="+mn-lt"/>
          <a:ea typeface="+mn-ea"/>
          <a:cs typeface="+mn-cs"/>
        </a:defRPr>
      </a:lvl3pPr>
      <a:lvl4pPr marL="2844676"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4pPr>
      <a:lvl5pPr marL="3657440"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5pPr>
      <a:lvl6pPr marL="4470204"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6pPr>
      <a:lvl7pPr marL="5282969"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7pPr>
      <a:lvl8pPr marL="6095733"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8pPr>
      <a:lvl9pPr marL="6908498"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625529" rtl="0" eaLnBrk="1" latinLnBrk="0" hangingPunct="1">
        <a:defRPr sz="3200" kern="1200">
          <a:solidFill>
            <a:schemeClr val="tx1"/>
          </a:solidFill>
          <a:latin typeface="+mn-lt"/>
          <a:ea typeface="+mn-ea"/>
          <a:cs typeface="+mn-cs"/>
        </a:defRPr>
      </a:lvl1pPr>
      <a:lvl2pPr marL="812764" algn="l" defTabSz="1625529" rtl="0" eaLnBrk="1" latinLnBrk="0" hangingPunct="1">
        <a:defRPr sz="3200" kern="1200">
          <a:solidFill>
            <a:schemeClr val="tx1"/>
          </a:solidFill>
          <a:latin typeface="+mn-lt"/>
          <a:ea typeface="+mn-ea"/>
          <a:cs typeface="+mn-cs"/>
        </a:defRPr>
      </a:lvl2pPr>
      <a:lvl3pPr marL="1625529" algn="l" defTabSz="1625529" rtl="0" eaLnBrk="1" latinLnBrk="0" hangingPunct="1">
        <a:defRPr sz="3200" kern="1200">
          <a:solidFill>
            <a:schemeClr val="tx1"/>
          </a:solidFill>
          <a:latin typeface="+mn-lt"/>
          <a:ea typeface="+mn-ea"/>
          <a:cs typeface="+mn-cs"/>
        </a:defRPr>
      </a:lvl3pPr>
      <a:lvl4pPr marL="2438293" algn="l" defTabSz="1625529" rtl="0" eaLnBrk="1" latinLnBrk="0" hangingPunct="1">
        <a:defRPr sz="3200" kern="1200">
          <a:solidFill>
            <a:schemeClr val="tx1"/>
          </a:solidFill>
          <a:latin typeface="+mn-lt"/>
          <a:ea typeface="+mn-ea"/>
          <a:cs typeface="+mn-cs"/>
        </a:defRPr>
      </a:lvl4pPr>
      <a:lvl5pPr marL="3251058" algn="l" defTabSz="1625529" rtl="0" eaLnBrk="1" latinLnBrk="0" hangingPunct="1">
        <a:defRPr sz="3200" kern="1200">
          <a:solidFill>
            <a:schemeClr val="tx1"/>
          </a:solidFill>
          <a:latin typeface="+mn-lt"/>
          <a:ea typeface="+mn-ea"/>
          <a:cs typeface="+mn-cs"/>
        </a:defRPr>
      </a:lvl5pPr>
      <a:lvl6pPr marL="4063822" algn="l" defTabSz="1625529" rtl="0" eaLnBrk="1" latinLnBrk="0" hangingPunct="1">
        <a:defRPr sz="3200" kern="1200">
          <a:solidFill>
            <a:schemeClr val="tx1"/>
          </a:solidFill>
          <a:latin typeface="+mn-lt"/>
          <a:ea typeface="+mn-ea"/>
          <a:cs typeface="+mn-cs"/>
        </a:defRPr>
      </a:lvl6pPr>
      <a:lvl7pPr marL="4876587" algn="l" defTabSz="1625529" rtl="0" eaLnBrk="1" latinLnBrk="0" hangingPunct="1">
        <a:defRPr sz="3200" kern="1200">
          <a:solidFill>
            <a:schemeClr val="tx1"/>
          </a:solidFill>
          <a:latin typeface="+mn-lt"/>
          <a:ea typeface="+mn-ea"/>
          <a:cs typeface="+mn-cs"/>
        </a:defRPr>
      </a:lvl7pPr>
      <a:lvl8pPr marL="5689351" algn="l" defTabSz="1625529" rtl="0" eaLnBrk="1" latinLnBrk="0" hangingPunct="1">
        <a:defRPr sz="3200" kern="1200">
          <a:solidFill>
            <a:schemeClr val="tx1"/>
          </a:solidFill>
          <a:latin typeface="+mn-lt"/>
          <a:ea typeface="+mn-ea"/>
          <a:cs typeface="+mn-cs"/>
        </a:defRPr>
      </a:lvl8pPr>
      <a:lvl9pPr marL="6502116" algn="l" defTabSz="1625529"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349215" y="426193"/>
            <a:ext cx="18733017" cy="13864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500" dirty="0" smtClean="0"/>
              <a:t>Making a roundhouse constructions</a:t>
            </a:r>
            <a:endParaRPr lang="en-GB" sz="3500" dirty="0"/>
          </a:p>
        </p:txBody>
      </p:sp>
      <p:sp>
        <p:nvSpPr>
          <p:cNvPr id="6" name="Rectangle 5"/>
          <p:cNvSpPr/>
          <p:nvPr/>
        </p:nvSpPr>
        <p:spPr>
          <a:xfrm>
            <a:off x="19098507" y="800100"/>
            <a:ext cx="1605030" cy="5373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 Design Technology </a:t>
            </a:r>
            <a:endParaRPr lang="en-GB" sz="1400" dirty="0"/>
          </a:p>
          <a:p>
            <a:pPr algn="ctr"/>
            <a:r>
              <a:rPr lang="en-GB" sz="1400" dirty="0"/>
              <a:t>Year </a:t>
            </a:r>
            <a:r>
              <a:rPr lang="en-GB" sz="1400" dirty="0" smtClean="0"/>
              <a:t>3/4</a:t>
            </a:r>
            <a:endParaRPr lang="en-GB" sz="1400" dirty="0"/>
          </a:p>
          <a:p>
            <a:pPr algn="ctr"/>
            <a:r>
              <a:rPr lang="en-GB" sz="1400" dirty="0"/>
              <a:t>Autumn 1</a:t>
            </a:r>
          </a:p>
          <a:p>
            <a:pPr algn="ctr"/>
            <a:r>
              <a:rPr lang="en-GB" sz="1400" dirty="0"/>
              <a:t>Cycle </a:t>
            </a:r>
            <a:r>
              <a:rPr lang="en-GB" sz="1400" dirty="0" smtClean="0"/>
              <a:t>B </a:t>
            </a:r>
            <a:endParaRPr lang="en-GB" sz="1400" dirty="0"/>
          </a:p>
        </p:txBody>
      </p:sp>
      <p:sp>
        <p:nvSpPr>
          <p:cNvPr id="9" name="Rounded Rectangle 8"/>
          <p:cNvSpPr/>
          <p:nvPr/>
        </p:nvSpPr>
        <p:spPr>
          <a:xfrm>
            <a:off x="2107140" y="2383292"/>
            <a:ext cx="6788388" cy="1267905"/>
          </a:xfrm>
          <a:prstGeom prst="roundRect">
            <a:avLst>
              <a:gd name="adj" fmla="val 20473"/>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endParaRPr lang="en-GB" sz="1400" b="1" dirty="0" smtClean="0"/>
          </a:p>
          <a:p>
            <a:endParaRPr lang="en-GB" sz="1400" b="1" dirty="0" smtClean="0"/>
          </a:p>
          <a:p>
            <a:endParaRPr lang="en-GB" sz="1400" b="1" dirty="0"/>
          </a:p>
          <a:p>
            <a:r>
              <a:rPr lang="en-GB" sz="1400" b="1" dirty="0" smtClean="0"/>
              <a:t>Overview</a:t>
            </a:r>
          </a:p>
          <a:p>
            <a:endParaRPr lang="en-GB" sz="1400" b="1" dirty="0" smtClean="0"/>
          </a:p>
          <a:p>
            <a:pPr lvl="0"/>
            <a:r>
              <a:rPr lang="en-GB" sz="1400" dirty="0" smtClean="0"/>
              <a:t>During this topic we will be </a:t>
            </a:r>
            <a:r>
              <a:rPr lang="en-GB" sz="1400" dirty="0" smtClean="0"/>
              <a:t>discovering t</a:t>
            </a:r>
            <a:r>
              <a:rPr lang="en-GB" sz="1400" dirty="0" smtClean="0"/>
              <a:t>housands </a:t>
            </a:r>
            <a:r>
              <a:rPr lang="en-GB" sz="1400" dirty="0"/>
              <a:t>of years ago, during the Stone Age, humans lived in caves and jungles. During this period, there were two main things that people needed to do – to find and make shelter and to gather food. Hunter-gatherers, as they are sometimes referred to, often sheltered in caves but when there were no caves to live in, they would have to make their own shelters. They would need to be waterproof and windproof and they would use leaves, branches and animal skins. </a:t>
            </a:r>
            <a:r>
              <a:rPr lang="en-GB" sz="1400" dirty="0" smtClean="0"/>
              <a:t>In this topic you will become </a:t>
            </a:r>
            <a:r>
              <a:rPr lang="en-GB" sz="1400" dirty="0"/>
              <a:t>a hunter-gatherer and design and make your own Stone Age shelter!</a:t>
            </a:r>
            <a:endParaRPr lang="en-GB" sz="1400" dirty="0"/>
          </a:p>
        </p:txBody>
      </p:sp>
      <p:sp>
        <p:nvSpPr>
          <p:cNvPr id="12" name="Rectangle 11"/>
          <p:cNvSpPr/>
          <p:nvPr/>
        </p:nvSpPr>
        <p:spPr>
          <a:xfrm>
            <a:off x="1890881" y="5313128"/>
            <a:ext cx="4782399" cy="53973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400"/>
          </a:p>
        </p:txBody>
      </p:sp>
      <p:sp>
        <p:nvSpPr>
          <p:cNvPr id="14" name="Rectangle 13"/>
          <p:cNvSpPr/>
          <p:nvPr/>
        </p:nvSpPr>
        <p:spPr>
          <a:xfrm>
            <a:off x="1890881" y="2247474"/>
            <a:ext cx="7004646" cy="24950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400"/>
          </a:p>
        </p:txBody>
      </p:sp>
      <p:sp>
        <p:nvSpPr>
          <p:cNvPr id="15" name="Rectangle 14"/>
          <p:cNvSpPr/>
          <p:nvPr/>
        </p:nvSpPr>
        <p:spPr>
          <a:xfrm>
            <a:off x="7367397" y="10264719"/>
            <a:ext cx="4066574" cy="1427832"/>
          </a:xfrm>
          <a:prstGeom prst="rect">
            <a:avLst/>
          </a:prstGeom>
          <a:ln>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smtClean="0"/>
              <a:t>Cross Curricular links</a:t>
            </a:r>
          </a:p>
          <a:p>
            <a:r>
              <a:rPr lang="en-GB" sz="1400" b="1" i="1" dirty="0" smtClean="0"/>
              <a:t>History </a:t>
            </a:r>
          </a:p>
          <a:p>
            <a:pPr marL="285750" indent="-285750">
              <a:buFont typeface="Arial" panose="020B0604020202020204" pitchFamily="34" charset="0"/>
              <a:buChar char="•"/>
            </a:pPr>
            <a:r>
              <a:rPr lang="en-GB" sz="1400" dirty="0" smtClean="0"/>
              <a:t>Changes </a:t>
            </a:r>
            <a:r>
              <a:rPr lang="en-GB" sz="1400" dirty="0"/>
              <a:t>in Britain from the Stone Age to the Iron Age</a:t>
            </a:r>
            <a:endParaRPr lang="en-GB" sz="1400" b="1" dirty="0" smtClean="0"/>
          </a:p>
          <a:p>
            <a:pPr marL="285750" indent="-285750">
              <a:buFont typeface="Arial" panose="020B0604020202020204" pitchFamily="34" charset="0"/>
              <a:buChar char="•"/>
            </a:pPr>
            <a:endParaRPr lang="en-GB" sz="1400" dirty="0" smtClean="0"/>
          </a:p>
          <a:p>
            <a:endParaRPr lang="en-GB" sz="1400" dirty="0"/>
          </a:p>
        </p:txBody>
      </p:sp>
      <p:sp>
        <p:nvSpPr>
          <p:cNvPr id="18" name="Rectangle 17"/>
          <p:cNvSpPr/>
          <p:nvPr/>
        </p:nvSpPr>
        <p:spPr>
          <a:xfrm>
            <a:off x="17301612" y="7728559"/>
            <a:ext cx="3839592" cy="397075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smtClean="0"/>
              <a:t>Knowledge &amp; Understanding </a:t>
            </a:r>
          </a:p>
          <a:p>
            <a:pPr algn="ctr"/>
            <a:endParaRPr lang="en-GB" sz="1400" b="1" dirty="0" smtClean="0"/>
          </a:p>
          <a:p>
            <a:r>
              <a:rPr lang="en-GB" sz="1400" dirty="0" smtClean="0"/>
              <a:t>In this unit, the we will:</a:t>
            </a:r>
          </a:p>
          <a:p>
            <a:endParaRPr lang="en-GB" sz="1400" dirty="0" smtClean="0"/>
          </a:p>
          <a:p>
            <a:pPr marL="285750" indent="-285750">
              <a:buFont typeface="Arial" panose="020B0604020202020204" pitchFamily="34" charset="0"/>
              <a:buChar char="•"/>
            </a:pPr>
            <a:r>
              <a:rPr lang="en-GB" sz="1400" dirty="0"/>
              <a:t>U</a:t>
            </a:r>
            <a:r>
              <a:rPr lang="en-GB" sz="1400" dirty="0" smtClean="0"/>
              <a:t>se </a:t>
            </a:r>
            <a:r>
              <a:rPr lang="en-GB" sz="1400" dirty="0"/>
              <a:t>research </a:t>
            </a:r>
            <a:r>
              <a:rPr lang="en-GB" sz="1400" dirty="0" smtClean="0"/>
              <a:t>and develop our own design for a prehistoric building (roundhouse).</a:t>
            </a:r>
          </a:p>
          <a:p>
            <a:pPr marL="285750" indent="-285750">
              <a:buFont typeface="Arial" panose="020B0604020202020204" pitchFamily="34" charset="0"/>
              <a:buChar char="•"/>
            </a:pPr>
            <a:r>
              <a:rPr lang="en-GB" sz="1400" dirty="0"/>
              <a:t>S</a:t>
            </a:r>
            <a:r>
              <a:rPr lang="en-GB" sz="1400" dirty="0" smtClean="0"/>
              <a:t>elect </a:t>
            </a:r>
            <a:r>
              <a:rPr lang="en-GB" sz="1400" dirty="0"/>
              <a:t>from and use a wider range of tools and equipment to perform practical tasks [for example, cutting, shaping, joining and finishing], </a:t>
            </a:r>
            <a:r>
              <a:rPr lang="en-GB" sz="1400" dirty="0" smtClean="0"/>
              <a:t>accurately.</a:t>
            </a:r>
          </a:p>
          <a:p>
            <a:pPr marL="285750" indent="-285750">
              <a:buFont typeface="Arial" panose="020B0604020202020204" pitchFamily="34" charset="0"/>
              <a:buChar char="•"/>
            </a:pPr>
            <a:r>
              <a:rPr lang="en-GB" sz="1400" dirty="0" smtClean="0"/>
              <a:t>Evaluate our ideas </a:t>
            </a:r>
            <a:r>
              <a:rPr lang="en-GB" sz="1400" dirty="0"/>
              <a:t>and products against </a:t>
            </a:r>
            <a:r>
              <a:rPr lang="en-GB" sz="1400" dirty="0" smtClean="0"/>
              <a:t>our </a:t>
            </a:r>
            <a:r>
              <a:rPr lang="en-GB" sz="1400" dirty="0"/>
              <a:t>own design criteria and consider the views of </a:t>
            </a:r>
            <a:r>
              <a:rPr lang="en-GB" sz="1400" dirty="0" smtClean="0"/>
              <a:t>our peers.</a:t>
            </a:r>
          </a:p>
          <a:p>
            <a:pPr marL="285750" indent="-285750">
              <a:buFont typeface="Arial" panose="020B0604020202020204" pitchFamily="34" charset="0"/>
              <a:buChar char="•"/>
            </a:pPr>
            <a:r>
              <a:rPr lang="en-GB" sz="1400" dirty="0" smtClean="0"/>
              <a:t>Apply our </a:t>
            </a:r>
            <a:r>
              <a:rPr lang="en-GB" sz="1400" dirty="0"/>
              <a:t>understanding of how to strengthen, stiffen and reinforce more complex structures</a:t>
            </a:r>
            <a:endParaRPr lang="en-GB" sz="1400" dirty="0" smtClean="0"/>
          </a:p>
          <a:p>
            <a:endParaRPr lang="en-GB" sz="1400" dirty="0" smtClean="0"/>
          </a:p>
        </p:txBody>
      </p:sp>
      <p:sp>
        <p:nvSpPr>
          <p:cNvPr id="19" name="Rectangle 18"/>
          <p:cNvSpPr/>
          <p:nvPr/>
        </p:nvSpPr>
        <p:spPr>
          <a:xfrm>
            <a:off x="2107139" y="5337980"/>
            <a:ext cx="4519229" cy="5047536"/>
          </a:xfrm>
          <a:prstGeom prst="rect">
            <a:avLst/>
          </a:prstGeom>
        </p:spPr>
        <p:txBody>
          <a:bodyPr wrap="square">
            <a:spAutoFit/>
          </a:bodyPr>
          <a:lstStyle/>
          <a:p>
            <a:pPr algn="ctr"/>
            <a:r>
              <a:rPr lang="en-GB" sz="1400" b="1" dirty="0" smtClean="0"/>
              <a:t>Topic vocabulary</a:t>
            </a:r>
          </a:p>
          <a:p>
            <a:pPr algn="ctr"/>
            <a:endParaRPr lang="en-GB" sz="1400" b="1" dirty="0">
              <a:solidFill>
                <a:srgbClr val="00B0F0"/>
              </a:solidFill>
            </a:endParaRPr>
          </a:p>
          <a:p>
            <a:r>
              <a:rPr lang="en-GB" sz="1400" b="1" dirty="0" smtClean="0">
                <a:solidFill>
                  <a:srgbClr val="FF0000"/>
                </a:solidFill>
              </a:rPr>
              <a:t>Roundhouses</a:t>
            </a:r>
            <a:r>
              <a:rPr lang="en-GB" sz="1400" dirty="0" smtClean="0"/>
              <a:t> were </a:t>
            </a:r>
            <a:r>
              <a:rPr lang="en-GB" sz="1400" dirty="0"/>
              <a:t>the standard form of housing built in Britain from the Bronze Age throughout the Iron Age, and in some areas well into the Sub Roman period. The people built walls made of either stone or of wooden posts joined by wattle-and-daub panels, and topped with a conical thatched roof. </a:t>
            </a:r>
            <a:endParaRPr lang="en-GB" sz="1400" dirty="0" smtClean="0"/>
          </a:p>
          <a:p>
            <a:r>
              <a:rPr lang="en-GB" sz="1400" b="1" dirty="0" smtClean="0">
                <a:solidFill>
                  <a:srgbClr val="FF3399"/>
                </a:solidFill>
              </a:rPr>
              <a:t>Thatched </a:t>
            </a:r>
            <a:r>
              <a:rPr lang="en-GB" sz="1400" b="1" dirty="0">
                <a:solidFill>
                  <a:srgbClr val="FF3399"/>
                </a:solidFill>
              </a:rPr>
              <a:t>roof </a:t>
            </a:r>
            <a:r>
              <a:rPr lang="en-GB" sz="1400" dirty="0"/>
              <a:t>Thatching is the craft of building a roof with dry vegetation such as straw, water reed, rushes, heather, or palm branches, layering the vegetation so as to shed water away from the inner roof. </a:t>
            </a:r>
            <a:endParaRPr lang="en-GB" sz="1400" dirty="0" smtClean="0"/>
          </a:p>
          <a:p>
            <a:r>
              <a:rPr lang="en-GB" sz="1400" b="1" dirty="0" smtClean="0">
                <a:solidFill>
                  <a:srgbClr val="00FF00"/>
                </a:solidFill>
              </a:rPr>
              <a:t>Wattle </a:t>
            </a:r>
            <a:r>
              <a:rPr lang="en-GB" sz="1400" b="1" dirty="0">
                <a:solidFill>
                  <a:srgbClr val="00FF00"/>
                </a:solidFill>
              </a:rPr>
              <a:t>and daub </a:t>
            </a:r>
            <a:r>
              <a:rPr lang="en-GB" sz="1400" dirty="0"/>
              <a:t>A material formerly or traditionally used in building walls, consisting of a network of interwoven sticks and twigs covered with mud or clay. </a:t>
            </a:r>
            <a:endParaRPr lang="en-GB" sz="1400" dirty="0" smtClean="0"/>
          </a:p>
          <a:p>
            <a:r>
              <a:rPr lang="en-GB" sz="1400" b="1" dirty="0" smtClean="0">
                <a:solidFill>
                  <a:srgbClr val="CC6600"/>
                </a:solidFill>
              </a:rPr>
              <a:t>Central </a:t>
            </a:r>
            <a:r>
              <a:rPr lang="en-GB" sz="1400" b="1" dirty="0">
                <a:solidFill>
                  <a:srgbClr val="CC6600"/>
                </a:solidFill>
              </a:rPr>
              <a:t>pole </a:t>
            </a:r>
            <a:r>
              <a:rPr lang="en-GB" sz="1400" dirty="0"/>
              <a:t>The roundhouse would, indeed, have a central post for support but only during construction. The main rafters would be attached to one or more circular ring beams high in the building which would also be attached to the central pole</a:t>
            </a:r>
            <a:r>
              <a:rPr lang="en-GB" sz="1400" dirty="0" smtClean="0"/>
              <a:t>.</a:t>
            </a:r>
          </a:p>
          <a:p>
            <a:r>
              <a:rPr lang="en-GB" sz="1400" b="1" dirty="0" smtClean="0">
                <a:solidFill>
                  <a:srgbClr val="002060"/>
                </a:solidFill>
              </a:rPr>
              <a:t>Fire</a:t>
            </a:r>
            <a:r>
              <a:rPr lang="en-GB" sz="1400" dirty="0" smtClean="0"/>
              <a:t> </a:t>
            </a:r>
            <a:r>
              <a:rPr lang="en-GB" sz="1400" dirty="0"/>
              <a:t>It </a:t>
            </a:r>
            <a:r>
              <a:rPr lang="en-GB" sz="1400" dirty="0" smtClean="0"/>
              <a:t>was </a:t>
            </a:r>
            <a:r>
              <a:rPr lang="en-GB" sz="1400" dirty="0"/>
              <a:t>quite dark inside the roundhouses with most of the light coming from the doorway during the day. In the centre of the roundhouses there were fireplaces. </a:t>
            </a:r>
            <a:endParaRPr lang="en-GB" sz="1400" dirty="0" smtClean="0"/>
          </a:p>
        </p:txBody>
      </p:sp>
      <p:sp>
        <p:nvSpPr>
          <p:cNvPr id="39" name="Cloud 38"/>
          <p:cNvSpPr/>
          <p:nvPr/>
        </p:nvSpPr>
        <p:spPr>
          <a:xfrm>
            <a:off x="11844302" y="8036370"/>
            <a:ext cx="5234569" cy="3044205"/>
          </a:xfrm>
          <a:prstGeom prst="cloud">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dirty="0" smtClean="0"/>
              <a:t>Did you know </a:t>
            </a:r>
            <a:r>
              <a:rPr lang="en-GB" dirty="0" smtClean="0"/>
              <a:t>that the roundhouses first appeared in the Thames Valley over 3500 years ago? They were the main type of home in Britain right up until Roman times. </a:t>
            </a:r>
            <a:endParaRPr lang="en-GB" dirty="0"/>
          </a:p>
        </p:txBody>
      </p:sp>
      <p:pic>
        <p:nvPicPr>
          <p:cNvPr id="2" name="Picture 1"/>
          <p:cNvPicPr>
            <a:picLocks noChangeAspect="1"/>
          </p:cNvPicPr>
          <p:nvPr/>
        </p:nvPicPr>
        <p:blipFill>
          <a:blip r:embed="rId3"/>
          <a:stretch>
            <a:fillRect/>
          </a:stretch>
        </p:blipFill>
        <p:spPr>
          <a:xfrm>
            <a:off x="8218144" y="7699464"/>
            <a:ext cx="2707883" cy="2433667"/>
          </a:xfrm>
          <a:prstGeom prst="rect">
            <a:avLst/>
          </a:prstGeom>
        </p:spPr>
      </p:pic>
      <p:pic>
        <p:nvPicPr>
          <p:cNvPr id="3" name="Picture 2"/>
          <p:cNvPicPr>
            <a:picLocks noChangeAspect="1"/>
          </p:cNvPicPr>
          <p:nvPr/>
        </p:nvPicPr>
        <p:blipFill>
          <a:blip r:embed="rId4"/>
          <a:stretch>
            <a:fillRect/>
          </a:stretch>
        </p:blipFill>
        <p:spPr>
          <a:xfrm>
            <a:off x="9741864" y="2323818"/>
            <a:ext cx="3466316" cy="2361746"/>
          </a:xfrm>
          <a:prstGeom prst="rect">
            <a:avLst/>
          </a:prstGeom>
        </p:spPr>
      </p:pic>
      <p:pic>
        <p:nvPicPr>
          <p:cNvPr id="7" name="Picture 6"/>
          <p:cNvPicPr>
            <a:picLocks noChangeAspect="1"/>
          </p:cNvPicPr>
          <p:nvPr/>
        </p:nvPicPr>
        <p:blipFill>
          <a:blip r:embed="rId5"/>
          <a:stretch>
            <a:fillRect/>
          </a:stretch>
        </p:blipFill>
        <p:spPr>
          <a:xfrm>
            <a:off x="13579066" y="2323818"/>
            <a:ext cx="3407208" cy="2393201"/>
          </a:xfrm>
          <a:prstGeom prst="rect">
            <a:avLst/>
          </a:prstGeom>
        </p:spPr>
      </p:pic>
      <p:pic>
        <p:nvPicPr>
          <p:cNvPr id="8" name="Picture 7"/>
          <p:cNvPicPr>
            <a:picLocks noChangeAspect="1"/>
          </p:cNvPicPr>
          <p:nvPr/>
        </p:nvPicPr>
        <p:blipFill>
          <a:blip r:embed="rId6"/>
          <a:stretch>
            <a:fillRect/>
          </a:stretch>
        </p:blipFill>
        <p:spPr>
          <a:xfrm>
            <a:off x="17301612" y="2323818"/>
            <a:ext cx="3616854" cy="2428376"/>
          </a:xfrm>
          <a:prstGeom prst="rect">
            <a:avLst/>
          </a:prstGeom>
        </p:spPr>
      </p:pic>
      <p:sp>
        <p:nvSpPr>
          <p:cNvPr id="10" name="Rectangle 9"/>
          <p:cNvSpPr/>
          <p:nvPr/>
        </p:nvSpPr>
        <p:spPr>
          <a:xfrm>
            <a:off x="13484901" y="4812821"/>
            <a:ext cx="3816712" cy="1600438"/>
          </a:xfrm>
          <a:prstGeom prst="rect">
            <a:avLst/>
          </a:prstGeom>
        </p:spPr>
        <p:txBody>
          <a:bodyPr wrap="square">
            <a:spAutoFit/>
          </a:bodyPr>
          <a:lstStyle/>
          <a:p>
            <a:r>
              <a:rPr lang="en-GB" sz="1400" dirty="0"/>
              <a:t>A tightly woven wattle wall will help make your roundhouse a strong structure. Using string or wool, start on one of your door posts and weave in and out around your roundhouse covering the sides completely, starting from the bottom up to the top of the wall posts. Don’t forget to leave a gap for the </a:t>
            </a:r>
            <a:r>
              <a:rPr lang="en-GB" sz="1400" dirty="0" smtClean="0"/>
              <a:t>door. </a:t>
            </a:r>
            <a:endParaRPr lang="en-GB" sz="1400" dirty="0"/>
          </a:p>
        </p:txBody>
      </p:sp>
      <p:sp>
        <p:nvSpPr>
          <p:cNvPr id="11" name="Rectangle 10"/>
          <p:cNvSpPr/>
          <p:nvPr/>
        </p:nvSpPr>
        <p:spPr>
          <a:xfrm>
            <a:off x="9632515" y="4756980"/>
            <a:ext cx="3575665" cy="1815882"/>
          </a:xfrm>
          <a:prstGeom prst="rect">
            <a:avLst/>
          </a:prstGeom>
        </p:spPr>
        <p:txBody>
          <a:bodyPr wrap="square">
            <a:spAutoFit/>
          </a:bodyPr>
          <a:lstStyle/>
          <a:p>
            <a:r>
              <a:rPr lang="en-GB" sz="1400" dirty="0" smtClean="0"/>
              <a:t>Create </a:t>
            </a:r>
            <a:r>
              <a:rPr lang="en-GB" sz="1400" dirty="0"/>
              <a:t>a wall line by inserting your ‘posts’ into your base. You’ll probably need to carefully cut a hole before putting the posts in. Secure with a little (non-authentic) tape or glue. 7 to 11 posts, each around 8cm long, should be fine with approximately 3cm spacing between </a:t>
            </a:r>
            <a:r>
              <a:rPr lang="en-GB" sz="1400" dirty="0" smtClean="0"/>
              <a:t>them. </a:t>
            </a:r>
            <a:r>
              <a:rPr lang="en-GB" sz="1400" dirty="0"/>
              <a:t>Don’t forget to leave a bigger space on the south side for a main door. </a:t>
            </a:r>
          </a:p>
        </p:txBody>
      </p:sp>
      <p:sp>
        <p:nvSpPr>
          <p:cNvPr id="13" name="Rectangle 12"/>
          <p:cNvSpPr/>
          <p:nvPr/>
        </p:nvSpPr>
        <p:spPr>
          <a:xfrm>
            <a:off x="17301612" y="4812821"/>
            <a:ext cx="3616853" cy="2677656"/>
          </a:xfrm>
          <a:prstGeom prst="rect">
            <a:avLst/>
          </a:prstGeom>
        </p:spPr>
        <p:txBody>
          <a:bodyPr wrap="square">
            <a:spAutoFit/>
          </a:bodyPr>
          <a:lstStyle/>
          <a:p>
            <a:r>
              <a:rPr lang="en-GB" sz="1400" dirty="0"/>
              <a:t>Next you need to lay long rafters </a:t>
            </a:r>
            <a:r>
              <a:rPr lang="en-GB" sz="1400" dirty="0" smtClean="0"/>
              <a:t>so </a:t>
            </a:r>
            <a:r>
              <a:rPr lang="en-GB" sz="1400" dirty="0"/>
              <a:t>they come together at the top. Try to tie them together with string or wool (or else use a little glue or </a:t>
            </a:r>
            <a:r>
              <a:rPr lang="en-GB" sz="1400" dirty="0" err="1"/>
              <a:t>sellotape</a:t>
            </a:r>
            <a:r>
              <a:rPr lang="en-GB" sz="1400" dirty="0"/>
              <a:t>) at the </a:t>
            </a:r>
            <a:r>
              <a:rPr lang="en-GB" sz="1400" dirty="0" smtClean="0"/>
              <a:t>top. </a:t>
            </a:r>
            <a:r>
              <a:rPr lang="en-GB" sz="1400" dirty="0"/>
              <a:t>Once secure, you can cut the length of the rafters so they </a:t>
            </a:r>
            <a:r>
              <a:rPr lang="en-GB" sz="1400" dirty="0" smtClean="0"/>
              <a:t>overhang. </a:t>
            </a:r>
          </a:p>
          <a:p>
            <a:endParaRPr lang="en-GB" sz="1400" dirty="0"/>
          </a:p>
          <a:p>
            <a:r>
              <a:rPr lang="en-GB" sz="1400" dirty="0"/>
              <a:t>Daub is a mixture of soil with fibrous material to bind it together, such as straw. It’s used to give a waterproof coating to the woven wattle framework. You may want to try mixing your own daub </a:t>
            </a:r>
            <a:r>
              <a:rPr lang="en-GB" sz="1400" dirty="0" smtClean="0"/>
              <a:t>or </a:t>
            </a:r>
            <a:r>
              <a:rPr lang="en-GB" sz="1400" dirty="0"/>
              <a:t>you could use clay. Stick it carefully on top of the woven wattle. </a:t>
            </a:r>
          </a:p>
        </p:txBody>
      </p:sp>
      <p:sp>
        <p:nvSpPr>
          <p:cNvPr id="16" name="Rectangle 15"/>
          <p:cNvSpPr/>
          <p:nvPr/>
        </p:nvSpPr>
        <p:spPr>
          <a:xfrm>
            <a:off x="9632515" y="1883628"/>
            <a:ext cx="11508689" cy="56752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12195004" y="1983710"/>
            <a:ext cx="6175332" cy="2734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Key knowledge: How to make a roundhouse</a:t>
            </a:r>
            <a:endParaRPr lang="en-GB" dirty="0"/>
          </a:p>
        </p:txBody>
      </p:sp>
    </p:spTree>
    <p:extLst>
      <p:ext uri="{BB962C8B-B14F-4D97-AF65-F5344CB8AC3E}">
        <p14:creationId xmlns:p14="http://schemas.microsoft.com/office/powerpoint/2010/main" val="41554921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1969</TotalTime>
  <Words>724</Words>
  <Application>Microsoft Office PowerPoint</Application>
  <PresentationFormat>Custom</PresentationFormat>
  <Paragraphs>37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SchoolTST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123</dc:creator>
  <cp:lastModifiedBy>123</cp:lastModifiedBy>
  <cp:revision>91</cp:revision>
  <dcterms:created xsi:type="dcterms:W3CDTF">2022-06-14T12:48:28Z</dcterms:created>
  <dcterms:modified xsi:type="dcterms:W3CDTF">2022-06-23T13:07:06Z</dcterms:modified>
</cp:coreProperties>
</file>