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90" r:id="rId3"/>
    <p:sldId id="29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2" r:id="rId20"/>
    <p:sldId id="292"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93" r:id="rId34"/>
    <p:sldId id="286" r:id="rId35"/>
    <p:sldId id="294" r:id="rId36"/>
    <p:sldId id="287" r:id="rId37"/>
    <p:sldId id="288" r:id="rId38"/>
    <p:sldId id="289"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e Walton" initials="SW" lastIdx="42" clrIdx="0"/>
  <p:cmAuthor id="1" name="Munday, Debbie" initials="D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D84"/>
    <a:srgbClr val="9FC63B"/>
    <a:srgbClr val="006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6006" autoAdjust="0"/>
    <p:restoredTop sz="61575" autoAdjust="0"/>
  </p:normalViewPr>
  <p:slideViewPr>
    <p:cSldViewPr snapToGrid="0">
      <p:cViewPr varScale="1">
        <p:scale>
          <a:sx n="70" d="100"/>
          <a:sy n="70" d="100"/>
        </p:scale>
        <p:origin x="276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idx="1"/>
          </p:nvPr>
        </p:nvSpPr>
        <p:spPr>
          <a:xfrm>
            <a:off x="3884614" y="0"/>
            <a:ext cx="2971800" cy="457200"/>
          </a:xfrm>
          <a:prstGeom prst="rect">
            <a:avLst/>
          </a:prstGeom>
        </p:spPr>
        <p:txBody>
          <a:bodyPr vert="horz" lIns="91432" tIns="45716" rIns="91432" bIns="45716" rtlCol="0"/>
          <a:lstStyle>
            <a:lvl1pPr algn="r">
              <a:defRPr sz="1200"/>
            </a:lvl1pPr>
          </a:lstStyle>
          <a:p>
            <a:fld id="{F455298A-BE3E-4331-8636-8EA6EF79D7BD}" type="datetimeFigureOut">
              <a:rPr lang="en-GB" smtClean="0"/>
              <a:pPr/>
              <a:t>15/06/2021</a:t>
            </a:fld>
            <a:endParaRPr lang="en-GB"/>
          </a:p>
        </p:txBody>
      </p:sp>
      <p:sp>
        <p:nvSpPr>
          <p:cNvPr id="4" name="Slide Image Placeholder 3"/>
          <p:cNvSpPr>
            <a:spLocks noGrp="1" noRot="1" noChangeAspect="1"/>
          </p:cNvSpPr>
          <p:nvPr>
            <p:ph type="sldImg" idx="2"/>
          </p:nvPr>
        </p:nvSpPr>
        <p:spPr>
          <a:xfrm>
            <a:off x="1144588" y="685800"/>
            <a:ext cx="4570412" cy="3429000"/>
          </a:xfrm>
          <a:prstGeom prst="rect">
            <a:avLst/>
          </a:prstGeom>
          <a:noFill/>
          <a:ln w="12700">
            <a:solidFill>
              <a:prstClr val="black"/>
            </a:solidFill>
          </a:ln>
        </p:spPr>
        <p:txBody>
          <a:bodyPr vert="horz" lIns="91432" tIns="45716" rIns="91432" bIns="45716" rtlCol="0" anchor="ctr"/>
          <a:lstStyle/>
          <a:p>
            <a:endParaRPr lang="en-GB"/>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32" tIns="45716" rIns="91432"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32" tIns="45716" rIns="91432" bIns="45716" rtlCol="0" anchor="b"/>
          <a:lstStyle>
            <a:lvl1pPr algn="l">
              <a:defRPr sz="1200"/>
            </a:lvl1pPr>
          </a:lstStyle>
          <a:p>
            <a:endParaRPr lang="en-GB"/>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2" tIns="45716" rIns="91432" bIns="45716" rtlCol="0" anchor="b"/>
          <a:lstStyle>
            <a:lvl1pPr algn="r">
              <a:defRPr sz="1200"/>
            </a:lvl1pPr>
          </a:lstStyle>
          <a:p>
            <a:fld id="{17A5C5A3-3FD0-4CCD-B10A-2D7E3F78E721}" type="slidenum">
              <a:rPr lang="en-GB" smtClean="0"/>
              <a:pPr/>
              <a:t>‹#›</a:t>
            </a:fld>
            <a:endParaRPr lang="en-GB"/>
          </a:p>
        </p:txBody>
      </p:sp>
    </p:spTree>
    <p:extLst>
      <p:ext uri="{BB962C8B-B14F-4D97-AF65-F5344CB8AC3E}">
        <p14:creationId xmlns:p14="http://schemas.microsoft.com/office/powerpoint/2010/main" val="718222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buckscc.gov.uk/services/education/school-admissions/grammar-schools-and-secondary-transfer-testing-2022-entry/"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a:t>
            </a:fld>
            <a:endParaRPr lang="en-GB"/>
          </a:p>
        </p:txBody>
      </p:sp>
    </p:spTree>
    <p:extLst>
      <p:ext uri="{BB962C8B-B14F-4D97-AF65-F5344CB8AC3E}">
        <p14:creationId xmlns:p14="http://schemas.microsoft.com/office/powerpoint/2010/main" val="1296329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ltLang="en-US" dirty="0"/>
              <a:t>It is difficult to summarise this in one slide, parents should read the School Transport Policy and Guidance on the website at:</a:t>
            </a:r>
          </a:p>
          <a:p>
            <a:pPr>
              <a:defRPr/>
            </a:pPr>
            <a:endParaRPr lang="en-GB" altLang="en-US" dirty="0"/>
          </a:p>
          <a:p>
            <a:pPr>
              <a:defRPr/>
            </a:pPr>
            <a:r>
              <a:rPr lang="en-GB" altLang="en-US" dirty="0"/>
              <a:t>http://www.buckscc.gov.uk/services/education/school-transport/school-transport-policies/</a:t>
            </a:r>
          </a:p>
          <a:p>
            <a:pPr>
              <a:defRPr/>
            </a:pPr>
            <a:endParaRPr lang="en-GB" altLang="en-US" dirty="0"/>
          </a:p>
          <a:p>
            <a:pPr>
              <a:defRPr/>
            </a:pPr>
            <a:r>
              <a:rPr lang="en-GB" altLang="en-US" dirty="0"/>
              <a:t>http://www.buckscc.gov.uk/media/2314/school-transport-policy-and-guidance.pdf    (pdf of transport guidance)</a:t>
            </a:r>
          </a:p>
          <a:p>
            <a:pPr>
              <a:defRPr/>
            </a:pPr>
            <a:endParaRPr lang="en-GB" altLang="en-US" dirty="0"/>
          </a:p>
          <a:p>
            <a:pPr>
              <a:defRPr/>
            </a:pPr>
            <a:endParaRPr lang="en-GB" altLang="en-US" dirty="0"/>
          </a:p>
          <a:p>
            <a:pPr>
              <a:defRPr/>
            </a:pPr>
            <a:r>
              <a:rPr lang="en-GB" altLang="en-US" dirty="0"/>
              <a:t>On the website there is a Nearest School Transport Checker which will give routed home to school distances : </a:t>
            </a:r>
          </a:p>
          <a:p>
            <a:pPr>
              <a:defRPr/>
            </a:pPr>
            <a:endParaRPr lang="en-GB" altLang="en-US" dirty="0"/>
          </a:p>
          <a:p>
            <a:pPr>
              <a:defRPr/>
            </a:pPr>
            <a:r>
              <a:rPr lang="en-GB" altLang="en-US" dirty="0">
                <a:solidFill>
                  <a:schemeClr val="accent2">
                    <a:lumMod val="60000"/>
                    <a:lumOff val="40000"/>
                  </a:schemeClr>
                </a:solidFill>
              </a:rPr>
              <a:t>www.buckscc.gov.uk/findaschoolplace </a:t>
            </a:r>
            <a:r>
              <a:rPr lang="en-GB" altLang="en-US" dirty="0"/>
              <a:t> </a:t>
            </a:r>
          </a:p>
          <a:p>
            <a:pPr>
              <a:defRPr/>
            </a:pPr>
            <a:endParaRPr lang="en-GB" altLang="en-US" dirty="0"/>
          </a:p>
          <a:p>
            <a:pPr>
              <a:defRPr/>
            </a:pPr>
            <a:r>
              <a:rPr lang="en-GB" altLang="en-US" dirty="0"/>
              <a:t>If you qualify for grammar school and attend your nearest grammar school you will only be assisted with transport if there is no nearer upper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10</a:t>
            </a:fld>
            <a:endParaRPr lang="en-GB"/>
          </a:p>
        </p:txBody>
      </p:sp>
    </p:spTree>
    <p:extLst>
      <p:ext uri="{BB962C8B-B14F-4D97-AF65-F5344CB8AC3E}">
        <p14:creationId xmlns:p14="http://schemas.microsoft.com/office/powerpoint/2010/main" val="3435973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11</a:t>
            </a:fld>
            <a:endParaRPr lang="en-GB"/>
          </a:p>
        </p:txBody>
      </p:sp>
    </p:spTree>
    <p:extLst>
      <p:ext uri="{BB962C8B-B14F-4D97-AF65-F5344CB8AC3E}">
        <p14:creationId xmlns:p14="http://schemas.microsoft.com/office/powerpoint/2010/main" val="1834954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cs typeface="Arial" panose="020B0604020202020204" pitchFamily="34" charset="0"/>
              </a:rPr>
              <a:t>Each year some children are not offered any of their preferred schools and are offered a school place that was not on their list. </a:t>
            </a:r>
          </a:p>
          <a:p>
            <a:pPr>
              <a:defRPr/>
            </a:pPr>
            <a:endParaRPr lang="en-US" altLang="en-US" dirty="0">
              <a:cs typeface="Arial" panose="020B0604020202020204" pitchFamily="34" charset="0"/>
            </a:endParaRPr>
          </a:p>
          <a:p>
            <a:pPr>
              <a:defRPr/>
            </a:pPr>
            <a:r>
              <a:rPr lang="en-US" altLang="en-US" dirty="0">
                <a:cs typeface="Arial" panose="020B0604020202020204" pitchFamily="34" charset="0"/>
              </a:rPr>
              <a:t>This happens because parents: </a:t>
            </a:r>
          </a:p>
          <a:p>
            <a:pPr marL="171435" indent="-171435">
              <a:buFont typeface="Arial" panose="020B0604020202020204" pitchFamily="34" charset="0"/>
              <a:buChar char="•"/>
              <a:defRPr/>
            </a:pPr>
            <a:r>
              <a:rPr lang="en-US" altLang="en-US" dirty="0">
                <a:cs typeface="Arial" panose="020B0604020202020204" pitchFamily="34" charset="0"/>
              </a:rPr>
              <a:t>do not include their nearest or most local school or their catchment school amongst their preferences – these are the schools they have most chance of getting so leaving the nearest and/or catchment school out raises the risk of not being offered a local school</a:t>
            </a:r>
          </a:p>
          <a:p>
            <a:pPr marL="171435" indent="-171435">
              <a:buFont typeface="Arial" panose="020B0604020202020204" pitchFamily="34" charset="0"/>
              <a:buChar char="•"/>
              <a:defRPr/>
            </a:pPr>
            <a:r>
              <a:rPr lang="en-US" altLang="en-US" dirty="0">
                <a:cs typeface="Arial" panose="020B0604020202020204" pitchFamily="34" charset="0"/>
              </a:rPr>
              <a:t>only give one preference, even if you live really close to a school or have a sibling already there, still include other local schools that will be acceptable to you as lower preferences, this reduces the risk of not being offered a local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12</a:t>
            </a:fld>
            <a:endParaRPr lang="en-GB"/>
          </a:p>
        </p:txBody>
      </p:sp>
    </p:spTree>
    <p:extLst>
      <p:ext uri="{BB962C8B-B14F-4D97-AF65-F5344CB8AC3E}">
        <p14:creationId xmlns:p14="http://schemas.microsoft.com/office/powerpoint/2010/main" val="30422118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All children are automatically added to the waiting lists for those higher preference schools where a place could not be offered that they are qualified to attend.</a:t>
            </a:r>
          </a:p>
          <a:p>
            <a:endParaRPr lang="en-US" altLang="en-US" dirty="0"/>
          </a:p>
          <a:p>
            <a:r>
              <a:rPr lang="en-US" altLang="en-US" dirty="0"/>
              <a:t>The</a:t>
            </a:r>
            <a:r>
              <a:rPr lang="en-US" altLang="en-US" baseline="0" dirty="0"/>
              <a:t> National Offer Day school offers are the first of a number of ‘rounds’ of allocations and we manage the rest of the allocation  by grouping offers together in rounds. </a:t>
            </a:r>
          </a:p>
          <a:p>
            <a:endParaRPr lang="en-US" altLang="en-US" baseline="0" dirty="0"/>
          </a:p>
          <a:p>
            <a:r>
              <a:rPr lang="en-US" altLang="en-US" dirty="0"/>
              <a:t>No new preferences can be added for the second round so make sure you include all the schools you want your child to be considered for in the first two rounds when you make your application. </a:t>
            </a:r>
          </a:p>
          <a:p>
            <a:endParaRPr lang="en-US" altLang="en-US" dirty="0"/>
          </a:p>
          <a:p>
            <a:r>
              <a:rPr lang="en-US" altLang="en-US" dirty="0"/>
              <a:t>New</a:t>
            </a:r>
            <a:r>
              <a:rPr lang="en-US" altLang="en-US" baseline="0" dirty="0"/>
              <a:t> preferences can be added for the third and following rounds. We hold allocation rounds until July after which any further allocations are made as and when places become available. </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13</a:t>
            </a:fld>
            <a:endParaRPr lang="en-GB"/>
          </a:p>
        </p:txBody>
      </p:sp>
    </p:spTree>
    <p:extLst>
      <p:ext uri="{BB962C8B-B14F-4D97-AF65-F5344CB8AC3E}">
        <p14:creationId xmlns:p14="http://schemas.microsoft.com/office/powerpoint/2010/main" val="2285885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You can appeal for a place at any school that you have been refused. This includes grammar schools when your child has not qualified.  In all appeals, you will need to make a case for why your child should be offered a place above the school’s admission number (the number of places available in Year 7). </a:t>
            </a:r>
          </a:p>
          <a:p>
            <a:endParaRPr lang="en-US" altLang="en-US" dirty="0"/>
          </a:p>
          <a:p>
            <a:r>
              <a:rPr lang="en-US" altLang="en-US" dirty="0"/>
              <a:t>More information follows on slides</a:t>
            </a:r>
            <a:r>
              <a:rPr lang="en-US" altLang="en-US" baseline="0" dirty="0"/>
              <a:t> 35 and 36</a:t>
            </a:r>
            <a:r>
              <a:rPr lang="en-US" altLang="en-US" dirty="0"/>
              <a:t> about grammar school appeals for non-qualified children.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14</a:t>
            </a:fld>
            <a:endParaRPr lang="en-GB"/>
          </a:p>
        </p:txBody>
      </p:sp>
    </p:spTree>
    <p:extLst>
      <p:ext uri="{BB962C8B-B14F-4D97-AF65-F5344CB8AC3E}">
        <p14:creationId xmlns:p14="http://schemas.microsoft.com/office/powerpoint/2010/main" val="6575970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Panel is made up of three panel members plus a clerk who will record the appeal and decision.  The Panel members will not be connected to the school involved in the appeal or with the decision not to offer your child a place.</a:t>
            </a:r>
          </a:p>
          <a:p>
            <a:endParaRPr lang="en-GB" altLang="en-US" dirty="0"/>
          </a:p>
          <a:p>
            <a:r>
              <a:rPr lang="en-GB" altLang="en-US" dirty="0"/>
              <a:t>You usually need to attend the appeal hearing and put your case in person, although it can be held in your absence. </a:t>
            </a:r>
          </a:p>
          <a:p>
            <a:endParaRPr lang="en-GB" altLang="en-US" dirty="0"/>
          </a:p>
          <a:p>
            <a:r>
              <a:rPr lang="en-GB" altLang="en-US" dirty="0"/>
              <a:t>During the pandemic all appeals in Buckinghamshire are being held in writing only in line with government advice which will cease on 30 September 2021. </a:t>
            </a:r>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15</a:t>
            </a:fld>
            <a:endParaRPr lang="en-GB"/>
          </a:p>
        </p:txBody>
      </p:sp>
    </p:spTree>
    <p:extLst>
      <p:ext uri="{BB962C8B-B14F-4D97-AF65-F5344CB8AC3E}">
        <p14:creationId xmlns:p14="http://schemas.microsoft.com/office/powerpoint/2010/main" val="30134149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16</a:t>
            </a:fld>
            <a:endParaRPr lang="en-GB"/>
          </a:p>
        </p:txBody>
      </p:sp>
    </p:spTree>
    <p:extLst>
      <p:ext uri="{BB962C8B-B14F-4D97-AF65-F5344CB8AC3E}">
        <p14:creationId xmlns:p14="http://schemas.microsoft.com/office/powerpoint/2010/main" val="4197420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about the test and any changes made due to the pandemic will always be on the Buckinghamshire Grammar Schools website </a:t>
            </a:r>
            <a:r>
              <a:rPr lang="en-GB" dirty="0">
                <a:hlinkClick r:id="rId3"/>
              </a:rPr>
              <a:t>The Buckinghamshire Grammar Schools | Home (thebucksgrammarschools.org)</a:t>
            </a:r>
            <a:r>
              <a:rPr lang="en-GB" dirty="0"/>
              <a:t> and where needed we will write to parents.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18</a:t>
            </a:fld>
            <a:endParaRPr lang="en-GB"/>
          </a:p>
        </p:txBody>
      </p:sp>
    </p:spTree>
    <p:extLst>
      <p:ext uri="{BB962C8B-B14F-4D97-AF65-F5344CB8AC3E}">
        <p14:creationId xmlns:p14="http://schemas.microsoft.com/office/powerpoint/2010/main" val="13942758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18">
              <a:defRPr/>
            </a:pPr>
            <a:r>
              <a:rPr lang="en-GB" dirty="0"/>
              <a:t>The familiarisation is also available to download on the website: </a:t>
            </a:r>
            <a:r>
              <a:rPr lang="en-GB" dirty="0">
                <a:hlinkClick r:id="rId3"/>
              </a:rPr>
              <a:t>Secondary Transfer Testing 2022 introduction | Buckinghamshire Council (buckscc.gov.uk)</a:t>
            </a:r>
            <a:r>
              <a:rPr lang="en-GB" dirty="0"/>
              <a:t> </a:t>
            </a:r>
          </a:p>
          <a:p>
            <a:pPr defTabSz="914318">
              <a:defRPr/>
            </a:pPr>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19</a:t>
            </a:fld>
            <a:endParaRPr lang="en-GB"/>
          </a:p>
        </p:txBody>
      </p:sp>
    </p:spTree>
    <p:extLst>
      <p:ext uri="{BB962C8B-B14F-4D97-AF65-F5344CB8AC3E}">
        <p14:creationId xmlns:p14="http://schemas.microsoft.com/office/powerpoint/2010/main" val="3849682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a:t>
            </a:fld>
            <a:endParaRPr lang="en-GB"/>
          </a:p>
        </p:txBody>
      </p:sp>
    </p:spTree>
    <p:extLst>
      <p:ext uri="{BB962C8B-B14F-4D97-AF65-F5344CB8AC3E}">
        <p14:creationId xmlns:p14="http://schemas.microsoft.com/office/powerpoint/2010/main" val="37972448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20</a:t>
            </a:fld>
            <a:endParaRPr lang="en-GB"/>
          </a:p>
        </p:txBody>
      </p:sp>
    </p:spTree>
    <p:extLst>
      <p:ext uri="{BB962C8B-B14F-4D97-AF65-F5344CB8AC3E}">
        <p14:creationId xmlns:p14="http://schemas.microsoft.com/office/powerpoint/2010/main" val="1249335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GB" altLang="en-US" dirty="0"/>
              <a:t>The Secondary Transfer Test is not compulsory. </a:t>
            </a:r>
          </a:p>
          <a:p>
            <a:endParaRPr lang="en-GB" altLang="en-US" dirty="0"/>
          </a:p>
          <a:p>
            <a:r>
              <a:rPr lang="en-GB" altLang="en-US" dirty="0"/>
              <a:t>Think about your child’s attainment in school to date. The national expectation for a child in Year 6 is to achieve a standardised score of 100 in the National Tests. Most children starting at grammar school in 2022 will have qualified in the Secondary Transfer Test and are likely to have gained a score of at least 100 in the National Tests.</a:t>
            </a:r>
          </a:p>
          <a:p>
            <a:endParaRPr lang="en-GB" altLang="en-US" b="1" dirty="0"/>
          </a:p>
          <a:p>
            <a:r>
              <a:rPr lang="en-GB" altLang="en-US" dirty="0"/>
              <a:t>If a grammar school is not something you would expect your child to attend then you can discuss this with your child’s headteacher and agree if it is not appropriate for your child to take part in the Secondary Transfer Test. </a:t>
            </a:r>
          </a:p>
          <a:p>
            <a:endParaRPr lang="en-GB" altLang="en-US" dirty="0"/>
          </a:p>
          <a:p>
            <a:r>
              <a:rPr lang="en-GB" altLang="en-US" dirty="0"/>
              <a:t>If your child has Special Educational Needs and they are to sit the test then there is more information available later about what you may do if adjustments to the test are required.</a:t>
            </a:r>
          </a:p>
          <a:p>
            <a:endParaRPr lang="en-GB" altLang="en-US" dirty="0"/>
          </a:p>
          <a:p>
            <a:r>
              <a:rPr lang="en-US" altLang="en-US" dirty="0"/>
              <a:t>Headteachers are asked to provide a recommendation about the suitability of children for grammar school before the outcomes of the test are known. </a:t>
            </a:r>
          </a:p>
          <a:p>
            <a:endParaRPr lang="en-US" altLang="en-US" dirty="0"/>
          </a:p>
          <a:p>
            <a:r>
              <a:rPr lang="en-US" altLang="en-US" dirty="0"/>
              <a:t>There are three levels of recommendation:</a:t>
            </a:r>
          </a:p>
          <a:p>
            <a:endParaRPr lang="en-US" altLang="en-US" dirty="0"/>
          </a:p>
          <a:p>
            <a:r>
              <a:rPr lang="en-GB" altLang="en-US" dirty="0"/>
              <a:t>1. Exceptionally able so very highly recommended </a:t>
            </a:r>
          </a:p>
          <a:p>
            <a:r>
              <a:rPr lang="en-GB" altLang="en-US" dirty="0"/>
              <a:t>2. Very able so recommended without any reservation </a:t>
            </a:r>
          </a:p>
          <a:p>
            <a:r>
              <a:rPr lang="en-GB" altLang="en-US" dirty="0"/>
              <a:t>3. Recommended with reservation (the headteacher must be prepared to say what that reservation is based on)</a:t>
            </a:r>
          </a:p>
          <a:p>
            <a:endParaRPr lang="en-US" altLang="en-US" dirty="0"/>
          </a:p>
          <a:p>
            <a:r>
              <a:rPr lang="en-US" altLang="en-US" dirty="0"/>
              <a:t>There is a  4</a:t>
            </a:r>
            <a:r>
              <a:rPr lang="en-US" altLang="en-US" baseline="30000" dirty="0"/>
              <a:t>th </a:t>
            </a:r>
            <a:r>
              <a:rPr lang="en-US" altLang="en-US" dirty="0"/>
              <a:t>’recommendation’ - ‘not recommended for grammar school’.</a:t>
            </a:r>
          </a:p>
          <a:p>
            <a:endParaRPr lang="en-US" altLang="en-US" dirty="0"/>
          </a:p>
          <a:p>
            <a:r>
              <a:rPr lang="en-US" altLang="en-US" dirty="0"/>
              <a:t>and three levels of attitude to work: </a:t>
            </a:r>
          </a:p>
          <a:p>
            <a:endParaRPr lang="en-GB" altLang="en-US" dirty="0"/>
          </a:p>
          <a:p>
            <a:r>
              <a:rPr lang="en-GB" altLang="en-US" dirty="0"/>
              <a:t>1. Enjoys challenge and is a highly motivated independent learner. </a:t>
            </a:r>
          </a:p>
          <a:p>
            <a:r>
              <a:rPr lang="en-GB" altLang="en-US" dirty="0"/>
              <a:t>2. Consistently hardworking and reliable. </a:t>
            </a:r>
          </a:p>
          <a:p>
            <a:r>
              <a:rPr lang="en-GB" altLang="en-US" dirty="0"/>
              <a:t>3. Output varies.</a:t>
            </a:r>
          </a:p>
          <a:p>
            <a:endParaRPr lang="en-GB" altLang="en-US" dirty="0"/>
          </a:p>
          <a:p>
            <a:r>
              <a:rPr lang="en-US" altLang="en-US" dirty="0"/>
              <a:t>There is a 4</a:t>
            </a:r>
            <a:r>
              <a:rPr lang="en-US" altLang="en-US" baseline="30000" dirty="0"/>
              <a:t>th</a:t>
            </a:r>
            <a:r>
              <a:rPr lang="en-US" altLang="en-US" dirty="0"/>
              <a:t> level – ‘</a:t>
            </a:r>
            <a:r>
              <a:rPr lang="en-GB" altLang="en-US" dirty="0"/>
              <a:t>Lacks self organisation, requires support’.</a:t>
            </a:r>
          </a:p>
          <a:p>
            <a:endParaRPr lang="en-US" altLang="en-US" dirty="0"/>
          </a:p>
          <a:p>
            <a:r>
              <a:rPr lang="en-US" altLang="en-US" dirty="0"/>
              <a:t>These are combined together to make the overall recommendation ( e.g. 2:1 = Very able so recommended without any reservation: Enjoys challenge and is a highly motivated independent learner)</a:t>
            </a:r>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21</a:t>
            </a:fld>
            <a:endParaRPr lang="en-GB"/>
          </a:p>
        </p:txBody>
      </p:sp>
    </p:spTree>
    <p:extLst>
      <p:ext uri="{BB962C8B-B14F-4D97-AF65-F5344CB8AC3E}">
        <p14:creationId xmlns:p14="http://schemas.microsoft.com/office/powerpoint/2010/main" val="3073512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22</a:t>
            </a:fld>
            <a:endParaRPr lang="en-GB"/>
          </a:p>
        </p:txBody>
      </p:sp>
    </p:spTree>
    <p:extLst>
      <p:ext uri="{BB962C8B-B14F-4D97-AF65-F5344CB8AC3E}">
        <p14:creationId xmlns:p14="http://schemas.microsoft.com/office/powerpoint/2010/main" val="19394569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A copy of the Familiarisation booklet will be sent to the home address of all children attending a Buckinghamshire primary school or Partner school </a:t>
            </a:r>
            <a:r>
              <a:rPr lang="en-GB" altLang="en-US">
                <a:latin typeface="Arial" pitchFamily="34" charset="0"/>
              </a:rPr>
              <a:t>in July.  </a:t>
            </a:r>
            <a:endParaRPr lang="en-GB" altLang="en-US" dirty="0">
              <a:latin typeface="Arial" pitchFamily="34" charset="0"/>
            </a:endParaRPr>
          </a:p>
          <a:p>
            <a:endParaRPr lang="en-GB" altLang="en-US" dirty="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itchFamily="34" charset="0"/>
              </a:rPr>
              <a:t>A pdf of the booklet will be available to download for out of county children. </a:t>
            </a:r>
            <a:r>
              <a:rPr lang="en-GB" dirty="0"/>
              <a:t>https://www.buckscc.gov.uk/media/4515631/familiarisation-booklet.pdf</a:t>
            </a:r>
          </a:p>
          <a:p>
            <a:endParaRPr lang="en-GB" altLang="en-US" dirty="0">
              <a:latin typeface="Arial" pitchFamily="34" charset="0"/>
            </a:endParaRPr>
          </a:p>
          <a:p>
            <a:r>
              <a:rPr lang="en-GB" altLang="en-US" dirty="0">
                <a:latin typeface="Arial" pitchFamily="34" charset="0"/>
              </a:rPr>
              <a:t>It will not be looked at in school.</a:t>
            </a:r>
          </a:p>
        </p:txBody>
      </p:sp>
      <p:sp>
        <p:nvSpPr>
          <p:cNvPr id="4" name="Slide Number Placeholder 3"/>
          <p:cNvSpPr>
            <a:spLocks noGrp="1"/>
          </p:cNvSpPr>
          <p:nvPr>
            <p:ph type="sldNum" sz="quarter" idx="10"/>
          </p:nvPr>
        </p:nvSpPr>
        <p:spPr/>
        <p:txBody>
          <a:bodyPr/>
          <a:lstStyle/>
          <a:p>
            <a:fld id="{17A5C5A3-3FD0-4CCD-B10A-2D7E3F78E721}" type="slidenum">
              <a:rPr lang="en-GB" smtClean="0"/>
              <a:pPr/>
              <a:t>23</a:t>
            </a:fld>
            <a:endParaRPr lang="en-GB"/>
          </a:p>
        </p:txBody>
      </p:sp>
    </p:spTree>
    <p:extLst>
      <p:ext uri="{BB962C8B-B14F-4D97-AF65-F5344CB8AC3E}">
        <p14:creationId xmlns:p14="http://schemas.microsoft.com/office/powerpoint/2010/main" val="30787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Practice Test will be sat in two sessions with a short gap in between. Each paper is approx. 35 minutes plus time for settling the children, collection and distribution of papers and the CD/downloaded instructions covering the example questions.  The total session time is therefore likely to be 45 – 50 minutes for each paper.  </a:t>
            </a:r>
          </a:p>
          <a:p>
            <a:endParaRPr lang="en-GB" altLang="en-US" dirty="0"/>
          </a:p>
          <a:p>
            <a:r>
              <a:rPr lang="en-GB" altLang="en-US" dirty="0"/>
              <a:t>It is provided to enable children to experience the sound of the CD/MP3 and give some understanding of the look and format of the test so when they do the Transfer Test they will know what to expect. The instructions are given on audio file. The questions included will be of a comparable nature but the real test questions will be different.</a:t>
            </a:r>
          </a:p>
          <a:p>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NOTE: </a:t>
            </a:r>
            <a:r>
              <a:rPr lang="en-GB" altLang="en-US" dirty="0"/>
              <a:t>The Practice Test must remain confidential and is the property of GL Assessment. </a:t>
            </a:r>
            <a:r>
              <a:rPr lang="en-GB" altLang="en-US" b="1" dirty="0"/>
              <a:t>It will not be sent home. </a:t>
            </a:r>
            <a:r>
              <a:rPr lang="en-GB" altLang="en-US" dirty="0"/>
              <a:t>The Practice Test will not be marked. </a:t>
            </a:r>
            <a:r>
              <a:rPr lang="en-GB" altLang="en-US" b="0" dirty="0"/>
              <a:t>The Transfer Test will be scheduled at least 2 days later</a:t>
            </a:r>
            <a:r>
              <a:rPr lang="en-GB" altLang="en-US" b="1" dirty="0"/>
              <a:t>.</a:t>
            </a:r>
          </a:p>
          <a:p>
            <a:endParaRPr lang="en-GB" altLang="en-US" dirty="0"/>
          </a:p>
          <a:p>
            <a:r>
              <a:rPr lang="en-GB" sz="1200" kern="1200" dirty="0">
                <a:solidFill>
                  <a:schemeClr val="tx1"/>
                </a:solidFill>
                <a:effectLst/>
                <a:latin typeface="+mn-lt"/>
                <a:ea typeface="+mn-ea"/>
                <a:cs typeface="+mn-cs"/>
              </a:rPr>
              <a:t>The Transfer Test must also remain confidential and the content must not be discussed by children, parents or staff. Children are reminded about this at the end of the Test.</a:t>
            </a:r>
            <a:endParaRPr lang="en-GB" altLang="en-US" dirty="0"/>
          </a:p>
          <a:p>
            <a:endParaRPr lang="en-GB" altLang="en-US" dirty="0"/>
          </a:p>
          <a:p>
            <a:endParaRPr lang="en-GB" altLang="en-US" b="1" dirty="0">
              <a:solidFill>
                <a:srgbClr val="FF0000"/>
              </a:solidFill>
            </a:endParaRPr>
          </a:p>
          <a:p>
            <a:endParaRPr lang="en-GB" altLang="en-US" b="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24</a:t>
            </a:fld>
            <a:endParaRPr lang="en-GB"/>
          </a:p>
        </p:txBody>
      </p:sp>
    </p:spTree>
    <p:extLst>
      <p:ext uri="{BB962C8B-B14F-4D97-AF65-F5344CB8AC3E}">
        <p14:creationId xmlns:p14="http://schemas.microsoft.com/office/powerpoint/2010/main" val="37853489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If your child misses the Practice Test you should liaise with the school.  A delay at this point may mean the Secondary Transfer Test will be delayed. All children attending Buckinghamshire primary schools or Partner Schools (local independent schools) will be expected to sit the Practice Test before attempting the Secondary Transfer Test. </a:t>
            </a:r>
          </a:p>
          <a:p>
            <a:endParaRPr lang="en-GB" altLang="en-US" dirty="0"/>
          </a:p>
          <a:p>
            <a:r>
              <a:rPr lang="en-GB" altLang="en-US" dirty="0"/>
              <a:t>If your child is ill on the day of the Transfer Test they should not attempt the test. On returning to school once the child  is well the parents will be advised of the new test date(s).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25</a:t>
            </a:fld>
            <a:endParaRPr lang="en-GB"/>
          </a:p>
        </p:txBody>
      </p:sp>
    </p:spTree>
    <p:extLst>
      <p:ext uri="{BB962C8B-B14F-4D97-AF65-F5344CB8AC3E}">
        <p14:creationId xmlns:p14="http://schemas.microsoft.com/office/powerpoint/2010/main" val="21178554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26</a:t>
            </a:fld>
            <a:endParaRPr lang="en-GB"/>
          </a:p>
        </p:txBody>
      </p:sp>
    </p:spTree>
    <p:extLst>
      <p:ext uri="{BB962C8B-B14F-4D97-AF65-F5344CB8AC3E}">
        <p14:creationId xmlns:p14="http://schemas.microsoft.com/office/powerpoint/2010/main" val="4851957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updated guidelines and form to request adjustments are available for schools to access or can be requested. The LA will coordinate this information and a Special Access Panel made up from appropriate professionals will make the decisions on behalf of the grammar schools.</a:t>
            </a:r>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27</a:t>
            </a:fld>
            <a:endParaRPr lang="en-GB"/>
          </a:p>
        </p:txBody>
      </p:sp>
    </p:spTree>
    <p:extLst>
      <p:ext uri="{BB962C8B-B14F-4D97-AF65-F5344CB8AC3E}">
        <p14:creationId xmlns:p14="http://schemas.microsoft.com/office/powerpoint/2010/main" val="16237664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i="0" dirty="0"/>
              <a:t>Are tutoring and coaching required?</a:t>
            </a:r>
            <a:endParaRPr lang="en-GB" altLang="en-US" i="0" dirty="0"/>
          </a:p>
          <a:p>
            <a:r>
              <a:rPr lang="en-GB" altLang="en-US" i="0" dirty="0"/>
              <a:t>The Secondary Transfer Test is designed to enable all children to demonstrate their academic potential without the need for coaching or excessive preparation. Primary schools that undertake testing on behalf of the grammar schools are asked not to tutor or coach children in their school prior to the test over and above enabling the children to follow the national curriculum relevant for their age.</a:t>
            </a:r>
          </a:p>
          <a:p>
            <a:r>
              <a:rPr lang="en-GB" altLang="en-US" i="0" dirty="0"/>
              <a:t>​</a:t>
            </a:r>
          </a:p>
          <a:p>
            <a:r>
              <a:rPr lang="en-GB" altLang="en-US" i="0" dirty="0"/>
              <a:t>In order to be able to prepare children appropriately for the STT, parents of children in Year 5 are provided with a familiarisation booklet in the summer term so that they can familiarise children with how the test papers will look. All children are also encouraged to prepare by taking the practice test so that they have the experience of taking a test under similar conditions to the STT. Additional free familiarisation materials are also available on GL Assessment’s website should parents wish to use them. </a:t>
            </a:r>
          </a:p>
          <a:p>
            <a:r>
              <a:rPr lang="en-GB" altLang="en-US" dirty="0"/>
              <a:t>​</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28</a:t>
            </a:fld>
            <a:endParaRPr lang="en-GB"/>
          </a:p>
        </p:txBody>
      </p:sp>
    </p:spTree>
    <p:extLst>
      <p:ext uri="{BB962C8B-B14F-4D97-AF65-F5344CB8AC3E}">
        <p14:creationId xmlns:p14="http://schemas.microsoft.com/office/powerpoint/2010/main" val="4158370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A raw score is the total number of marks awarded for correct answers. The marks for the verbal skills section are added together to produce a verbal skills raw score for the test. The marks for the mathematical skills section produces a numerical raw score for the test. The marks for the non-verbal skills section produces a non-verbal skills raw score for the test.</a:t>
            </a:r>
          </a:p>
          <a:p>
            <a:endParaRPr lang="en-GB" altLang="en-US" dirty="0"/>
          </a:p>
          <a:p>
            <a:endParaRPr lang="en-GB" altLang="en-US" dirty="0"/>
          </a:p>
          <a:p>
            <a:endParaRPr lang="en-US" altLang="en-US" dirty="0"/>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29</a:t>
            </a:fld>
            <a:endParaRPr lang="en-GB"/>
          </a:p>
        </p:txBody>
      </p:sp>
    </p:spTree>
    <p:extLst>
      <p:ext uri="{BB962C8B-B14F-4D97-AF65-F5344CB8AC3E}">
        <p14:creationId xmlns:p14="http://schemas.microsoft.com/office/powerpoint/2010/main" val="40355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a:t>
            </a:fld>
            <a:endParaRPr lang="en-GB"/>
          </a:p>
        </p:txBody>
      </p:sp>
    </p:spTree>
    <p:extLst>
      <p:ext uri="{BB962C8B-B14F-4D97-AF65-F5344CB8AC3E}">
        <p14:creationId xmlns:p14="http://schemas.microsoft.com/office/powerpoint/2010/main" val="7414200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a:t>What is the rationale behind the weightings in the test?</a:t>
            </a:r>
            <a:endParaRPr lang="en-GB" altLang="en-US" dirty="0"/>
          </a:p>
          <a:p>
            <a:r>
              <a:rPr lang="en-GB" altLang="en-US" dirty="0"/>
              <a:t>The Secondary Transfer Test assesses a range of verbal, mathematical and non-verbal skills. The verbal skills areas tested are English comprehension, English technical and verbal reasoning. Non-verbal, spatial reasoning and maths skills are assessed as well. The weightings indicate the portion of the test devoted to that skill, and also provide a balanced view of a child’s developed ability.</a:t>
            </a:r>
          </a:p>
          <a:p>
            <a:endParaRPr lang="en-GB" altLang="en-US" dirty="0"/>
          </a:p>
          <a:p>
            <a:r>
              <a:rPr lang="en-GB" altLang="en-US" dirty="0"/>
              <a:t>For example, if a pupil has standardised scores of 140, 120 and 84, applying this weighting would give:</a:t>
            </a:r>
          </a:p>
          <a:p>
            <a:r>
              <a:rPr lang="en-GB" altLang="en-US" dirty="0"/>
              <a:t>Verbal standardised score of 140 x 50% = 70</a:t>
            </a:r>
          </a:p>
          <a:p>
            <a:r>
              <a:rPr lang="en-GB" altLang="en-US" dirty="0"/>
              <a:t>Mathematical standardised score of 120 x 25% = 30</a:t>
            </a:r>
          </a:p>
          <a:p>
            <a:r>
              <a:rPr lang="en-GB" altLang="en-US" dirty="0"/>
              <a:t>Non-verbal standardised score of 84 x 25% = 21</a:t>
            </a:r>
          </a:p>
          <a:p>
            <a:r>
              <a:rPr lang="en-GB" altLang="en-US" dirty="0"/>
              <a:t>STTS = 70 + 30 + 21 = 121</a:t>
            </a:r>
          </a:p>
          <a:p>
            <a:endParaRPr lang="en-GB" altLang="en-US" dirty="0"/>
          </a:p>
          <a:p>
            <a:r>
              <a:rPr lang="en-GB" altLang="en-US" dirty="0"/>
              <a:t>A detailed analysis of the score will be provided both in the results letter and to the primary headteacher, along with the decision as to whether this score qualifies the child for entry to a grammar school. </a:t>
            </a:r>
          </a:p>
          <a:p>
            <a:r>
              <a:rPr lang="en-GB" altLang="en-US" b="1" i="1" dirty="0"/>
              <a:t>​</a:t>
            </a:r>
            <a:endParaRPr lang="en-GB" altLang="en-US" i="1" dirty="0"/>
          </a:p>
          <a:p>
            <a:r>
              <a:rPr lang="en-GB" altLang="en-US" b="0" i="0" dirty="0"/>
              <a:t>The</a:t>
            </a:r>
            <a:r>
              <a:rPr lang="en-GB" altLang="en-US" b="0" i="0" baseline="0" dirty="0"/>
              <a:t> test result is only appropriate for entry to a </a:t>
            </a:r>
            <a:r>
              <a:rPr lang="en-GB" altLang="en-US" b="0" i="0" dirty="0"/>
              <a:t>Buckinghamshire Grammar</a:t>
            </a:r>
            <a:r>
              <a:rPr lang="en-GB" altLang="en-US" b="0" i="0" baseline="0" dirty="0"/>
              <a:t> school and is not </a:t>
            </a:r>
            <a:r>
              <a:rPr lang="en-GB" altLang="en-US" b="0" i="0" dirty="0"/>
              <a:t>transferable to grammar schools in other</a:t>
            </a:r>
            <a:r>
              <a:rPr lang="en-GB" altLang="en-US" b="0" i="0" baseline="0" dirty="0"/>
              <a:t> areas. </a:t>
            </a:r>
            <a:endParaRPr lang="en-GB" altLang="en-US" b="0" i="0"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30</a:t>
            </a:fld>
            <a:endParaRPr lang="en-GB"/>
          </a:p>
        </p:txBody>
      </p:sp>
    </p:spTree>
    <p:extLst>
      <p:ext uri="{BB962C8B-B14F-4D97-AF65-F5344CB8AC3E}">
        <p14:creationId xmlns:p14="http://schemas.microsoft.com/office/powerpoint/2010/main" val="35332587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GB" altLang="en-US" dirty="0"/>
              <a:t>The email/letter is addressed to the parent/carer not the child, It will be sent from 4pm. Please check your junk mail if you do not think you have received the email. </a:t>
            </a:r>
          </a:p>
          <a:p>
            <a:pPr eaLnBrk="1" hangingPunct="1">
              <a:lnSpc>
                <a:spcPct val="90000"/>
              </a:lnSpc>
            </a:pPr>
            <a:endParaRPr lang="en-GB" altLang="en-US" dirty="0"/>
          </a:p>
          <a:p>
            <a:pPr eaLnBrk="1" hangingPunct="1">
              <a:lnSpc>
                <a:spcPct val="90000"/>
              </a:lnSpc>
            </a:pPr>
            <a:r>
              <a:rPr lang="en-GB" altLang="en-US" dirty="0"/>
              <a:t>Its contents are confidential and should not be used as a comparison between children</a:t>
            </a:r>
          </a:p>
          <a:p>
            <a:pPr eaLnBrk="1" hangingPunct="1">
              <a:lnSpc>
                <a:spcPct val="90000"/>
              </a:lnSpc>
            </a:pPr>
            <a:endParaRPr lang="en-GB" altLang="en-US" dirty="0"/>
          </a:p>
          <a:p>
            <a:pPr eaLnBrk="1" hangingPunct="1">
              <a:lnSpc>
                <a:spcPct val="90000"/>
              </a:lnSpc>
            </a:pPr>
            <a:r>
              <a:rPr lang="en-GB" altLang="en-US" dirty="0"/>
              <a:t>If parents live separately then ask your child’s headteacher to provide both parents’ email addresses to us and we will send both parents the child’s results. </a:t>
            </a:r>
          </a:p>
          <a:p>
            <a:pPr eaLnBrk="1" hangingPunct="1">
              <a:lnSpc>
                <a:spcPct val="90000"/>
              </a:lnSpc>
            </a:pPr>
            <a:r>
              <a:rPr lang="en-GB" altLang="en-US" dirty="0"/>
              <a:t>The TBGS website holds a lot of data about the test.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31</a:t>
            </a:fld>
            <a:endParaRPr lang="en-GB"/>
          </a:p>
        </p:txBody>
      </p:sp>
    </p:spTree>
    <p:extLst>
      <p:ext uri="{BB962C8B-B14F-4D97-AF65-F5344CB8AC3E}">
        <p14:creationId xmlns:p14="http://schemas.microsoft.com/office/powerpoint/2010/main" val="29051399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32</a:t>
            </a:fld>
            <a:endParaRPr lang="en-GB"/>
          </a:p>
        </p:txBody>
      </p:sp>
    </p:spTree>
    <p:extLst>
      <p:ext uri="{BB962C8B-B14F-4D97-AF65-F5344CB8AC3E}">
        <p14:creationId xmlns:p14="http://schemas.microsoft.com/office/powerpoint/2010/main" val="17425216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33</a:t>
            </a:fld>
            <a:endParaRPr lang="en-GB"/>
          </a:p>
        </p:txBody>
      </p:sp>
    </p:spTree>
    <p:extLst>
      <p:ext uri="{BB962C8B-B14F-4D97-AF65-F5344CB8AC3E}">
        <p14:creationId xmlns:p14="http://schemas.microsoft.com/office/powerpoint/2010/main" val="21357732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570413"/>
            <a:ext cx="5486400" cy="4114800"/>
          </a:xfrm>
        </p:spPr>
        <p:txBody>
          <a:bodyPr/>
          <a:lstStyle/>
          <a:p>
            <a:r>
              <a:rPr lang="en-GB" altLang="en-US" dirty="0"/>
              <a:t>The advantages of going to Selection Review – you will know the decision before 1 March and if qualified will be qualified for ANY grammar school and your child will be considered for all your preference Buckinghamshire grammar schools in the first round of allocations. </a:t>
            </a:r>
          </a:p>
          <a:p>
            <a:endParaRPr lang="en-GB" altLang="en-US" b="1" dirty="0"/>
          </a:p>
          <a:p>
            <a:r>
              <a:rPr lang="en-GB" altLang="en-US" b="1" dirty="0"/>
              <a:t>If a child is qualified at appeal, the qualification is for the particular school only.</a:t>
            </a:r>
          </a:p>
          <a:p>
            <a:endParaRPr lang="en-GB" altLang="en-US" dirty="0"/>
          </a:p>
          <a:p>
            <a:r>
              <a:rPr lang="en-GB" altLang="en-US" b="0" i="0" dirty="0"/>
              <a:t>For 2021 entry 36.47%</a:t>
            </a:r>
          </a:p>
          <a:p>
            <a:endParaRPr lang="en-GB" altLang="en-US" b="1" i="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34</a:t>
            </a:fld>
            <a:endParaRPr lang="en-GB"/>
          </a:p>
        </p:txBody>
      </p:sp>
    </p:spTree>
    <p:extLst>
      <p:ext uri="{BB962C8B-B14F-4D97-AF65-F5344CB8AC3E}">
        <p14:creationId xmlns:p14="http://schemas.microsoft.com/office/powerpoint/2010/main" val="14913229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u="none" dirty="0"/>
              <a:t>For 2020, the grammar school appeal outcomes were as follows:</a:t>
            </a:r>
          </a:p>
          <a:p>
            <a:r>
              <a:rPr lang="en-GB" altLang="en-US" b="0" i="0" u="none" dirty="0"/>
              <a:t>Of the children that were not qualified at Selection Review, 137 appeal cases were submitted: </a:t>
            </a:r>
            <a:r>
              <a:rPr lang="en-GB" altLang="en-US" b="0" i="0" u="none" baseline="0" dirty="0"/>
              <a:t> 12 </a:t>
            </a:r>
            <a:r>
              <a:rPr lang="en-GB" altLang="en-US" b="0" i="0" u="none" dirty="0"/>
              <a:t>were successful (8%) and deemed qualified and only some of them were granted a place. </a:t>
            </a:r>
          </a:p>
          <a:p>
            <a:endParaRPr lang="en-GB" altLang="en-US" b="0" i="0" u="none" dirty="0"/>
          </a:p>
          <a:p>
            <a:r>
              <a:rPr lang="en-GB" altLang="en-US" b="0" i="0" u="none" dirty="0"/>
              <a:t>When a case that has been to review is considered by the Independent Appeal Panel,  parents need to firstly show that in their child’s case the Selection Review Panel decision was not ‘fair consistent and objective’ and only if they are successful, can they then put their full academic case to the Independent Appeal Panel who will consider it. </a:t>
            </a:r>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35</a:t>
            </a:fld>
            <a:endParaRPr lang="en-GB"/>
          </a:p>
        </p:txBody>
      </p:sp>
    </p:spTree>
    <p:extLst>
      <p:ext uri="{BB962C8B-B14F-4D97-AF65-F5344CB8AC3E}">
        <p14:creationId xmlns:p14="http://schemas.microsoft.com/office/powerpoint/2010/main" val="33816961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dirty="0"/>
              <a:t>For 2020, of the children that went to grammar school appeal without a Selection Review, 60 appeal cases were submitted and</a:t>
            </a:r>
            <a:r>
              <a:rPr lang="en-GB" altLang="en-US" b="0" i="0" baseline="0" dirty="0"/>
              <a:t> 1 was</a:t>
            </a:r>
            <a:r>
              <a:rPr lang="en-GB" altLang="en-US" b="0" i="0" dirty="0"/>
              <a:t> successful and deemed qualified (2%)</a:t>
            </a:r>
          </a:p>
          <a:p>
            <a:endParaRPr lang="en-GB" altLang="en-US"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36</a:t>
            </a:fld>
            <a:endParaRPr lang="en-GB"/>
          </a:p>
        </p:txBody>
      </p:sp>
    </p:spTree>
    <p:extLst>
      <p:ext uri="{BB962C8B-B14F-4D97-AF65-F5344CB8AC3E}">
        <p14:creationId xmlns:p14="http://schemas.microsoft.com/office/powerpoint/2010/main" val="32941391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37</a:t>
            </a:fld>
            <a:endParaRPr lang="en-GB"/>
          </a:p>
        </p:txBody>
      </p:sp>
    </p:spTree>
    <p:extLst>
      <p:ext uri="{BB962C8B-B14F-4D97-AF65-F5344CB8AC3E}">
        <p14:creationId xmlns:p14="http://schemas.microsoft.com/office/powerpoint/2010/main" val="12067119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38</a:t>
            </a:fld>
            <a:endParaRPr lang="en-GB"/>
          </a:p>
        </p:txBody>
      </p:sp>
    </p:spTree>
    <p:extLst>
      <p:ext uri="{BB962C8B-B14F-4D97-AF65-F5344CB8AC3E}">
        <p14:creationId xmlns:p14="http://schemas.microsoft.com/office/powerpoint/2010/main" val="873209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4</a:t>
            </a:fld>
            <a:endParaRPr lang="en-GB"/>
          </a:p>
        </p:txBody>
      </p:sp>
    </p:spTree>
    <p:extLst>
      <p:ext uri="{BB962C8B-B14F-4D97-AF65-F5344CB8AC3E}">
        <p14:creationId xmlns:p14="http://schemas.microsoft.com/office/powerpoint/2010/main" val="3135289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****Applying on time is one of the most important things a parent can do for their child.****</a:t>
            </a:r>
          </a:p>
          <a:p>
            <a:r>
              <a:rPr lang="en-US" altLang="en-US" dirty="0"/>
              <a:t>Late applications are some of the most complex cases the Admissions Team</a:t>
            </a:r>
            <a:r>
              <a:rPr lang="en-US" altLang="en-US" baseline="0" dirty="0"/>
              <a:t> </a:t>
            </a:r>
            <a:r>
              <a:rPr lang="en-US" altLang="en-US" dirty="0"/>
              <a:t>deal with as there is nothing that can be done within the rules to resolve the issue if an application is late.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5</a:t>
            </a:fld>
            <a:endParaRPr lang="en-GB"/>
          </a:p>
        </p:txBody>
      </p:sp>
    </p:spTree>
    <p:extLst>
      <p:ext uri="{BB962C8B-B14F-4D97-AF65-F5344CB8AC3E}">
        <p14:creationId xmlns:p14="http://schemas.microsoft.com/office/powerpoint/2010/main" val="801192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You can make the application at home or at a library or at work.</a:t>
            </a:r>
            <a:r>
              <a:rPr lang="en-GB" altLang="en-US" baseline="0" dirty="0"/>
              <a:t> </a:t>
            </a:r>
            <a:r>
              <a:rPr lang="en-GB" altLang="en-US" dirty="0"/>
              <a:t> </a:t>
            </a:r>
          </a:p>
          <a:p>
            <a:r>
              <a:rPr lang="en-GB" altLang="en-US" dirty="0"/>
              <a:t>Top tip: make a point of remembering which email address you used and recording your password and your secret question information so you can re-set it if necessary. </a:t>
            </a:r>
            <a:endParaRPr lang="en-GB" altLang="en-US" dirty="0">
              <a:solidFill>
                <a:srgbClr val="FF0000"/>
              </a:solidFill>
            </a:endParaRPr>
          </a:p>
          <a:p>
            <a:r>
              <a:rPr lang="en-GB" altLang="en-US" dirty="0"/>
              <a:t>Also, use an email address you will have access to on 1 March 2022.</a:t>
            </a:r>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7</a:t>
            </a:fld>
            <a:endParaRPr lang="en-GB"/>
          </a:p>
        </p:txBody>
      </p:sp>
    </p:spTree>
    <p:extLst>
      <p:ext uri="{BB962C8B-B14F-4D97-AF65-F5344CB8AC3E}">
        <p14:creationId xmlns:p14="http://schemas.microsoft.com/office/powerpoint/2010/main" val="2328468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This year, we hope that it will not be necessary for the testing to be delayed so we hope you will know the outcome of the Secondary Transfer Test held in September before submitting your preferences by the deadline of Midnight on 31 October. </a:t>
            </a:r>
          </a:p>
          <a:p>
            <a:endParaRPr lang="en-US" altLang="en-US" dirty="0"/>
          </a:p>
          <a:p>
            <a:r>
              <a:rPr lang="en-US" altLang="en-US" baseline="0" dirty="0"/>
              <a:t>You have the option to list up to 6 schools and we would suggest that even if you expect your child to qualify in the test that you consider including non grammar school options. </a:t>
            </a:r>
            <a:r>
              <a:rPr lang="en-US" altLang="en-US" dirty="0"/>
              <a:t> </a:t>
            </a:r>
          </a:p>
          <a:p>
            <a:pPr defTabSz="914318">
              <a:defRPr/>
            </a:pPr>
            <a:endParaRPr lang="en-US" altLang="en-US" dirty="0"/>
          </a:p>
          <a:p>
            <a:pPr defTabSz="914318">
              <a:defRPr/>
            </a:pPr>
            <a:r>
              <a:rPr lang="en-US" altLang="en-US" dirty="0"/>
              <a:t>If your child has not taken the test or you do not expect them to be qualified for entry to a grammar school then you do not need to include grammar school preferences. </a:t>
            </a:r>
          </a:p>
          <a:p>
            <a:endParaRPr lang="en-US" altLang="en-US" b="0" dirty="0"/>
          </a:p>
          <a:p>
            <a:r>
              <a:rPr lang="en-US" altLang="en-US" dirty="0"/>
              <a:t>No new preferences can be added for the second round so make sure you include all the schools you want your child to be considered for in the first two rounds when you make your application. </a:t>
            </a:r>
          </a:p>
          <a:p>
            <a:endParaRPr lang="en-US" altLang="en-US" b="1" dirty="0"/>
          </a:p>
          <a:p>
            <a:r>
              <a:rPr lang="en-US" altLang="en-US" b="1" dirty="0"/>
              <a:t>Make your application by the deadline!</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8</a:t>
            </a:fld>
            <a:endParaRPr lang="en-GB"/>
          </a:p>
        </p:txBody>
      </p:sp>
    </p:spTree>
    <p:extLst>
      <p:ext uri="{BB962C8B-B14F-4D97-AF65-F5344CB8AC3E}">
        <p14:creationId xmlns:p14="http://schemas.microsoft.com/office/powerpoint/2010/main" val="456934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For example - The Highcrest Academy’s banding test – parents in the Wycombe area need to be aware of their rules.</a:t>
            </a:r>
          </a:p>
          <a:p>
            <a:endParaRPr lang="en-GB" altLang="en-US" dirty="0"/>
          </a:p>
          <a:p>
            <a:r>
              <a:rPr lang="en-GB" altLang="en-US" dirty="0"/>
              <a:t>All schools give priority to children who are looked after or who are now adopted but prior to being adopted were looked after. If this applies to you - check the small print and include details with your application! </a:t>
            </a:r>
          </a:p>
          <a:p>
            <a:endParaRPr lang="en-GB" altLang="en-US" dirty="0"/>
          </a:p>
          <a:p>
            <a:r>
              <a:rPr lang="en-GB" altLang="en-US" dirty="0"/>
              <a:t>Some schools give priority to pupils in receipt of Free School Meals or those entitled to Pupil Premium. </a:t>
            </a:r>
          </a:p>
          <a:p>
            <a:endParaRPr lang="en-GB" altLang="en-US" dirty="0"/>
          </a:p>
          <a:p>
            <a:r>
              <a:rPr lang="en-GB" altLang="en-US" dirty="0"/>
              <a:t>Many schools give priority if your child has an older sibling attending the school already (but some don’t!) .</a:t>
            </a:r>
          </a:p>
          <a:p>
            <a:endParaRPr lang="en-GB" altLang="en-US" dirty="0"/>
          </a:p>
          <a:p>
            <a:r>
              <a:rPr lang="en-GB" altLang="en-US" dirty="0"/>
              <a:t>Some schools require you to complete a supplementary form to provide extra information to help them apply their admission rules – check the school’s website as well as the Council’s website.</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9</a:t>
            </a:fld>
            <a:endParaRPr lang="en-GB"/>
          </a:p>
        </p:txBody>
      </p:sp>
    </p:spTree>
    <p:extLst>
      <p:ext uri="{BB962C8B-B14F-4D97-AF65-F5344CB8AC3E}">
        <p14:creationId xmlns:p14="http://schemas.microsoft.com/office/powerpoint/2010/main" val="315297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val="134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423394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53869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3"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a:t>Click to edit Master subtitle style</a:t>
            </a:r>
            <a:endParaRPr lang="en-GB" sz="2800"/>
          </a:p>
        </p:txBody>
      </p:sp>
      <p:sp>
        <p:nvSpPr>
          <p:cNvPr id="4" name="Date Placeholder 3"/>
          <p:cNvSpPr txBox="1">
            <a:spLocks/>
          </p:cNvSpPr>
          <p:nvPr userDrawn="1"/>
        </p:nvSpPr>
        <p:spPr>
          <a:xfrm>
            <a:off x="457275"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15/06/2021</a:t>
            </a:fld>
            <a:endParaRPr lang="en-GB" sz="1800"/>
          </a:p>
        </p:txBody>
      </p:sp>
      <p:sp>
        <p:nvSpPr>
          <p:cNvPr id="5" name="Slide Number Placeholder 5"/>
          <p:cNvSpPr txBox="1">
            <a:spLocks/>
          </p:cNvSpPr>
          <p:nvPr userDrawn="1"/>
        </p:nvSpPr>
        <p:spPr>
          <a:xfrm>
            <a:off x="6554251"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a:p>
        </p:txBody>
      </p:sp>
      <p:sp>
        <p:nvSpPr>
          <p:cNvPr id="6"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7"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a:t>Click to edit Master subtitle style</a:t>
            </a:r>
            <a:endParaRPr lang="en-GB" sz="3200"/>
          </a:p>
        </p:txBody>
      </p:sp>
      <p:sp>
        <p:nvSpPr>
          <p:cNvPr id="8" name="Date Placeholder 3"/>
          <p:cNvSpPr txBox="1">
            <a:spLocks/>
          </p:cNvSpPr>
          <p:nvPr userDrawn="1"/>
        </p:nvSpPr>
        <p:spPr>
          <a:xfrm>
            <a:off x="457275" y="4772026"/>
            <a:ext cx="2133942" cy="274117"/>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15/06/2021</a:t>
            </a:fld>
            <a:endParaRPr lang="en-GB" sz="1200"/>
          </a:p>
        </p:txBody>
      </p:sp>
      <p:sp>
        <p:nvSpPr>
          <p:cNvPr id="9" name="Slide Number Placeholder 5"/>
          <p:cNvSpPr txBox="1">
            <a:spLocks/>
          </p:cNvSpPr>
          <p:nvPr userDrawn="1"/>
        </p:nvSpPr>
        <p:spPr>
          <a:xfrm>
            <a:off x="6554251" y="4772026"/>
            <a:ext cx="2133942" cy="27411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a:p>
        </p:txBody>
      </p:sp>
      <p:sp>
        <p:nvSpPr>
          <p:cNvPr id="10" name="Rectangle 9"/>
          <p:cNvSpPr/>
          <p:nvPr userDrawn="1"/>
        </p:nvSpPr>
        <p:spPr>
          <a:xfrm flipV="1">
            <a:off x="-1" y="-1"/>
            <a:ext cx="9153139" cy="6863708"/>
          </a:xfrm>
          <a:prstGeom prst="rect">
            <a:avLst/>
          </a:prstGeom>
          <a:gradFill flip="none" rotWithShape="1">
            <a:gsLst>
              <a:gs pos="0">
                <a:srgbClr val="2C2D84"/>
              </a:gs>
              <a:gs pos="66000">
                <a:srgbClr val="2E83C5"/>
              </a:gs>
              <a:gs pos="100000">
                <a:srgbClr val="9FC63B"/>
              </a:gs>
              <a:gs pos="42000">
                <a:srgbClr val="006AB4"/>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nvGrpSpPr>
          <p:cNvPr id="11" name="Group 10"/>
          <p:cNvGrpSpPr/>
          <p:nvPr userDrawn="1"/>
        </p:nvGrpSpPr>
        <p:grpSpPr>
          <a:xfrm flipH="1">
            <a:off x="0" y="3004706"/>
            <a:ext cx="9153138" cy="3853294"/>
            <a:chOff x="1" y="1725401"/>
            <a:chExt cx="12191996" cy="5132596"/>
          </a:xfrm>
        </p:grpSpPr>
        <p:sp>
          <p:nvSpPr>
            <p:cNvPr id="12" name="Google Shape;12;p2"/>
            <p:cNvSpPr/>
            <p:nvPr userDrawn="1"/>
          </p:nvSpPr>
          <p:spPr>
            <a:xfrm rot="10800000" flipH="1">
              <a:off x="1" y="1725401"/>
              <a:ext cx="2743198" cy="1645203"/>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3"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4"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5"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6" name="Google Shape;17;p2"/>
            <p:cNvSpPr/>
            <p:nvPr userDrawn="1"/>
          </p:nvSpPr>
          <p:spPr>
            <a:xfrm rot="10800000" flipH="1">
              <a:off x="2730495" y="4531589"/>
              <a:ext cx="2381248"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7"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5131521"/>
            <a:ext cx="3054043" cy="1767693"/>
          </a:xfrm>
          <a:prstGeom prst="rect">
            <a:avLst/>
          </a:prstGeom>
        </p:spPr>
      </p:pic>
    </p:spTree>
    <p:extLst>
      <p:ext uri="{BB962C8B-B14F-4D97-AF65-F5344CB8AC3E}">
        <p14:creationId xmlns:p14="http://schemas.microsoft.com/office/powerpoint/2010/main" val="369146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
        <p:nvSpPr>
          <p:cNvPr id="7" name="Rectangle 6"/>
          <p:cNvSpPr/>
          <p:nvPr userDrawn="1"/>
        </p:nvSpPr>
        <p:spPr>
          <a:xfrm flipH="1">
            <a:off x="231262" y="6422073"/>
            <a:ext cx="8681485"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TextBox 7"/>
          <p:cNvSpPr txBox="1"/>
          <p:nvPr userDrawn="1"/>
        </p:nvSpPr>
        <p:spPr>
          <a:xfrm>
            <a:off x="167467" y="6110179"/>
            <a:ext cx="4396295" cy="276999"/>
          </a:xfrm>
          <a:prstGeom prst="rect">
            <a:avLst/>
          </a:prstGeom>
          <a:noFill/>
        </p:spPr>
        <p:txBody>
          <a:bodyPr wrap="square" rtlCol="0">
            <a:spAutoFit/>
          </a:bodyPr>
          <a:lstStyle/>
          <a:p>
            <a:r>
              <a:rPr lang="en-GB" sz="1200" dirty="0">
                <a:solidFill>
                  <a:schemeClr val="tx1"/>
                </a:solidFill>
                <a:latin typeface="+mn-lt"/>
              </a:rPr>
              <a:t>BUCKINGHAMSHIRE</a:t>
            </a:r>
            <a:r>
              <a:rPr lang="en-GB" sz="1200" baseline="0" dirty="0">
                <a:solidFill>
                  <a:schemeClr val="tx1"/>
                </a:solidFill>
                <a:latin typeface="+mn-lt"/>
              </a:rPr>
              <a:t> COUNCIL</a:t>
            </a:r>
            <a:endParaRPr lang="en-GB" sz="1200" dirty="0">
              <a:solidFill>
                <a:schemeClr val="tx1"/>
              </a:solidFill>
              <a:latin typeface="+mn-lt"/>
            </a:endParaRPr>
          </a:p>
        </p:txBody>
      </p:sp>
    </p:spTree>
    <p:extLst>
      <p:ext uri="{BB962C8B-B14F-4D97-AF65-F5344CB8AC3E}">
        <p14:creationId xmlns:p14="http://schemas.microsoft.com/office/powerpoint/2010/main" val="94711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5B87-3049-4CCA-8D28-C8F0F29ED1B4}" type="datetimeFigureOut">
              <a:rPr lang="en-GB" smtClean="0"/>
              <a:pPr/>
              <a:t>15/06/2021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0842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5B87-3049-4CCA-8D28-C8F0F29ED1B4}" type="datetimeFigureOut">
              <a:rPr lang="en-GB" smtClean="0"/>
              <a:pPr/>
              <a:t>15/06/2021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882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5B87-3049-4CCA-8D28-C8F0F29ED1B4}" type="datetimeFigureOut">
              <a:rPr lang="en-GB" smtClean="0"/>
              <a:pPr/>
              <a:t>15/06/2021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3379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5B87-3049-4CCA-8D28-C8F0F29ED1B4}" type="datetimeFigureOut">
              <a:rPr lang="en-GB" smtClean="0"/>
              <a:pPr/>
              <a:t>15/06/2021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15105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5B87-3049-4CCA-8D28-C8F0F29ED1B4}" type="datetimeFigureOut">
              <a:rPr lang="en-GB" smtClean="0"/>
              <a:pPr/>
              <a:t>15/06/2021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7795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74128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6815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6/15/2021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val="762481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services.buckscc.gov.uk/school-admissions/transpor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buckinghamshire.gov.u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buckscc.gov.uk/services/education/school-admissions/grammar-schools-and-secondary-transfer-testing-2022-entry/"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thebucksgrammarschools.org/"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hyperlink" Target="https://www.buckinghamshire.gov.uk/schools-and-learning/schools-index/school-admissions/" TargetMode="External"/><Relationship Id="rId4" Type="http://schemas.openxmlformats.org/officeDocument/2006/relationships/hyperlink" Target="https://services.buckscc.gov.uk/school-admissions/schools"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www.buckinghamshire.gov.uk/schools-and-learning/"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s://eur03.safelinks.protection.outlook.com/?url=http://www.buckinghamshire.gov.uk/admissions&amp;data=02|01|Debbie.Munday@buckinghamshire.gov.uk|dafbc17481ab4474563408d7eb7a70f6|7fb976b99e2848e180861ddabecf82a0|0|0|637236783422762217&amp;sdata=UlsuLgVkNsB6ECTkSm9llDmf2rOSQhLl1Ef/1CTd9lQ=&amp;reserved=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uckinghamshire.gov.uk/admission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446918" y="1504199"/>
            <a:ext cx="7888288" cy="2387600"/>
          </a:xfrm>
        </p:spPr>
        <p:txBody>
          <a:bodyPr anchor="b">
            <a:normAutofit/>
          </a:bodyPr>
          <a:lstStyle>
            <a:lvl1pPr algn="l">
              <a:defRPr sz="4800"/>
            </a:lvl1pPr>
          </a:lstStyle>
          <a:p>
            <a:r>
              <a:rPr lang="en-GB" altLang="en-US" b="1" dirty="0">
                <a:latin typeface="Calibri" panose="020F0502020204030204" pitchFamily="34" charset="0"/>
              </a:rPr>
              <a:t>MOVING UP TO SECONDARY SCHOOL</a:t>
            </a:r>
            <a:endParaRPr lang="en-GB" dirty="0">
              <a:solidFill>
                <a:schemeClr val="bg2"/>
              </a:solidFill>
            </a:endParaRPr>
          </a:p>
        </p:txBody>
      </p:sp>
      <p:sp>
        <p:nvSpPr>
          <p:cNvPr id="23" name="Subtitle 2"/>
          <p:cNvSpPr>
            <a:spLocks noGrp="1"/>
          </p:cNvSpPr>
          <p:nvPr>
            <p:ph type="subTitle" idx="4294967295"/>
          </p:nvPr>
        </p:nvSpPr>
        <p:spPr>
          <a:xfrm>
            <a:off x="446918" y="3983874"/>
            <a:ext cx="7888288" cy="26039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ltLang="en-US" b="1" dirty="0">
                <a:latin typeface="Calibri" panose="020F0502020204030204" pitchFamily="34" charset="0"/>
              </a:rPr>
              <a:t>SEPTEMBER 2022 (released May 2021)</a:t>
            </a:r>
          </a:p>
          <a:p>
            <a:r>
              <a:rPr lang="en-GB" altLang="en-US" b="1" dirty="0">
                <a:latin typeface="Calibri" panose="020F0502020204030204" pitchFamily="34" charset="0"/>
              </a:rPr>
              <a:t> </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mc:AlternateContent xmlns:mc="http://schemas.openxmlformats.org/markup-compatibility/2006" xmlns:p14="http://schemas.microsoft.com/office/powerpoint/2010/main">
    <mc:Choice Requires="p14">
      <p:transition p14:dur="0" advTm="6859"/>
    </mc:Choice>
    <mc:Fallback xmlns="">
      <p:transition advTm="6859"/>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will your child get to school?</a:t>
            </a:r>
            <a:endParaRPr lang="en-GB" dirty="0"/>
          </a:p>
        </p:txBody>
      </p:sp>
      <p:sp>
        <p:nvSpPr>
          <p:cNvPr id="3" name="Content Placeholder 2"/>
          <p:cNvSpPr>
            <a:spLocks noGrp="1"/>
          </p:cNvSpPr>
          <p:nvPr>
            <p:ph idx="1"/>
          </p:nvPr>
        </p:nvSpPr>
        <p:spPr/>
        <p:txBody>
          <a:bodyPr>
            <a:normAutofit lnSpcReduction="10000"/>
          </a:bodyPr>
          <a:lstStyle/>
          <a:p>
            <a:pPr marL="0" indent="0">
              <a:buFontTx/>
              <a:buNone/>
            </a:pPr>
            <a:r>
              <a:rPr lang="en-GB" altLang="en-US" dirty="0"/>
              <a:t>Transport is given to the </a:t>
            </a:r>
            <a:r>
              <a:rPr lang="en-GB" altLang="en-US" b="1" u="sng" dirty="0"/>
              <a:t>nearest</a:t>
            </a:r>
            <a:r>
              <a:rPr lang="en-GB" altLang="en-US" dirty="0"/>
              <a:t> secondary school if: </a:t>
            </a:r>
          </a:p>
          <a:p>
            <a:pPr marL="0" indent="0"/>
            <a:r>
              <a:rPr lang="en-GB" altLang="en-US" dirty="0"/>
              <a:t>Over three miles away, or </a:t>
            </a:r>
          </a:p>
          <a:p>
            <a:pPr marL="0" indent="0"/>
            <a:r>
              <a:rPr lang="en-GB" altLang="en-US" dirty="0"/>
              <a:t>Under three miles but the route is an ‘unsafe walking route’</a:t>
            </a:r>
          </a:p>
          <a:p>
            <a:pPr marL="0" indent="0"/>
            <a:r>
              <a:rPr lang="en-GB" altLang="en-US" dirty="0"/>
              <a:t>Check on </a:t>
            </a:r>
            <a:r>
              <a:rPr lang="en-GB" dirty="0">
                <a:hlinkClick r:id="rId3"/>
              </a:rPr>
              <a:t>Find my child a school place (buckscc.gov.uk)</a:t>
            </a:r>
            <a:r>
              <a:rPr lang="en-GB" dirty="0"/>
              <a:t> </a:t>
            </a:r>
            <a:r>
              <a:rPr lang="en-GB" altLang="en-US" dirty="0"/>
              <a:t>to find your nearest school for transport purposes</a:t>
            </a:r>
          </a:p>
          <a:p>
            <a:pPr marL="0" indent="0"/>
            <a:r>
              <a:rPr lang="en-GB" altLang="en-US" dirty="0"/>
              <a:t>All secondary schools are treated equally (grammar/upper/comprehensive/free)</a:t>
            </a:r>
          </a:p>
          <a:p>
            <a:pPr marL="0" indent="0"/>
            <a:r>
              <a:rPr lang="en-GB" altLang="en-US" dirty="0"/>
              <a:t>Paid-for bus tickets can be purchased</a:t>
            </a:r>
          </a:p>
          <a:p>
            <a:endParaRPr lang="en-GB" dirty="0"/>
          </a:p>
        </p:txBody>
      </p:sp>
    </p:spTree>
    <p:extLst>
      <p:ext uri="{BB962C8B-B14F-4D97-AF65-F5344CB8AC3E}">
        <p14:creationId xmlns:p14="http://schemas.microsoft.com/office/powerpoint/2010/main" val="2045835799"/>
      </p:ext>
    </p:extLst>
  </p:cSld>
  <p:clrMapOvr>
    <a:masterClrMapping/>
  </p:clrMapOvr>
  <mc:AlternateContent xmlns:mc="http://schemas.openxmlformats.org/markup-compatibility/2006" xmlns:p14="http://schemas.microsoft.com/office/powerpoint/2010/main">
    <mc:Choice Requires="p14">
      <p:transition p14:dur="0" advTm="52825"/>
    </mc:Choice>
    <mc:Fallback xmlns="">
      <p:transition advTm="52825"/>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1</a:t>
            </a:r>
            <a:endParaRPr lang="en-GB" dirty="0"/>
          </a:p>
        </p:txBody>
      </p:sp>
      <p:sp>
        <p:nvSpPr>
          <p:cNvPr id="3" name="Content Placeholder 2"/>
          <p:cNvSpPr>
            <a:spLocks noGrp="1"/>
          </p:cNvSpPr>
          <p:nvPr>
            <p:ph idx="1"/>
          </p:nvPr>
        </p:nvSpPr>
        <p:spPr/>
        <p:txBody>
          <a:bodyPr/>
          <a:lstStyle/>
          <a:p>
            <a:r>
              <a:rPr lang="en-GB" altLang="en-US" dirty="0"/>
              <a:t>Local authorities share offer information with each other</a:t>
            </a:r>
          </a:p>
          <a:p>
            <a:r>
              <a:rPr lang="en-GB" altLang="en-US" dirty="0"/>
              <a:t>Each school preference is treated separately</a:t>
            </a:r>
          </a:p>
          <a:p>
            <a:r>
              <a:rPr lang="en-GB" altLang="en-US" dirty="0"/>
              <a:t>Schools are not told where they are placed on the preference list by the parent</a:t>
            </a:r>
          </a:p>
          <a:p>
            <a:r>
              <a:rPr lang="en-GB" altLang="en-US" dirty="0"/>
              <a:t>All admission authorities apply their admission rules to the children with a preference for their school and sort the children into ‘ranked order’</a:t>
            </a:r>
          </a:p>
          <a:p>
            <a:r>
              <a:rPr lang="en-GB" altLang="en-US" dirty="0"/>
              <a:t>The schools tell the ranked order to their council</a:t>
            </a:r>
          </a:p>
          <a:p>
            <a:endParaRPr lang="en-GB" dirty="0"/>
          </a:p>
        </p:txBody>
      </p:sp>
    </p:spTree>
    <p:extLst>
      <p:ext uri="{BB962C8B-B14F-4D97-AF65-F5344CB8AC3E}">
        <p14:creationId xmlns:p14="http://schemas.microsoft.com/office/powerpoint/2010/main" val="426985840"/>
      </p:ext>
    </p:extLst>
  </p:cSld>
  <p:clrMapOvr>
    <a:masterClrMapping/>
  </p:clrMapOvr>
  <mc:AlternateContent xmlns:mc="http://schemas.openxmlformats.org/markup-compatibility/2006" xmlns:p14="http://schemas.microsoft.com/office/powerpoint/2010/main">
    <mc:Choice Requires="p14">
      <p:transition spd="slow" p14:dur="2000" advTm="76802"/>
    </mc:Choice>
    <mc:Fallback xmlns="">
      <p:transition spd="slow" advTm="76802"/>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2</a:t>
            </a:r>
            <a:endParaRPr lang="en-GB" dirty="0"/>
          </a:p>
        </p:txBody>
      </p:sp>
      <p:sp>
        <p:nvSpPr>
          <p:cNvPr id="3" name="Content Placeholder 2"/>
          <p:cNvSpPr>
            <a:spLocks noGrp="1"/>
          </p:cNvSpPr>
          <p:nvPr>
            <p:ph idx="1"/>
          </p:nvPr>
        </p:nvSpPr>
        <p:spPr>
          <a:xfrm>
            <a:off x="628650" y="1825624"/>
            <a:ext cx="7886700" cy="4552315"/>
          </a:xfrm>
        </p:spPr>
        <p:txBody>
          <a:bodyPr>
            <a:normAutofit lnSpcReduction="10000"/>
          </a:bodyPr>
          <a:lstStyle/>
          <a:p>
            <a:r>
              <a:rPr lang="en-GB" altLang="en-US" dirty="0"/>
              <a:t>Grammar school preferences will only be offered to qualified pupils (by scoring 121 or due to successful Selection Review)</a:t>
            </a:r>
          </a:p>
          <a:p>
            <a:r>
              <a:rPr lang="en-GB" altLang="en-US" dirty="0"/>
              <a:t>Where a child can be offered more than one school place - the higher ranked preference school is offered</a:t>
            </a:r>
          </a:p>
          <a:p>
            <a:r>
              <a:rPr lang="en-GB" altLang="en-US" dirty="0"/>
              <a:t>The lower preference school is declined</a:t>
            </a:r>
          </a:p>
          <a:p>
            <a:r>
              <a:rPr lang="en-GB" altLang="en-US" dirty="0"/>
              <a:t>The vacant place created is offered to another child </a:t>
            </a:r>
          </a:p>
          <a:p>
            <a:r>
              <a:rPr lang="en-GB" altLang="en-US" dirty="0"/>
              <a:t>Children who cannot be offered any of their preferences are then offered a place at the nearest school with vacant places remaining </a:t>
            </a:r>
            <a:endParaRPr lang="en-GB" altLang="en-US" dirty="0">
              <a:solidFill>
                <a:srgbClr val="FF3399"/>
              </a:solidFill>
            </a:endParaRPr>
          </a:p>
          <a:p>
            <a:endParaRPr lang="en-GB" dirty="0"/>
          </a:p>
        </p:txBody>
      </p:sp>
    </p:spTree>
    <p:extLst>
      <p:ext uri="{BB962C8B-B14F-4D97-AF65-F5344CB8AC3E}">
        <p14:creationId xmlns:p14="http://schemas.microsoft.com/office/powerpoint/2010/main" val="1997115567"/>
      </p:ext>
    </p:extLst>
  </p:cSld>
  <p:clrMapOvr>
    <a:masterClrMapping/>
  </p:clrMapOvr>
  <mc:AlternateContent xmlns:mc="http://schemas.openxmlformats.org/markup-compatibility/2006" xmlns:p14="http://schemas.microsoft.com/office/powerpoint/2010/main">
    <mc:Choice Requires="p14">
      <p:transition spd="slow" p14:dur="2000" advTm="78495"/>
    </mc:Choice>
    <mc:Fallback xmlns="">
      <p:transition spd="slow" advTm="78495"/>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Offer Day – 1 March 2022</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altLang="en-US" dirty="0">
                <a:solidFill>
                  <a:srgbClr val="00B050"/>
                </a:solidFill>
              </a:rPr>
              <a:t>Online applicants</a:t>
            </a:r>
          </a:p>
          <a:p>
            <a:pPr marL="0" indent="0"/>
            <a:r>
              <a:rPr lang="en-GB" altLang="en-US" dirty="0"/>
              <a:t>Offer emails sent 1 March </a:t>
            </a:r>
          </a:p>
          <a:p>
            <a:pPr marL="0" indent="0"/>
            <a:r>
              <a:rPr lang="en-GB" altLang="en-US" dirty="0"/>
              <a:t>Can log on and accept the school place online </a:t>
            </a:r>
          </a:p>
          <a:p>
            <a:pPr marL="0" indent="0">
              <a:buNone/>
            </a:pPr>
            <a:r>
              <a:rPr lang="en-GB" altLang="en-US" dirty="0">
                <a:solidFill>
                  <a:srgbClr val="00B050"/>
                </a:solidFill>
              </a:rPr>
              <a:t>Postal applicants</a:t>
            </a:r>
          </a:p>
          <a:p>
            <a:pPr marL="0" indent="0"/>
            <a:r>
              <a:rPr lang="en-GB" altLang="en-US" dirty="0"/>
              <a:t>Offer letters emailed or posted 1 March</a:t>
            </a:r>
          </a:p>
          <a:p>
            <a:pPr marL="0" indent="0">
              <a:buNone/>
            </a:pPr>
            <a:r>
              <a:rPr lang="en-GB" altLang="en-US" dirty="0">
                <a:solidFill>
                  <a:srgbClr val="00B050"/>
                </a:solidFill>
              </a:rPr>
              <a:t>All applicants  </a:t>
            </a:r>
          </a:p>
          <a:p>
            <a:pPr marL="0" indent="0"/>
            <a:r>
              <a:rPr lang="en-GB" altLang="en-US" dirty="0"/>
              <a:t>Automatically added to waiting list for higher preferences that could not be offered but for which the child is qualified </a:t>
            </a:r>
          </a:p>
          <a:p>
            <a:pPr marL="0" indent="0"/>
            <a:r>
              <a:rPr lang="en-GB" altLang="en-US" dirty="0"/>
              <a:t>Can register an appeal</a:t>
            </a:r>
          </a:p>
          <a:p>
            <a:pPr marL="0" indent="0"/>
            <a:r>
              <a:rPr lang="en-GB" altLang="en-US" dirty="0"/>
              <a:t>You will have 14 days to accept the offer.</a:t>
            </a:r>
          </a:p>
          <a:p>
            <a:endParaRPr lang="en-GB" dirty="0"/>
          </a:p>
        </p:txBody>
      </p:sp>
    </p:spTree>
    <p:extLst>
      <p:ext uri="{BB962C8B-B14F-4D97-AF65-F5344CB8AC3E}">
        <p14:creationId xmlns:p14="http://schemas.microsoft.com/office/powerpoint/2010/main" val="1864858230"/>
      </p:ext>
    </p:extLst>
  </p:cSld>
  <p:clrMapOvr>
    <a:masterClrMapping/>
  </p:clrMapOvr>
  <mc:AlternateContent xmlns:mc="http://schemas.openxmlformats.org/markup-compatibility/2006" xmlns:p14="http://schemas.microsoft.com/office/powerpoint/2010/main">
    <mc:Choice Requires="p14">
      <p:transition spd="slow" p14:dur="2000" advTm="104873"/>
    </mc:Choice>
    <mc:Fallback xmlns="">
      <p:transition spd="slow" advTm="104873"/>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After Offer Day</a:t>
            </a:r>
            <a:endParaRPr lang="en-GB" dirty="0"/>
          </a:p>
        </p:txBody>
      </p:sp>
      <p:sp>
        <p:nvSpPr>
          <p:cNvPr id="3" name="Content Placeholder 2"/>
          <p:cNvSpPr>
            <a:spLocks noGrp="1"/>
          </p:cNvSpPr>
          <p:nvPr>
            <p:ph idx="1"/>
          </p:nvPr>
        </p:nvSpPr>
        <p:spPr/>
        <p:txBody>
          <a:bodyPr/>
          <a:lstStyle/>
          <a:p>
            <a:r>
              <a:rPr lang="en-GB" altLang="en-US" dirty="0"/>
              <a:t>You can appeal for any school you have been refused</a:t>
            </a:r>
          </a:p>
          <a:p>
            <a:r>
              <a:rPr lang="en-GB" altLang="en-US" dirty="0"/>
              <a:t>This includes where your preference is a grammar school and your child has not qualified</a:t>
            </a:r>
          </a:p>
          <a:p>
            <a:r>
              <a:rPr lang="en-GB" altLang="en-US" dirty="0"/>
              <a:t>We will automatically add your child to the waiting list for any school on your application above the school we have offered</a:t>
            </a:r>
          </a:p>
          <a:p>
            <a:endParaRPr lang="en-GB" dirty="0"/>
          </a:p>
        </p:txBody>
      </p:sp>
    </p:spTree>
    <p:extLst>
      <p:ext uri="{BB962C8B-B14F-4D97-AF65-F5344CB8AC3E}">
        <p14:creationId xmlns:p14="http://schemas.microsoft.com/office/powerpoint/2010/main" val="3417304688"/>
      </p:ext>
    </p:extLst>
  </p:cSld>
  <p:clrMapOvr>
    <a:masterClrMapping/>
  </p:clrMapOvr>
  <mc:AlternateContent xmlns:mc="http://schemas.openxmlformats.org/markup-compatibility/2006" xmlns:p14="http://schemas.microsoft.com/office/powerpoint/2010/main">
    <mc:Choice Requires="p14">
      <p:transition spd="slow" p14:dur="2000" advTm="48239"/>
    </mc:Choice>
    <mc:Fallback xmlns="">
      <p:transition spd="slow" advTm="48239"/>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About appeals</a:t>
            </a:r>
            <a:endParaRPr lang="en-GB" dirty="0"/>
          </a:p>
        </p:txBody>
      </p:sp>
      <p:sp>
        <p:nvSpPr>
          <p:cNvPr id="3" name="Content Placeholder 2"/>
          <p:cNvSpPr>
            <a:spLocks noGrp="1"/>
          </p:cNvSpPr>
          <p:nvPr>
            <p:ph idx="1"/>
          </p:nvPr>
        </p:nvSpPr>
        <p:spPr/>
        <p:txBody>
          <a:bodyPr/>
          <a:lstStyle/>
          <a:p>
            <a:r>
              <a:rPr lang="en-GB" altLang="en-US" dirty="0"/>
              <a:t>Appeals are heard by a panel of three people</a:t>
            </a:r>
          </a:p>
          <a:p>
            <a:r>
              <a:rPr lang="en-GB" altLang="en-US" dirty="0"/>
              <a:t>Panel members are independent and unpaid volunteers who have no connection with the school or the LA</a:t>
            </a:r>
          </a:p>
          <a:p>
            <a:r>
              <a:rPr lang="en-GB" altLang="en-US" dirty="0"/>
              <a:t>You can put your case in person but it can also be held in your absence if you prefer</a:t>
            </a:r>
          </a:p>
          <a:p>
            <a:r>
              <a:rPr lang="en-GB" altLang="en-US" dirty="0"/>
              <a:t>During the pandemic all appeals in Buckinghamshire are being held in writing only in line with government advice but this arrangement is due to end at the end of the year</a:t>
            </a:r>
          </a:p>
          <a:p>
            <a:endParaRPr lang="en-GB" dirty="0"/>
          </a:p>
        </p:txBody>
      </p:sp>
    </p:spTree>
    <p:extLst>
      <p:ext uri="{BB962C8B-B14F-4D97-AF65-F5344CB8AC3E}">
        <p14:creationId xmlns:p14="http://schemas.microsoft.com/office/powerpoint/2010/main" val="467049074"/>
      </p:ext>
    </p:extLst>
  </p:cSld>
  <p:clrMapOvr>
    <a:masterClrMapping/>
  </p:clrMapOvr>
  <mc:AlternateContent xmlns:mc="http://schemas.openxmlformats.org/markup-compatibility/2006" xmlns:p14="http://schemas.microsoft.com/office/powerpoint/2010/main">
    <mc:Choice Requires="p14">
      <p:transition spd="slow" p14:dur="2000" advTm="32397"/>
    </mc:Choice>
    <mc:Fallback xmlns="">
      <p:transition spd="slow" advTm="32397"/>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Application summary</a:t>
            </a:r>
            <a:endParaRPr lang="en-GB" dirty="0"/>
          </a:p>
        </p:txBody>
      </p:sp>
      <p:sp>
        <p:nvSpPr>
          <p:cNvPr id="3" name="Content Placeholder 2"/>
          <p:cNvSpPr>
            <a:spLocks noGrp="1"/>
          </p:cNvSpPr>
          <p:nvPr>
            <p:ph idx="1"/>
          </p:nvPr>
        </p:nvSpPr>
        <p:spPr/>
        <p:txBody>
          <a:bodyPr>
            <a:normAutofit fontScale="92500" lnSpcReduction="20000"/>
          </a:bodyPr>
          <a:lstStyle/>
          <a:p>
            <a:pPr>
              <a:defRPr/>
            </a:pPr>
            <a:r>
              <a:rPr lang="en-GB" dirty="0"/>
              <a:t>Apply by Midnight on 31 October 2021</a:t>
            </a:r>
          </a:p>
          <a:p>
            <a:pPr>
              <a:defRPr/>
            </a:pPr>
            <a:r>
              <a:rPr lang="en-GB" dirty="0"/>
              <a:t>Apply online at</a:t>
            </a:r>
            <a:r>
              <a:rPr lang="en-GB" dirty="0">
                <a:solidFill>
                  <a:schemeClr val="accent6"/>
                </a:solidFill>
              </a:rPr>
              <a:t> </a:t>
            </a:r>
            <a:r>
              <a:rPr lang="en-GB" dirty="0">
                <a:solidFill>
                  <a:schemeClr val="accent6"/>
                </a:solidFill>
                <a:hlinkClick r:id="rId3"/>
              </a:rPr>
              <a:t>www.buckinghamshire.gov.uk</a:t>
            </a:r>
            <a:r>
              <a:rPr lang="en-GB" dirty="0">
                <a:solidFill>
                  <a:schemeClr val="accent6"/>
                </a:solidFill>
              </a:rPr>
              <a:t>  </a:t>
            </a:r>
            <a:r>
              <a:rPr lang="en-GB" dirty="0"/>
              <a:t>or on your home LA’s website</a:t>
            </a:r>
          </a:p>
          <a:p>
            <a:pPr>
              <a:defRPr/>
            </a:pPr>
            <a:r>
              <a:rPr lang="en-GB" dirty="0"/>
              <a:t>List schools in true preference order including grammar and upper schools if your child is sitting the test</a:t>
            </a:r>
          </a:p>
          <a:p>
            <a:pPr>
              <a:defRPr/>
            </a:pPr>
            <a:r>
              <a:rPr lang="en-GB" dirty="0"/>
              <a:t>Consider including your catchment/local/nearest school</a:t>
            </a:r>
          </a:p>
          <a:p>
            <a:pPr>
              <a:defRPr/>
            </a:pPr>
            <a:r>
              <a:rPr lang="en-GB" dirty="0"/>
              <a:t>Be realistic, understand the rules</a:t>
            </a:r>
          </a:p>
          <a:p>
            <a:pPr>
              <a:defRPr/>
            </a:pPr>
            <a:r>
              <a:rPr lang="en-GB" dirty="0"/>
              <a:t>Consider transport arrangements</a:t>
            </a:r>
          </a:p>
          <a:p>
            <a:pPr>
              <a:defRPr/>
            </a:pPr>
            <a:r>
              <a:rPr lang="en-GB" dirty="0"/>
              <a:t>Visit the schools (if you are permitted) </a:t>
            </a:r>
          </a:p>
          <a:p>
            <a:pPr>
              <a:defRPr/>
            </a:pPr>
            <a:r>
              <a:rPr lang="en-GB" dirty="0"/>
              <a:t>Don’t rely on the opinions of others  </a:t>
            </a:r>
          </a:p>
          <a:p>
            <a:endParaRPr lang="en-GB" dirty="0"/>
          </a:p>
        </p:txBody>
      </p:sp>
    </p:spTree>
    <p:extLst>
      <p:ext uri="{BB962C8B-B14F-4D97-AF65-F5344CB8AC3E}">
        <p14:creationId xmlns:p14="http://schemas.microsoft.com/office/powerpoint/2010/main" val="3480994195"/>
      </p:ext>
    </p:extLst>
  </p:cSld>
  <p:clrMapOvr>
    <a:masterClrMapping/>
  </p:clrMapOvr>
  <mc:AlternateContent xmlns:mc="http://schemas.openxmlformats.org/markup-compatibility/2006" xmlns:p14="http://schemas.microsoft.com/office/powerpoint/2010/main">
    <mc:Choice Requires="p14">
      <p:transition spd="slow" p14:dur="2000" advTm="41868"/>
    </mc:Choice>
    <mc:Fallback xmlns="">
      <p:transition spd="slow" advTm="41868"/>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The Secondary Transfer Test</a:t>
            </a:r>
          </a:p>
        </p:txBody>
      </p:sp>
      <p:sp>
        <p:nvSpPr>
          <p:cNvPr id="5" name="Text Placeholder 4"/>
          <p:cNvSpPr>
            <a:spLocks noGrp="1"/>
          </p:cNvSpPr>
          <p:nvPr>
            <p:ph type="body" idx="1"/>
          </p:nvPr>
        </p:nvSpPr>
        <p:spPr/>
        <p:txBody>
          <a:bodyPr/>
          <a:lstStyle/>
          <a:p>
            <a:r>
              <a:rPr lang="en-GB" dirty="0"/>
              <a:t>Currently we don’t know if the Covid-19 pandemic will affect the usual processes for testing.</a:t>
            </a:r>
          </a:p>
        </p:txBody>
      </p:sp>
      <p:pic>
        <p:nvPicPr>
          <p:cNvPr id="6" name="Picture 5" descr="C:\Users\London\Desktop\Sue\Freelance\TBGS\Comms\Website\Logos\TBGS_logo_online_blue.png"/>
          <p:cNvPicPr/>
          <p:nvPr/>
        </p:nvPicPr>
        <p:blipFill>
          <a:blip r:embed="rId3" cstate="print"/>
          <a:srcRect/>
          <a:stretch>
            <a:fillRect/>
          </a:stretch>
        </p:blipFill>
        <p:spPr bwMode="auto">
          <a:xfrm>
            <a:off x="5092505" y="576776"/>
            <a:ext cx="3291839" cy="2025748"/>
          </a:xfrm>
          <a:prstGeom prst="rect">
            <a:avLst/>
          </a:prstGeom>
          <a:noFill/>
          <a:ln w="9525">
            <a:noFill/>
            <a:miter lim="800000"/>
            <a:headEnd/>
            <a:tailEnd/>
          </a:ln>
        </p:spPr>
      </p:pic>
    </p:spTree>
    <p:extLst>
      <p:ext uri="{BB962C8B-B14F-4D97-AF65-F5344CB8AC3E}">
        <p14:creationId xmlns:p14="http://schemas.microsoft.com/office/powerpoint/2010/main" val="3764571303"/>
      </p:ext>
    </p:extLst>
  </p:cSld>
  <p:clrMapOvr>
    <a:masterClrMapping/>
  </p:clrMapOvr>
  <mc:AlternateContent xmlns:mc="http://schemas.openxmlformats.org/markup-compatibility/2006" xmlns:p14="http://schemas.microsoft.com/office/powerpoint/2010/main">
    <mc:Choice Requires="p14">
      <p:transition spd="slow" p14:dur="2000" advTm="12023"/>
    </mc:Choice>
    <mc:Fallback xmlns="">
      <p:transition spd="slow" advTm="12023"/>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The Secondary Transfer Test</a:t>
            </a:r>
            <a:endParaRPr lang="en-GB" dirty="0"/>
          </a:p>
        </p:txBody>
      </p:sp>
      <p:sp>
        <p:nvSpPr>
          <p:cNvPr id="6" name="Content Placeholder 5"/>
          <p:cNvSpPr>
            <a:spLocks noGrp="1"/>
          </p:cNvSpPr>
          <p:nvPr>
            <p:ph idx="1"/>
          </p:nvPr>
        </p:nvSpPr>
        <p:spPr/>
        <p:txBody>
          <a:bodyPr>
            <a:normAutofit fontScale="92500"/>
          </a:bodyPr>
          <a:lstStyle/>
          <a:p>
            <a:r>
              <a:rPr lang="en-GB" altLang="en-US" dirty="0"/>
              <a:t>The Secondary Transfer Test is a test to determine whether or not a child is suited to a grammar school.</a:t>
            </a:r>
          </a:p>
          <a:p>
            <a:r>
              <a:rPr lang="en-GB" altLang="en-US" dirty="0"/>
              <a:t>The test is produced by GL Assessment.   </a:t>
            </a:r>
          </a:p>
          <a:p>
            <a:r>
              <a:rPr lang="en-GB" altLang="en-US" dirty="0"/>
              <a:t>Buckinghamshire Council undertakes the administration on behalf of the 13 grammar schools.</a:t>
            </a:r>
          </a:p>
          <a:p>
            <a:r>
              <a:rPr lang="en-GB" altLang="en-US" dirty="0"/>
              <a:t>You can find information about the test here: </a:t>
            </a:r>
            <a:r>
              <a:rPr lang="en-GB" dirty="0">
                <a:hlinkClick r:id="rId3"/>
              </a:rPr>
              <a:t>Secondary Transfer Testing 2022 introduction | Buckinghamshire Council (buckscc.gov.uk)</a:t>
            </a:r>
            <a:endParaRPr lang="en-GB" altLang="en-US" dirty="0"/>
          </a:p>
          <a:p>
            <a:r>
              <a:rPr lang="en-GB" altLang="en-US" dirty="0"/>
              <a:t>And here: </a:t>
            </a:r>
            <a:r>
              <a:rPr lang="en-GB" dirty="0">
                <a:hlinkClick r:id="rId4"/>
              </a:rPr>
              <a:t>The Buckinghamshire Grammar Schools | Home (thebucksgrammarschools.org)</a:t>
            </a:r>
            <a:r>
              <a:rPr lang="en-GB" dirty="0"/>
              <a:t> </a:t>
            </a:r>
            <a:endParaRPr lang="en-GB" altLang="en-US" dirty="0"/>
          </a:p>
          <a:p>
            <a:endParaRPr lang="en-GB" dirty="0"/>
          </a:p>
        </p:txBody>
      </p:sp>
    </p:spTree>
    <p:extLst>
      <p:ext uri="{BB962C8B-B14F-4D97-AF65-F5344CB8AC3E}">
        <p14:creationId xmlns:p14="http://schemas.microsoft.com/office/powerpoint/2010/main" val="104809268"/>
      </p:ext>
    </p:extLst>
  </p:cSld>
  <p:clrMapOvr>
    <a:masterClrMapping/>
  </p:clrMapOvr>
  <mc:AlternateContent xmlns:mc="http://schemas.openxmlformats.org/markup-compatibility/2006" xmlns:p14="http://schemas.microsoft.com/office/powerpoint/2010/main">
    <mc:Choice Requires="p14">
      <p:transition spd="slow" p14:dur="2000" advTm="18474"/>
    </mc:Choice>
    <mc:Fallback xmlns="">
      <p:transition spd="slow" advTm="18474"/>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Planned testing timeline</a:t>
            </a:r>
            <a:endParaRPr lang="en-GB" dirty="0"/>
          </a:p>
        </p:txBody>
      </p:sp>
      <p:sp>
        <p:nvSpPr>
          <p:cNvPr id="4" name="Content Placeholder 3"/>
          <p:cNvSpPr>
            <a:spLocks noGrp="1"/>
          </p:cNvSpPr>
          <p:nvPr>
            <p:ph sz="half" idx="1"/>
          </p:nvPr>
        </p:nvSpPr>
        <p:spPr>
          <a:xfrm>
            <a:off x="628650" y="1360170"/>
            <a:ext cx="3886200" cy="4816793"/>
          </a:xfrm>
        </p:spPr>
        <p:txBody>
          <a:bodyPr>
            <a:normAutofit/>
          </a:bodyPr>
          <a:lstStyle/>
          <a:p>
            <a:pPr marL="0" indent="0">
              <a:buNone/>
            </a:pPr>
            <a:r>
              <a:rPr lang="en-GB" dirty="0">
                <a:solidFill>
                  <a:schemeClr val="accent1"/>
                </a:solidFill>
              </a:rPr>
              <a:t>What</a:t>
            </a:r>
          </a:p>
          <a:p>
            <a:pPr fontAlgn="base"/>
            <a:r>
              <a:rPr lang="en-GB" dirty="0"/>
              <a:t>Familiarisation booklet</a:t>
            </a:r>
          </a:p>
          <a:p>
            <a:pPr fontAlgn="base"/>
            <a:r>
              <a:rPr lang="en-GB" dirty="0"/>
              <a:t>Practice Test</a:t>
            </a:r>
          </a:p>
          <a:p>
            <a:pPr fontAlgn="base"/>
            <a:r>
              <a:rPr lang="en-GB" dirty="0"/>
              <a:t>Transfer Test</a:t>
            </a:r>
          </a:p>
          <a:p>
            <a:pPr fontAlgn="base"/>
            <a:r>
              <a:rPr lang="en-GB" dirty="0"/>
              <a:t>Application deadline</a:t>
            </a:r>
          </a:p>
          <a:p>
            <a:pPr fontAlgn="base"/>
            <a:r>
              <a:rPr lang="en-GB" dirty="0"/>
              <a:t>Results Published</a:t>
            </a:r>
          </a:p>
          <a:p>
            <a:pPr fontAlgn="base"/>
            <a:r>
              <a:rPr lang="en-GB" dirty="0"/>
              <a:t>School place offers </a:t>
            </a:r>
          </a:p>
          <a:p>
            <a:pPr fontAlgn="base"/>
            <a:r>
              <a:rPr lang="en-GB" dirty="0"/>
              <a:t>Start secondary school</a:t>
            </a:r>
          </a:p>
          <a:p>
            <a:endParaRPr lang="en-GB" dirty="0"/>
          </a:p>
        </p:txBody>
      </p:sp>
      <p:sp>
        <p:nvSpPr>
          <p:cNvPr id="5" name="Content Placeholder 4"/>
          <p:cNvSpPr>
            <a:spLocks noGrp="1"/>
          </p:cNvSpPr>
          <p:nvPr>
            <p:ph sz="half" idx="2"/>
          </p:nvPr>
        </p:nvSpPr>
        <p:spPr>
          <a:xfrm>
            <a:off x="4258101" y="1360170"/>
            <a:ext cx="4268679" cy="4782503"/>
          </a:xfrm>
        </p:spPr>
        <p:txBody>
          <a:bodyPr>
            <a:normAutofit/>
          </a:bodyPr>
          <a:lstStyle/>
          <a:p>
            <a:pPr marL="0" indent="0">
              <a:buNone/>
            </a:pPr>
            <a:r>
              <a:rPr lang="en-GB" dirty="0">
                <a:solidFill>
                  <a:schemeClr val="accent1"/>
                </a:solidFill>
              </a:rPr>
              <a:t>When</a:t>
            </a:r>
          </a:p>
          <a:p>
            <a:pPr fontAlgn="base"/>
            <a:r>
              <a:rPr lang="en-GB" dirty="0"/>
              <a:t>July 2021 </a:t>
            </a:r>
            <a:r>
              <a:rPr lang="en-GB" sz="1800" dirty="0"/>
              <a:t>(posted to home address) </a:t>
            </a:r>
          </a:p>
          <a:p>
            <a:pPr fontAlgn="base"/>
            <a:r>
              <a:rPr lang="en-GB" dirty="0"/>
              <a:t>7 September 2021</a:t>
            </a:r>
          </a:p>
          <a:p>
            <a:pPr fontAlgn="base"/>
            <a:r>
              <a:rPr lang="en-GB" dirty="0"/>
              <a:t>9 September 2021</a:t>
            </a:r>
          </a:p>
          <a:p>
            <a:pPr fontAlgn="base"/>
            <a:r>
              <a:rPr lang="en-GB" dirty="0"/>
              <a:t>31 October 2020 </a:t>
            </a:r>
            <a:r>
              <a:rPr lang="en-GB" sz="1800" dirty="0"/>
              <a:t>(midnight)</a:t>
            </a:r>
          </a:p>
          <a:p>
            <a:pPr fontAlgn="base"/>
            <a:r>
              <a:rPr lang="en-GB" dirty="0"/>
              <a:t>15 October 2021</a:t>
            </a:r>
          </a:p>
          <a:p>
            <a:pPr fontAlgn="base"/>
            <a:r>
              <a:rPr lang="en-GB" dirty="0"/>
              <a:t>1 March 2022</a:t>
            </a:r>
          </a:p>
          <a:p>
            <a:pPr fontAlgn="base"/>
            <a:r>
              <a:rPr lang="en-GB" dirty="0"/>
              <a:t>September 2022</a:t>
            </a:r>
          </a:p>
          <a:p>
            <a:endParaRPr lang="en-GB" dirty="0"/>
          </a:p>
        </p:txBody>
      </p:sp>
    </p:spTree>
    <p:extLst>
      <p:ext uri="{BB962C8B-B14F-4D97-AF65-F5344CB8AC3E}">
        <p14:creationId xmlns:p14="http://schemas.microsoft.com/office/powerpoint/2010/main" val="4920864"/>
      </p:ext>
    </p:extLst>
  </p:cSld>
  <p:clrMapOvr>
    <a:masterClrMapping/>
  </p:clrMapOvr>
  <mc:AlternateContent xmlns:mc="http://schemas.openxmlformats.org/markup-compatibility/2006" xmlns:p14="http://schemas.microsoft.com/office/powerpoint/2010/main">
    <mc:Choice Requires="p14">
      <p:transition spd="slow" p14:dur="2000" advTm="63975"/>
    </mc:Choice>
    <mc:Fallback xmlns="">
      <p:transition spd="slow" advTm="6397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2022 testing – Coronavirus update</a:t>
            </a:r>
          </a:p>
        </p:txBody>
      </p:sp>
      <p:sp>
        <p:nvSpPr>
          <p:cNvPr id="3" name="Content Placeholder 2"/>
          <p:cNvSpPr>
            <a:spLocks noGrp="1"/>
          </p:cNvSpPr>
          <p:nvPr>
            <p:ph idx="1"/>
          </p:nvPr>
        </p:nvSpPr>
        <p:spPr>
          <a:xfrm>
            <a:off x="628650" y="1577340"/>
            <a:ext cx="7886700" cy="4599623"/>
          </a:xfrm>
        </p:spPr>
        <p:txBody>
          <a:bodyPr>
            <a:normAutofit lnSpcReduction="10000"/>
          </a:bodyPr>
          <a:lstStyle/>
          <a:p>
            <a:r>
              <a:rPr lang="en-GB" dirty="0"/>
              <a:t>At this time we do not expect there will be a need to delay testing but there may be some changes to the test arrangements to comply with Covid requirements </a:t>
            </a:r>
          </a:p>
          <a:p>
            <a:r>
              <a:rPr lang="en-GB" dirty="0"/>
              <a:t>The following PowerPoint explains the normal processes that we would try to keep to where possible </a:t>
            </a:r>
          </a:p>
          <a:p>
            <a:r>
              <a:rPr lang="en-GB" dirty="0"/>
              <a:t>Any changes to the process due to Covid-19 requirements will be updated regularly on the TBGS website </a:t>
            </a:r>
            <a:r>
              <a:rPr lang="en-GB" dirty="0">
                <a:hlinkClick r:id="rId3"/>
              </a:rPr>
              <a:t>https://www.thebucksgrammarschools.org/</a:t>
            </a:r>
            <a:r>
              <a:rPr lang="en-GB" dirty="0"/>
              <a:t>  and if necessary we will write to parents</a:t>
            </a:r>
          </a:p>
          <a:p>
            <a:endParaRPr lang="en-GB" dirty="0"/>
          </a:p>
        </p:txBody>
      </p:sp>
    </p:spTree>
    <p:extLst>
      <p:ext uri="{BB962C8B-B14F-4D97-AF65-F5344CB8AC3E}">
        <p14:creationId xmlns:p14="http://schemas.microsoft.com/office/powerpoint/2010/main" val="3150968685"/>
      </p:ext>
    </p:extLst>
  </p:cSld>
  <p:clrMapOvr>
    <a:masterClrMapping/>
  </p:clrMapOvr>
  <mc:AlternateContent xmlns:mc="http://schemas.openxmlformats.org/markup-compatibility/2006" xmlns:p14="http://schemas.microsoft.com/office/powerpoint/2010/main">
    <mc:Choice Requires="p14">
      <p:transition p14:dur="10" advTm="22972"/>
    </mc:Choice>
    <mc:Fallback xmlns="">
      <p:transition advTm="22972"/>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 of Covid</a:t>
            </a:r>
          </a:p>
        </p:txBody>
      </p:sp>
      <p:sp>
        <p:nvSpPr>
          <p:cNvPr id="3" name="Content Placeholder 2"/>
          <p:cNvSpPr>
            <a:spLocks noGrp="1"/>
          </p:cNvSpPr>
          <p:nvPr>
            <p:ph idx="1"/>
          </p:nvPr>
        </p:nvSpPr>
        <p:spPr>
          <a:xfrm>
            <a:off x="628650" y="1413164"/>
            <a:ext cx="7886700" cy="4821381"/>
          </a:xfrm>
        </p:spPr>
        <p:txBody>
          <a:bodyPr>
            <a:normAutofit fontScale="92500" lnSpcReduction="20000"/>
          </a:bodyPr>
          <a:lstStyle/>
          <a:p>
            <a:r>
              <a:rPr lang="en-GB" dirty="0"/>
              <a:t>Last year we delayed the testing because children were not in school during the summer term. This year we hope this will not be the case and we can test on the normal timeline in early September</a:t>
            </a:r>
          </a:p>
          <a:p>
            <a:r>
              <a:rPr lang="en-GB" dirty="0"/>
              <a:t>However, test arrangements will still need to take account of any  social distancing and hygiene measures in place at the time which may mean testing in smaller groups. Children may sit the test at different times </a:t>
            </a:r>
          </a:p>
          <a:p>
            <a:r>
              <a:rPr lang="en-GB" dirty="0"/>
              <a:t>The aim is for children to still sit the practice test two days before the Transfer Test</a:t>
            </a:r>
          </a:p>
          <a:p>
            <a:r>
              <a:rPr lang="en-GB" dirty="0"/>
              <a:t>If there are any changes proposed to these arrangements then they will be explained on the TBGS website : </a:t>
            </a:r>
          </a:p>
          <a:p>
            <a:pPr marL="0" indent="0">
              <a:buNone/>
            </a:pPr>
            <a:r>
              <a:rPr lang="en-GB" sz="1900" dirty="0">
                <a:hlinkClick r:id="rId3"/>
              </a:rPr>
              <a:t>The Buckinghamshire Grammar Schools | Home (thebucksgrammarschools.org)</a:t>
            </a:r>
            <a:endParaRPr lang="en-GB" sz="1900" dirty="0"/>
          </a:p>
        </p:txBody>
      </p:sp>
    </p:spTree>
    <p:extLst>
      <p:ext uri="{BB962C8B-B14F-4D97-AF65-F5344CB8AC3E}">
        <p14:creationId xmlns:p14="http://schemas.microsoft.com/office/powerpoint/2010/main" val="3202847982"/>
      </p:ext>
    </p:extLst>
  </p:cSld>
  <p:clrMapOvr>
    <a:masterClrMapping/>
  </p:clrMapOvr>
  <mc:AlternateContent xmlns:mc="http://schemas.openxmlformats.org/markup-compatibility/2006" xmlns:p14="http://schemas.microsoft.com/office/powerpoint/2010/main">
    <mc:Choice Requires="p14">
      <p:transition spd="slow" p14:dur="2000" advTm="51565"/>
    </mc:Choice>
    <mc:Fallback xmlns="">
      <p:transition spd="slow" advTm="51565"/>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Do all children have to sit the Secondary Transfer Test?</a:t>
            </a:r>
            <a:endParaRPr lang="en-GB" dirty="0"/>
          </a:p>
        </p:txBody>
      </p:sp>
      <p:sp>
        <p:nvSpPr>
          <p:cNvPr id="5" name="Content Placeholder 4"/>
          <p:cNvSpPr>
            <a:spLocks noGrp="1"/>
          </p:cNvSpPr>
          <p:nvPr>
            <p:ph idx="1"/>
          </p:nvPr>
        </p:nvSpPr>
        <p:spPr/>
        <p:txBody>
          <a:bodyPr/>
          <a:lstStyle/>
          <a:p>
            <a:r>
              <a:rPr lang="en-GB" altLang="en-US" dirty="0"/>
              <a:t>No, only if parents want their child to sit the test</a:t>
            </a:r>
          </a:p>
          <a:p>
            <a:pPr>
              <a:buNone/>
            </a:pPr>
            <a:endParaRPr lang="en-GB" altLang="en-US" sz="1200" dirty="0"/>
          </a:p>
          <a:p>
            <a:r>
              <a:rPr lang="en-GB" altLang="en-US" dirty="0"/>
              <a:t>A grammar school will not suit every child so think carefully about whether sitting the test is going to be a positive experience for your child</a:t>
            </a:r>
          </a:p>
          <a:p>
            <a:r>
              <a:rPr lang="en-GB" altLang="en-US" dirty="0"/>
              <a:t>Your child's headteacher will ask you if you want your child to sit the test so they can make sensible arrangements for the testing sessions</a:t>
            </a:r>
          </a:p>
          <a:p>
            <a:endParaRPr lang="en-GB" dirty="0"/>
          </a:p>
        </p:txBody>
      </p:sp>
    </p:spTree>
    <p:extLst>
      <p:ext uri="{BB962C8B-B14F-4D97-AF65-F5344CB8AC3E}">
        <p14:creationId xmlns:p14="http://schemas.microsoft.com/office/powerpoint/2010/main" val="1895050536"/>
      </p:ext>
    </p:extLst>
  </p:cSld>
  <p:clrMapOvr>
    <a:masterClrMapping/>
  </p:clrMapOvr>
  <mc:AlternateContent xmlns:mc="http://schemas.openxmlformats.org/markup-compatibility/2006" xmlns:p14="http://schemas.microsoft.com/office/powerpoint/2010/main">
    <mc:Choice Requires="p14">
      <p:transition spd="slow" p14:dur="2000" advTm="49889"/>
    </mc:Choice>
    <mc:Fallback xmlns="">
      <p:transition spd="slow" advTm="49889"/>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What does the Secondary Transfer </a:t>
            </a:r>
            <a:br>
              <a:rPr lang="en-GB" altLang="en-US" dirty="0"/>
            </a:br>
            <a:r>
              <a:rPr lang="en-GB" altLang="en-US" dirty="0"/>
              <a:t>Test measure?</a:t>
            </a:r>
            <a:endParaRPr lang="en-GB" dirty="0"/>
          </a:p>
        </p:txBody>
      </p:sp>
      <p:sp>
        <p:nvSpPr>
          <p:cNvPr id="6" name="Content Placeholder 5"/>
          <p:cNvSpPr>
            <a:spLocks noGrp="1"/>
          </p:cNvSpPr>
          <p:nvPr>
            <p:ph idx="1"/>
          </p:nvPr>
        </p:nvSpPr>
        <p:spPr/>
        <p:txBody>
          <a:bodyPr/>
          <a:lstStyle/>
          <a:p>
            <a:pPr marL="0" indent="0" fontAlgn="t">
              <a:buNone/>
            </a:pPr>
            <a:r>
              <a:rPr lang="en-GB" b="1" dirty="0"/>
              <a:t>Verbal skills</a:t>
            </a:r>
            <a:endParaRPr lang="en-GB" dirty="0"/>
          </a:p>
          <a:p>
            <a:pPr fontAlgn="t"/>
            <a:r>
              <a:rPr lang="en-GB" dirty="0"/>
              <a:t>includes English and verbal reasoning</a:t>
            </a:r>
          </a:p>
          <a:p>
            <a:pPr marL="0" indent="0" fontAlgn="t">
              <a:buNone/>
            </a:pPr>
            <a:r>
              <a:rPr lang="en-GB" b="1" dirty="0"/>
              <a:t>Mathematical skills</a:t>
            </a:r>
            <a:endParaRPr lang="en-GB" dirty="0"/>
          </a:p>
          <a:p>
            <a:r>
              <a:rPr lang="en-GB" dirty="0"/>
              <a:t>includes various areas of mathematics</a:t>
            </a:r>
          </a:p>
          <a:p>
            <a:pPr marL="0" indent="0">
              <a:buNone/>
            </a:pPr>
            <a:r>
              <a:rPr lang="en-GB" b="1" dirty="0"/>
              <a:t>Non-verbal skills</a:t>
            </a:r>
            <a:endParaRPr lang="en-GB" dirty="0"/>
          </a:p>
          <a:p>
            <a:r>
              <a:rPr lang="en-GB" dirty="0"/>
              <a:t>includes non-verbal and spatial reasoning</a:t>
            </a:r>
          </a:p>
          <a:p>
            <a:endParaRPr lang="en-GB" dirty="0"/>
          </a:p>
        </p:txBody>
      </p:sp>
    </p:spTree>
    <p:extLst>
      <p:ext uri="{BB962C8B-B14F-4D97-AF65-F5344CB8AC3E}">
        <p14:creationId xmlns:p14="http://schemas.microsoft.com/office/powerpoint/2010/main" val="1386445083"/>
      </p:ext>
    </p:extLst>
  </p:cSld>
  <p:clrMapOvr>
    <a:masterClrMapping/>
  </p:clrMapOvr>
  <mc:AlternateContent xmlns:mc="http://schemas.openxmlformats.org/markup-compatibility/2006" xmlns:p14="http://schemas.microsoft.com/office/powerpoint/2010/main">
    <mc:Choice Requires="p14">
      <p:transition spd="slow" p14:dur="2000" advTm="16571"/>
    </mc:Choice>
    <mc:Fallback xmlns="">
      <p:transition spd="slow" advTm="16571"/>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Familiarisation booklet</a:t>
            </a:r>
            <a:endParaRPr lang="en-GB" dirty="0"/>
          </a:p>
        </p:txBody>
      </p:sp>
      <p:sp>
        <p:nvSpPr>
          <p:cNvPr id="6" name="Content Placeholder 5"/>
          <p:cNvSpPr>
            <a:spLocks noGrp="1"/>
          </p:cNvSpPr>
          <p:nvPr>
            <p:ph idx="1"/>
          </p:nvPr>
        </p:nvSpPr>
        <p:spPr/>
        <p:txBody>
          <a:bodyPr/>
          <a:lstStyle/>
          <a:p>
            <a:pPr>
              <a:defRPr/>
            </a:pPr>
            <a:r>
              <a:rPr lang="en-GB" altLang="en-US" dirty="0"/>
              <a:t>Explains what the questions, test papers and answer sheets will look like and how the answer sheets should be completed</a:t>
            </a:r>
          </a:p>
          <a:p>
            <a:pPr>
              <a:defRPr/>
            </a:pPr>
            <a:r>
              <a:rPr lang="en-GB" altLang="en-US" dirty="0"/>
              <a:t>Includes example questions with answers</a:t>
            </a:r>
          </a:p>
          <a:p>
            <a:pPr marL="0" indent="0">
              <a:buNone/>
              <a:defRPr/>
            </a:pPr>
            <a:r>
              <a:rPr lang="en-GB" altLang="en-US" b="1" dirty="0"/>
              <a:t>It will not be looked at in school</a:t>
            </a:r>
          </a:p>
          <a:p>
            <a:pPr marL="0" indent="0">
              <a:buNone/>
              <a:defRPr/>
            </a:pPr>
            <a:r>
              <a:rPr lang="en-GB" altLang="en-US" dirty="0"/>
              <a:t>GL Assessment provide free familiarisation on their website: </a:t>
            </a:r>
            <a:r>
              <a:rPr lang="en-GB" altLang="en-US" u="sng" dirty="0">
                <a:solidFill>
                  <a:schemeClr val="accent6"/>
                </a:solidFill>
                <a:hlinkClick r:id="rId3"/>
              </a:rPr>
              <a:t>https://www.gl-assessment.co.uk/free-familiarisation</a:t>
            </a:r>
            <a:r>
              <a:rPr lang="en-GB" altLang="en-US" u="sng" dirty="0">
                <a:solidFill>
                  <a:schemeClr val="accent6"/>
                </a:solidFill>
              </a:rPr>
              <a:t>  </a:t>
            </a:r>
          </a:p>
          <a:p>
            <a:endParaRPr lang="en-GB" dirty="0"/>
          </a:p>
        </p:txBody>
      </p:sp>
    </p:spTree>
    <p:extLst>
      <p:ext uri="{BB962C8B-B14F-4D97-AF65-F5344CB8AC3E}">
        <p14:creationId xmlns:p14="http://schemas.microsoft.com/office/powerpoint/2010/main" val="84341869"/>
      </p:ext>
    </p:extLst>
  </p:cSld>
  <p:clrMapOvr>
    <a:masterClrMapping/>
  </p:clrMapOvr>
  <mc:AlternateContent xmlns:mc="http://schemas.openxmlformats.org/markup-compatibility/2006" xmlns:p14="http://schemas.microsoft.com/office/powerpoint/2010/main">
    <mc:Choice Requires="p14">
      <p:transition spd="slow" p14:dur="2000" advTm="40422"/>
    </mc:Choice>
    <mc:Fallback xmlns="">
      <p:transition spd="slow" advTm="40422"/>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On the test days</a:t>
            </a:r>
            <a:endParaRPr lang="en-GB" dirty="0"/>
          </a:p>
        </p:txBody>
      </p:sp>
      <p:sp>
        <p:nvSpPr>
          <p:cNvPr id="6" name="Content Placeholder 5"/>
          <p:cNvSpPr>
            <a:spLocks noGrp="1"/>
          </p:cNvSpPr>
          <p:nvPr>
            <p:ph idx="1"/>
          </p:nvPr>
        </p:nvSpPr>
        <p:spPr/>
        <p:txBody>
          <a:bodyPr/>
          <a:lstStyle/>
          <a:p>
            <a:r>
              <a:rPr lang="en-GB" altLang="en-US" dirty="0"/>
              <a:t>Two papers with a 15 min break between</a:t>
            </a:r>
          </a:p>
          <a:p>
            <a:r>
              <a:rPr lang="en-GB" altLang="en-US" dirty="0"/>
              <a:t>Each paper approximately an hour including instructions (practice shorter)</a:t>
            </a:r>
          </a:p>
          <a:p>
            <a:r>
              <a:rPr lang="en-GB" altLang="en-US" dirty="0"/>
              <a:t>CD/MP3 gives worked examples and test instructions </a:t>
            </a:r>
          </a:p>
          <a:p>
            <a:r>
              <a:rPr lang="en-GB" altLang="en-US" dirty="0"/>
              <a:t>Paper A – Verbal Skills – taken first</a:t>
            </a:r>
          </a:p>
          <a:p>
            <a:r>
              <a:rPr lang="en-GB" altLang="en-US" dirty="0"/>
              <a:t>Paper B – Mathematical and Non-Verbal Skills – taken second</a:t>
            </a:r>
          </a:p>
          <a:p>
            <a:r>
              <a:rPr lang="en-GB" altLang="en-US" dirty="0"/>
              <a:t>Practice test is not marked</a:t>
            </a:r>
          </a:p>
          <a:p>
            <a:endParaRPr lang="en-GB" dirty="0"/>
          </a:p>
        </p:txBody>
      </p:sp>
    </p:spTree>
    <p:extLst>
      <p:ext uri="{BB962C8B-B14F-4D97-AF65-F5344CB8AC3E}">
        <p14:creationId xmlns:p14="http://schemas.microsoft.com/office/powerpoint/2010/main" val="2984007770"/>
      </p:ext>
    </p:extLst>
  </p:cSld>
  <p:clrMapOvr>
    <a:masterClrMapping/>
  </p:clrMapOvr>
  <mc:AlternateContent xmlns:mc="http://schemas.openxmlformats.org/markup-compatibility/2006" xmlns:p14="http://schemas.microsoft.com/office/powerpoint/2010/main">
    <mc:Choice Requires="p14">
      <p:transition spd="slow" p14:dur="2000" advTm="42118"/>
    </mc:Choice>
    <mc:Fallback xmlns="">
      <p:transition spd="slow" advTm="42118"/>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ltLang="en-US" dirty="0"/>
              <a:t>Illness during the test period</a:t>
            </a:r>
            <a:endParaRPr lang="en-GB" dirty="0"/>
          </a:p>
        </p:txBody>
      </p:sp>
      <p:sp>
        <p:nvSpPr>
          <p:cNvPr id="11" name="Content Placeholder 10"/>
          <p:cNvSpPr>
            <a:spLocks noGrp="1"/>
          </p:cNvSpPr>
          <p:nvPr>
            <p:ph idx="1"/>
          </p:nvPr>
        </p:nvSpPr>
        <p:spPr/>
        <p:txBody>
          <a:bodyPr/>
          <a:lstStyle/>
          <a:p>
            <a:r>
              <a:rPr lang="en-GB" altLang="en-US" dirty="0"/>
              <a:t>If a child is ill on either practice or Transfer Test day they can sit the test later</a:t>
            </a:r>
          </a:p>
          <a:p>
            <a:r>
              <a:rPr lang="en-GB" altLang="en-US" dirty="0"/>
              <a:t>Children should not sit the test when unwell (even if they want to!) </a:t>
            </a:r>
          </a:p>
          <a:p>
            <a:r>
              <a:rPr lang="en-GB" altLang="en-US" dirty="0"/>
              <a:t>Children should always sit the practice test first</a:t>
            </a:r>
          </a:p>
          <a:p>
            <a:r>
              <a:rPr lang="en-GB" altLang="en-US" dirty="0"/>
              <a:t>You will be advised of new date(s) for the test(s) before your child sits the test</a:t>
            </a:r>
            <a:endParaRPr lang="en-GB" dirty="0"/>
          </a:p>
        </p:txBody>
      </p:sp>
    </p:spTree>
    <p:extLst>
      <p:ext uri="{BB962C8B-B14F-4D97-AF65-F5344CB8AC3E}">
        <p14:creationId xmlns:p14="http://schemas.microsoft.com/office/powerpoint/2010/main" val="912113782"/>
      </p:ext>
    </p:extLst>
  </p:cSld>
  <p:clrMapOvr>
    <a:masterClrMapping/>
  </p:clrMapOvr>
  <mc:AlternateContent xmlns:mc="http://schemas.openxmlformats.org/markup-compatibility/2006" xmlns:p14="http://schemas.microsoft.com/office/powerpoint/2010/main">
    <mc:Choice Requires="p14">
      <p:transition spd="slow" p14:dur="2000" advTm="50734"/>
    </mc:Choice>
    <mc:Fallback xmlns="">
      <p:transition spd="slow" advTm="50734"/>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altLang="en-US" dirty="0"/>
              <a:t>What do I do if I think something has affected my child’s performance in the Transfer Test?</a:t>
            </a:r>
            <a:endParaRPr lang="en-GB" dirty="0"/>
          </a:p>
        </p:txBody>
      </p:sp>
      <p:sp>
        <p:nvSpPr>
          <p:cNvPr id="6" name="Content Placeholder 5"/>
          <p:cNvSpPr>
            <a:spLocks noGrp="1"/>
          </p:cNvSpPr>
          <p:nvPr>
            <p:ph idx="1"/>
          </p:nvPr>
        </p:nvSpPr>
        <p:spPr>
          <a:xfrm>
            <a:off x="628650" y="1968649"/>
            <a:ext cx="7886700" cy="4208314"/>
          </a:xfrm>
        </p:spPr>
        <p:txBody>
          <a:bodyPr/>
          <a:lstStyle/>
          <a:p>
            <a:r>
              <a:rPr lang="en-GB" altLang="en-US" dirty="0"/>
              <a:t>On the test day let your headteacher know and also collect evidence, for example a doctor’s letter</a:t>
            </a:r>
          </a:p>
          <a:p>
            <a:r>
              <a:rPr lang="en-GB" altLang="en-US" dirty="0"/>
              <a:t>Once you have the test results, talk to your child’s headteacher</a:t>
            </a:r>
          </a:p>
          <a:p>
            <a:endParaRPr lang="en-GB" dirty="0"/>
          </a:p>
        </p:txBody>
      </p:sp>
    </p:spTree>
    <p:extLst>
      <p:ext uri="{BB962C8B-B14F-4D97-AF65-F5344CB8AC3E}">
        <p14:creationId xmlns:p14="http://schemas.microsoft.com/office/powerpoint/2010/main" val="3181065729"/>
      </p:ext>
    </p:extLst>
  </p:cSld>
  <p:clrMapOvr>
    <a:masterClrMapping/>
  </p:clrMapOvr>
  <mc:AlternateContent xmlns:mc="http://schemas.openxmlformats.org/markup-compatibility/2006" xmlns:p14="http://schemas.microsoft.com/office/powerpoint/2010/main">
    <mc:Choice Requires="p14">
      <p:transition spd="slow" p14:dur="2000" advTm="33195"/>
    </mc:Choice>
    <mc:Fallback xmlns="">
      <p:transition spd="slow" advTm="33195"/>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Special arrangements</a:t>
            </a:r>
            <a:endParaRPr lang="en-GB" dirty="0"/>
          </a:p>
        </p:txBody>
      </p:sp>
      <p:sp>
        <p:nvSpPr>
          <p:cNvPr id="6" name="Content Placeholder 5"/>
          <p:cNvSpPr>
            <a:spLocks noGrp="1"/>
          </p:cNvSpPr>
          <p:nvPr>
            <p:ph idx="1"/>
          </p:nvPr>
        </p:nvSpPr>
        <p:spPr/>
        <p:txBody>
          <a:bodyPr/>
          <a:lstStyle/>
          <a:p>
            <a:r>
              <a:rPr lang="en-GB" altLang="en-US" dirty="0"/>
              <a:t>Adjusted testing for children with SEND can be requested</a:t>
            </a:r>
          </a:p>
          <a:p>
            <a:r>
              <a:rPr lang="en-GB" altLang="en-US" dirty="0"/>
              <a:t>Apply via headteacher</a:t>
            </a:r>
          </a:p>
          <a:p>
            <a:r>
              <a:rPr lang="en-GB" altLang="en-US" dirty="0"/>
              <a:t>Discuss NOW!</a:t>
            </a:r>
          </a:p>
          <a:p>
            <a:r>
              <a:rPr lang="en-GB" altLang="en-US" dirty="0"/>
              <a:t>Application must be </a:t>
            </a:r>
            <a:r>
              <a:rPr lang="en-GB" altLang="en-US" u="sng" dirty="0"/>
              <a:t>completed as soon as possible</a:t>
            </a:r>
          </a:p>
          <a:p>
            <a:r>
              <a:rPr lang="en-GB" altLang="en-US" dirty="0"/>
              <a:t>Decision made by a panel of experts in SEND, primary teaching and an educational psychologist</a:t>
            </a:r>
          </a:p>
          <a:p>
            <a:endParaRPr lang="en-GB" dirty="0"/>
          </a:p>
        </p:txBody>
      </p:sp>
    </p:spTree>
    <p:extLst>
      <p:ext uri="{BB962C8B-B14F-4D97-AF65-F5344CB8AC3E}">
        <p14:creationId xmlns:p14="http://schemas.microsoft.com/office/powerpoint/2010/main" val="3486146436"/>
      </p:ext>
    </p:extLst>
  </p:cSld>
  <p:clrMapOvr>
    <a:masterClrMapping/>
  </p:clrMapOvr>
  <mc:AlternateContent xmlns:mc="http://schemas.openxmlformats.org/markup-compatibility/2006" xmlns:p14="http://schemas.microsoft.com/office/powerpoint/2010/main">
    <mc:Choice Requires="p14">
      <p:transition spd="slow" p14:dur="2000" advTm="41903"/>
    </mc:Choice>
    <mc:Fallback xmlns="">
      <p:transition spd="slow" advTm="41903"/>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Coaching </a:t>
            </a:r>
            <a:endParaRPr lang="en-GB" dirty="0"/>
          </a:p>
        </p:txBody>
      </p:sp>
      <p:sp>
        <p:nvSpPr>
          <p:cNvPr id="3" name="Content Placeholder 2"/>
          <p:cNvSpPr>
            <a:spLocks noGrp="1"/>
          </p:cNvSpPr>
          <p:nvPr>
            <p:ph idx="1"/>
          </p:nvPr>
        </p:nvSpPr>
        <p:spPr/>
        <p:txBody>
          <a:bodyPr/>
          <a:lstStyle/>
          <a:p>
            <a:r>
              <a:rPr lang="en-GB" altLang="en-US" dirty="0"/>
              <a:t>Primary schools that undertake testing on behalf of  the grammar schools are asked not to tutor or coach the children in their school prior to the test over and above enabling the children to follow the national curriculum relevant for their age. </a:t>
            </a:r>
          </a:p>
          <a:p>
            <a:r>
              <a:rPr lang="en-GB" altLang="en-US" dirty="0"/>
              <a:t>The Secondary Transfer Test is designed to enable all children to demonstrate their academic potential without the need for excessive preparation. </a:t>
            </a:r>
          </a:p>
          <a:p>
            <a:endParaRPr lang="en-GB" dirty="0"/>
          </a:p>
        </p:txBody>
      </p:sp>
    </p:spTree>
    <p:extLst>
      <p:ext uri="{BB962C8B-B14F-4D97-AF65-F5344CB8AC3E}">
        <p14:creationId xmlns:p14="http://schemas.microsoft.com/office/powerpoint/2010/main" val="3693724636"/>
      </p:ext>
    </p:extLst>
  </p:cSld>
  <p:clrMapOvr>
    <a:masterClrMapping/>
  </p:clrMapOvr>
  <mc:AlternateContent xmlns:mc="http://schemas.openxmlformats.org/markup-compatibility/2006" xmlns:p14="http://schemas.microsoft.com/office/powerpoint/2010/main">
    <mc:Choice Requires="p14">
      <p:transition spd="slow" p14:dur="2000" advTm="59867"/>
    </mc:Choice>
    <mc:Fallback xmlns="">
      <p:transition spd="slow" advTm="59867"/>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Marking and standardisation</a:t>
            </a:r>
            <a:endParaRPr lang="en-GB" dirty="0"/>
          </a:p>
        </p:txBody>
      </p:sp>
      <p:sp>
        <p:nvSpPr>
          <p:cNvPr id="3" name="Content Placeholder 2"/>
          <p:cNvSpPr>
            <a:spLocks noGrp="1"/>
          </p:cNvSpPr>
          <p:nvPr>
            <p:ph idx="1"/>
          </p:nvPr>
        </p:nvSpPr>
        <p:spPr/>
        <p:txBody>
          <a:bodyPr>
            <a:normAutofit lnSpcReduction="10000"/>
          </a:bodyPr>
          <a:lstStyle/>
          <a:p>
            <a:r>
              <a:rPr lang="en-GB" altLang="en-US" dirty="0"/>
              <a:t>The completed answer sheets are machine marked (scanned) </a:t>
            </a:r>
          </a:p>
          <a:p>
            <a:r>
              <a:rPr lang="en-GB" altLang="en-US" dirty="0"/>
              <a:t>One mark is given for each correct answer</a:t>
            </a:r>
          </a:p>
          <a:p>
            <a:r>
              <a:rPr lang="en-GB" altLang="en-US" dirty="0"/>
              <a:t>Marks are not deducted for incorrect answers </a:t>
            </a:r>
          </a:p>
          <a:p>
            <a:r>
              <a:rPr lang="en-GB" altLang="en-US" dirty="0"/>
              <a:t>Each pupil will have three raw scores </a:t>
            </a:r>
          </a:p>
          <a:p>
            <a:pPr lvl="2"/>
            <a:r>
              <a:rPr lang="en-GB" altLang="en-US" sz="2800" b="1" dirty="0"/>
              <a:t>verbal skills</a:t>
            </a:r>
          </a:p>
          <a:p>
            <a:pPr lvl="2"/>
            <a:r>
              <a:rPr lang="en-GB" altLang="en-US" sz="2800" b="1" dirty="0"/>
              <a:t>mathematical skills</a:t>
            </a:r>
          </a:p>
          <a:p>
            <a:pPr lvl="2"/>
            <a:r>
              <a:rPr lang="en-GB" altLang="en-US" sz="2800" b="1" dirty="0"/>
              <a:t>non-verbal skills</a:t>
            </a:r>
          </a:p>
          <a:p>
            <a:r>
              <a:rPr lang="en-GB" altLang="en-US" dirty="0"/>
              <a:t>Each score is age standardised and weighted to produce the Secondary Transfer Test Score (STTS)</a:t>
            </a:r>
          </a:p>
          <a:p>
            <a:endParaRPr lang="en-GB" dirty="0"/>
          </a:p>
        </p:txBody>
      </p:sp>
    </p:spTree>
    <p:extLst>
      <p:ext uri="{BB962C8B-B14F-4D97-AF65-F5344CB8AC3E}">
        <p14:creationId xmlns:p14="http://schemas.microsoft.com/office/powerpoint/2010/main" val="4205918747"/>
      </p:ext>
    </p:extLst>
  </p:cSld>
  <p:clrMapOvr>
    <a:masterClrMapping/>
  </p:clrMapOvr>
  <mc:AlternateContent xmlns:mc="http://schemas.openxmlformats.org/markup-compatibility/2006" xmlns:p14="http://schemas.microsoft.com/office/powerpoint/2010/main">
    <mc:Choice Requires="p14">
      <p:transition spd="slow" p14:dur="2000" advTm="53881"/>
    </mc:Choice>
    <mc:Fallback xmlns="">
      <p:transition spd="slow" advTm="5388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Included in this presentation</a:t>
            </a:r>
          </a:p>
        </p:txBody>
      </p:sp>
      <p:sp>
        <p:nvSpPr>
          <p:cNvPr id="3" name="Content Placeholder 2"/>
          <p:cNvSpPr>
            <a:spLocks noGrp="1"/>
          </p:cNvSpPr>
          <p:nvPr>
            <p:ph idx="1"/>
          </p:nvPr>
        </p:nvSpPr>
        <p:spPr/>
        <p:txBody>
          <a:bodyPr>
            <a:normAutofit/>
          </a:bodyPr>
          <a:lstStyle/>
          <a:p>
            <a:r>
              <a:rPr lang="en-GB" altLang="en-US" dirty="0"/>
              <a:t>The application and offer processes (Slides 4-17)</a:t>
            </a:r>
          </a:p>
          <a:p>
            <a:pPr marL="457200" lvl="1" indent="0">
              <a:buNone/>
            </a:pPr>
            <a:r>
              <a:rPr lang="en-GB" altLang="en-US" dirty="0"/>
              <a:t>(when to apply, how to apply, things to consider when applying, how the process works, National Offer Day, waiting lists and Appeals) </a:t>
            </a:r>
          </a:p>
          <a:p>
            <a:r>
              <a:rPr lang="en-GB" altLang="en-US" dirty="0"/>
              <a:t>The Secondary Transfer Test (Slides 18-37)</a:t>
            </a:r>
          </a:p>
          <a:p>
            <a:pPr marL="457200" lvl="1" indent="0">
              <a:buNone/>
            </a:pPr>
            <a:r>
              <a:rPr lang="en-GB" altLang="en-US" dirty="0"/>
              <a:t>(Timeline, test dates, what the test measures, familiarisation and practice, the testing process, how it is marked, Selection Review and Non-qualified appeals) </a:t>
            </a:r>
          </a:p>
          <a:p>
            <a:r>
              <a:rPr lang="en-GB" altLang="en-US" dirty="0"/>
              <a:t>More information</a:t>
            </a:r>
          </a:p>
          <a:p>
            <a:r>
              <a:rPr lang="en-GB" altLang="en-US" dirty="0"/>
              <a:t>How to Contact the Admissions Team</a:t>
            </a:r>
          </a:p>
          <a:p>
            <a:endParaRPr lang="en-GB" altLang="en-US" dirty="0"/>
          </a:p>
          <a:p>
            <a:endParaRPr lang="en-GB" dirty="0"/>
          </a:p>
        </p:txBody>
      </p:sp>
    </p:spTree>
    <p:extLst>
      <p:ext uri="{BB962C8B-B14F-4D97-AF65-F5344CB8AC3E}">
        <p14:creationId xmlns:p14="http://schemas.microsoft.com/office/powerpoint/2010/main" val="4257387946"/>
      </p:ext>
    </p:extLst>
  </p:cSld>
  <p:clrMapOvr>
    <a:masterClrMapping/>
  </p:clrMapOvr>
  <mc:AlternateContent xmlns:mc="http://schemas.openxmlformats.org/markup-compatibility/2006" xmlns:p14="http://schemas.microsoft.com/office/powerpoint/2010/main">
    <mc:Choice Requires="p14">
      <p:transition p14:dur="0" advTm="51969"/>
    </mc:Choice>
    <mc:Fallback xmlns="">
      <p:transition advTm="51969"/>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Weighting</a:t>
            </a:r>
            <a:endParaRPr lang="en-GB" dirty="0"/>
          </a:p>
        </p:txBody>
      </p:sp>
      <p:sp>
        <p:nvSpPr>
          <p:cNvPr id="3" name="Content Placeholder 2"/>
          <p:cNvSpPr>
            <a:spLocks noGrp="1"/>
          </p:cNvSpPr>
          <p:nvPr>
            <p:ph idx="1"/>
          </p:nvPr>
        </p:nvSpPr>
        <p:spPr/>
        <p:txBody>
          <a:bodyPr/>
          <a:lstStyle/>
          <a:p>
            <a:pPr marL="0" indent="0">
              <a:buFont typeface="Lucida Grande"/>
              <a:buNone/>
              <a:defRPr/>
            </a:pPr>
            <a:r>
              <a:rPr lang="en-US" altLang="en-US" dirty="0"/>
              <a:t>Each score is weighted as follows:</a:t>
            </a:r>
          </a:p>
          <a:p>
            <a:pPr>
              <a:defRPr/>
            </a:pPr>
            <a:r>
              <a:rPr lang="en-US" altLang="en-US" dirty="0"/>
              <a:t>Verbal – 50% of the STTS (Secondary Transfer Test Score)</a:t>
            </a:r>
          </a:p>
          <a:p>
            <a:pPr>
              <a:defRPr/>
            </a:pPr>
            <a:r>
              <a:rPr lang="en-US" altLang="en-US" dirty="0"/>
              <a:t>Mathematical – 25% of the STTS</a:t>
            </a:r>
          </a:p>
          <a:p>
            <a:pPr>
              <a:defRPr/>
            </a:pPr>
            <a:r>
              <a:rPr lang="en-US" altLang="en-US" dirty="0"/>
              <a:t>Non-verbal – 25% of the STTS</a:t>
            </a:r>
          </a:p>
          <a:p>
            <a:pPr>
              <a:defRPr/>
            </a:pPr>
            <a:r>
              <a:rPr lang="en-US" altLang="en-US" dirty="0"/>
              <a:t>The qualifying score is a minimum score of 121 </a:t>
            </a:r>
          </a:p>
          <a:p>
            <a:pPr>
              <a:defRPr/>
            </a:pPr>
            <a:r>
              <a:rPr lang="en-US" altLang="en-US" dirty="0"/>
              <a:t>Scores range between 60 and 170 approximately</a:t>
            </a:r>
          </a:p>
          <a:p>
            <a:endParaRPr lang="en-GB" dirty="0"/>
          </a:p>
        </p:txBody>
      </p:sp>
    </p:spTree>
    <p:extLst>
      <p:ext uri="{BB962C8B-B14F-4D97-AF65-F5344CB8AC3E}">
        <p14:creationId xmlns:p14="http://schemas.microsoft.com/office/powerpoint/2010/main" val="2808231367"/>
      </p:ext>
    </p:extLst>
  </p:cSld>
  <p:clrMapOvr>
    <a:masterClrMapping/>
  </p:clrMapOvr>
  <mc:AlternateContent xmlns:mc="http://schemas.openxmlformats.org/markup-compatibility/2006" xmlns:p14="http://schemas.microsoft.com/office/powerpoint/2010/main">
    <mc:Choice Requires="p14">
      <p:transition spd="slow" p14:dur="2000" advTm="46697"/>
    </mc:Choice>
    <mc:Fallback xmlns="">
      <p:transition spd="slow" advTm="46697"/>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Results and qualification </a:t>
            </a:r>
            <a:br>
              <a:rPr lang="en-GB" altLang="en-US" dirty="0"/>
            </a:br>
            <a:r>
              <a:rPr lang="en-GB" altLang="en-US" dirty="0"/>
              <a:t>15 October</a:t>
            </a:r>
            <a:endParaRPr lang="en-GB" dirty="0"/>
          </a:p>
        </p:txBody>
      </p:sp>
      <p:sp>
        <p:nvSpPr>
          <p:cNvPr id="3" name="Content Placeholder 2"/>
          <p:cNvSpPr>
            <a:spLocks noGrp="1"/>
          </p:cNvSpPr>
          <p:nvPr>
            <p:ph idx="1"/>
          </p:nvPr>
        </p:nvSpPr>
        <p:spPr/>
        <p:txBody>
          <a:bodyPr>
            <a:normAutofit fontScale="92500"/>
          </a:bodyPr>
          <a:lstStyle/>
          <a:p>
            <a:pPr>
              <a:defRPr/>
            </a:pPr>
            <a:r>
              <a:rPr lang="en-GB" dirty="0"/>
              <a:t>If your child attends a Buckinghamshire primary school we have asked the headteacher to provide us with your email so we can send the results by email direct to you.</a:t>
            </a:r>
          </a:p>
          <a:p>
            <a:pPr>
              <a:defRPr/>
            </a:pPr>
            <a:r>
              <a:rPr lang="en-GB" dirty="0"/>
              <a:t>The email will be sent from 4pm. </a:t>
            </a:r>
          </a:p>
          <a:p>
            <a:pPr>
              <a:defRPr/>
            </a:pPr>
            <a:r>
              <a:rPr lang="en-GB" dirty="0"/>
              <a:t>If your child attends a Partner school or has sat the test at a grammar school test centre then we will send the result to the email you used to register for the test.</a:t>
            </a:r>
          </a:p>
          <a:p>
            <a:pPr>
              <a:defRPr/>
            </a:pPr>
            <a:r>
              <a:rPr lang="en-GB" dirty="0"/>
              <a:t>Contents are confidential to parent and child.</a:t>
            </a:r>
          </a:p>
          <a:p>
            <a:pPr>
              <a:defRPr/>
            </a:pPr>
            <a:r>
              <a:rPr lang="en-GB" altLang="en-US" dirty="0"/>
              <a:t>Approximately 37% of children scored 121 or more in 2021 intake</a:t>
            </a:r>
          </a:p>
          <a:p>
            <a:endParaRPr lang="en-GB" dirty="0"/>
          </a:p>
        </p:txBody>
      </p:sp>
    </p:spTree>
    <p:extLst>
      <p:ext uri="{BB962C8B-B14F-4D97-AF65-F5344CB8AC3E}">
        <p14:creationId xmlns:p14="http://schemas.microsoft.com/office/powerpoint/2010/main" val="3932865974"/>
      </p:ext>
    </p:extLst>
  </p:cSld>
  <p:clrMapOvr>
    <a:masterClrMapping/>
  </p:clrMapOvr>
  <mc:AlternateContent xmlns:mc="http://schemas.openxmlformats.org/markup-compatibility/2006" xmlns:p14="http://schemas.microsoft.com/office/powerpoint/2010/main">
    <mc:Choice Requires="p14">
      <p:transition spd="slow" p14:dur="2000" advTm="79038"/>
    </mc:Choice>
    <mc:Fallback xmlns="">
      <p:transition spd="slow" advTm="79038"/>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What can I do if my child does not qualify for a grammar school place?</a:t>
            </a:r>
            <a:endParaRPr lang="en-GB" dirty="0"/>
          </a:p>
        </p:txBody>
      </p:sp>
      <p:sp>
        <p:nvSpPr>
          <p:cNvPr id="3" name="Content Placeholder 2"/>
          <p:cNvSpPr>
            <a:spLocks noGrp="1"/>
          </p:cNvSpPr>
          <p:nvPr>
            <p:ph idx="1"/>
          </p:nvPr>
        </p:nvSpPr>
        <p:spPr/>
        <p:txBody>
          <a:bodyPr>
            <a:normAutofit/>
          </a:bodyPr>
          <a:lstStyle/>
          <a:p>
            <a:pPr marL="0" indent="0">
              <a:buNone/>
              <a:defRPr/>
            </a:pPr>
            <a:r>
              <a:rPr lang="en-GB" altLang="en-US" dirty="0"/>
              <a:t>If your child is not qualified and you think a grammar school would be appropriate you can either </a:t>
            </a:r>
          </a:p>
          <a:p>
            <a:pPr>
              <a:defRPr/>
            </a:pPr>
            <a:r>
              <a:rPr lang="en-GB" altLang="en-US" dirty="0"/>
              <a:t>Ask for a Selection Review OR</a:t>
            </a:r>
          </a:p>
          <a:p>
            <a:pPr>
              <a:defRPr/>
            </a:pPr>
            <a:r>
              <a:rPr lang="en-GB" altLang="en-US" dirty="0"/>
              <a:t>Just appeal</a:t>
            </a:r>
          </a:p>
          <a:p>
            <a:pPr marL="0" indent="0">
              <a:buNone/>
              <a:defRPr/>
            </a:pPr>
            <a:r>
              <a:rPr lang="en-GB" altLang="en-US" dirty="0"/>
              <a:t>The Selection Review Panel can decide a child is qualified.</a:t>
            </a:r>
          </a:p>
          <a:p>
            <a:pPr marL="0" indent="0">
              <a:buNone/>
              <a:defRPr/>
            </a:pPr>
            <a:r>
              <a:rPr lang="en-GB" altLang="en-US" dirty="0"/>
              <a:t>A qualification at Selection Review is a qualification for any grammar school and they will all be considered when the allocation is made. </a:t>
            </a:r>
          </a:p>
          <a:p>
            <a:endParaRPr lang="en-GB" dirty="0"/>
          </a:p>
        </p:txBody>
      </p:sp>
    </p:spTree>
    <p:extLst>
      <p:ext uri="{BB962C8B-B14F-4D97-AF65-F5344CB8AC3E}">
        <p14:creationId xmlns:p14="http://schemas.microsoft.com/office/powerpoint/2010/main" val="3136938730"/>
      </p:ext>
    </p:extLst>
  </p:cSld>
  <p:clrMapOvr>
    <a:masterClrMapping/>
  </p:clrMapOvr>
  <mc:AlternateContent xmlns:mc="http://schemas.openxmlformats.org/markup-compatibility/2006" xmlns:p14="http://schemas.microsoft.com/office/powerpoint/2010/main">
    <mc:Choice Requires="p14">
      <p:transition spd="slow" p14:dur="2000" advTm="41215"/>
    </mc:Choice>
    <mc:Fallback xmlns="">
      <p:transition spd="slow" advTm="41215"/>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It will have been an unusual year – will this be taken into account?</a:t>
            </a:r>
          </a:p>
        </p:txBody>
      </p:sp>
      <p:sp>
        <p:nvSpPr>
          <p:cNvPr id="3" name="Content Placeholder 2"/>
          <p:cNvSpPr>
            <a:spLocks noGrp="1"/>
          </p:cNvSpPr>
          <p:nvPr>
            <p:ph idx="1"/>
          </p:nvPr>
        </p:nvSpPr>
        <p:spPr/>
        <p:txBody>
          <a:bodyPr>
            <a:normAutofit/>
          </a:bodyPr>
          <a:lstStyle/>
          <a:p>
            <a:r>
              <a:rPr lang="en-GB" altLang="en-US" dirty="0"/>
              <a:t>The grammar schools recognise that there may be circumstances that have impacted on a child’s performance in the test</a:t>
            </a:r>
          </a:p>
          <a:p>
            <a:r>
              <a:rPr lang="en-GB" altLang="en-US" dirty="0"/>
              <a:t>At Selection Review each child’s situation is considered individually</a:t>
            </a:r>
          </a:p>
          <a:p>
            <a:r>
              <a:rPr lang="en-GB" altLang="en-US" dirty="0"/>
              <a:t>The panel will look for evidence of both consistent educational ability and factors that may have affected a child’s performance in the Transfer Test</a:t>
            </a:r>
          </a:p>
          <a:p>
            <a:endParaRPr lang="en-GB" dirty="0"/>
          </a:p>
          <a:p>
            <a:endParaRPr lang="en-GB" dirty="0"/>
          </a:p>
        </p:txBody>
      </p:sp>
    </p:spTree>
    <p:extLst>
      <p:ext uri="{BB962C8B-B14F-4D97-AF65-F5344CB8AC3E}">
        <p14:creationId xmlns:p14="http://schemas.microsoft.com/office/powerpoint/2010/main" val="493826154"/>
      </p:ext>
    </p:extLst>
  </p:cSld>
  <p:clrMapOvr>
    <a:masterClrMapping/>
  </p:clrMapOvr>
  <mc:AlternateContent xmlns:mc="http://schemas.openxmlformats.org/markup-compatibility/2006" xmlns:p14="http://schemas.microsoft.com/office/powerpoint/2010/main">
    <mc:Choice Requires="p14">
      <p:transition spd="slow" p14:dur="2000" advTm="50808"/>
    </mc:Choice>
    <mc:Fallback xmlns="">
      <p:transition spd="slow" advTm="50808"/>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Selection Review Panel</a:t>
            </a:r>
            <a:endParaRPr lang="en-GB" dirty="0"/>
          </a:p>
        </p:txBody>
      </p:sp>
      <p:sp>
        <p:nvSpPr>
          <p:cNvPr id="3" name="Content Placeholder 2"/>
          <p:cNvSpPr>
            <a:spLocks noGrp="1"/>
          </p:cNvSpPr>
          <p:nvPr>
            <p:ph idx="1"/>
          </p:nvPr>
        </p:nvSpPr>
        <p:spPr/>
        <p:txBody>
          <a:bodyPr>
            <a:normAutofit/>
          </a:bodyPr>
          <a:lstStyle/>
          <a:p>
            <a:r>
              <a:rPr lang="en-GB" altLang="en-US" dirty="0"/>
              <a:t>Panel sits December-January</a:t>
            </a:r>
          </a:p>
          <a:p>
            <a:r>
              <a:rPr lang="en-GB" altLang="en-US" dirty="0"/>
              <a:t>3 headteachers - two grammar one primary</a:t>
            </a:r>
          </a:p>
          <a:p>
            <a:r>
              <a:rPr lang="en-GB" altLang="en-US" dirty="0"/>
              <a:t>Decision included in 1 March allocation</a:t>
            </a:r>
          </a:p>
          <a:p>
            <a:r>
              <a:rPr lang="en-GB" altLang="en-US" dirty="0"/>
              <a:t>Decision applies to </a:t>
            </a:r>
            <a:r>
              <a:rPr lang="en-GB" altLang="en-US" u="sng" dirty="0"/>
              <a:t>all</a:t>
            </a:r>
            <a:r>
              <a:rPr lang="en-GB" altLang="en-US" dirty="0"/>
              <a:t> grammar schools</a:t>
            </a:r>
          </a:p>
          <a:p>
            <a:r>
              <a:rPr lang="en-GB" altLang="en-US" dirty="0"/>
              <a:t>At the end of the process and following Selection Reviews, approximately 36.47% qualify for grammar school</a:t>
            </a:r>
          </a:p>
          <a:p>
            <a:endParaRPr lang="en-GB" dirty="0"/>
          </a:p>
        </p:txBody>
      </p:sp>
    </p:spTree>
    <p:extLst>
      <p:ext uri="{BB962C8B-B14F-4D97-AF65-F5344CB8AC3E}">
        <p14:creationId xmlns:p14="http://schemas.microsoft.com/office/powerpoint/2010/main" val="1644664865"/>
      </p:ext>
    </p:extLst>
  </p:cSld>
  <p:clrMapOvr>
    <a:masterClrMapping/>
  </p:clrMapOvr>
  <mc:AlternateContent xmlns:mc="http://schemas.openxmlformats.org/markup-compatibility/2006" xmlns:p14="http://schemas.microsoft.com/office/powerpoint/2010/main">
    <mc:Choice Requires="p14">
      <p:transition spd="slow" p14:dur="2000" advTm="40291"/>
    </mc:Choice>
    <mc:Fallback xmlns="">
      <p:transition spd="slow" advTm="40291"/>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Non-qualified appeal for a grammar school place (after Selection Review)</a:t>
            </a:r>
          </a:p>
        </p:txBody>
      </p:sp>
      <p:sp>
        <p:nvSpPr>
          <p:cNvPr id="3" name="Content Placeholder 2"/>
          <p:cNvSpPr>
            <a:spLocks noGrp="1"/>
          </p:cNvSpPr>
          <p:nvPr>
            <p:ph idx="1"/>
          </p:nvPr>
        </p:nvSpPr>
        <p:spPr/>
        <p:txBody>
          <a:bodyPr>
            <a:normAutofit fontScale="92500" lnSpcReduction="20000"/>
          </a:bodyPr>
          <a:lstStyle/>
          <a:p>
            <a:r>
              <a:rPr lang="en-GB" altLang="en-US" sz="3100" dirty="0"/>
              <a:t>When a case that has been to review is considered by the Independent Appeal Panel, parents will need to show that in their child’s case the Selection Review Panel decision was not ‘fair consistent and objective’ </a:t>
            </a:r>
          </a:p>
          <a:p>
            <a:r>
              <a:rPr lang="en-GB" altLang="en-US" sz="3100" dirty="0"/>
              <a:t>Only if they are successful, can they then put their full academic case to the Independent Appeal Panel </a:t>
            </a:r>
          </a:p>
          <a:p>
            <a:r>
              <a:rPr lang="en-GB" altLang="en-US" sz="3100" dirty="0"/>
              <a:t>If a child is qualified at appeal, the qualification is for the particular school only. </a:t>
            </a:r>
          </a:p>
          <a:p>
            <a:r>
              <a:rPr lang="en-GB" altLang="en-US" sz="3100" dirty="0"/>
              <a:t>The appeal will happen in the summer term</a:t>
            </a:r>
          </a:p>
          <a:p>
            <a:endParaRPr lang="en-GB" dirty="0"/>
          </a:p>
        </p:txBody>
      </p:sp>
    </p:spTree>
    <p:extLst>
      <p:ext uri="{BB962C8B-B14F-4D97-AF65-F5344CB8AC3E}">
        <p14:creationId xmlns:p14="http://schemas.microsoft.com/office/powerpoint/2010/main" val="4182340877"/>
      </p:ext>
    </p:extLst>
  </p:cSld>
  <p:clrMapOvr>
    <a:masterClrMapping/>
  </p:clrMapOvr>
  <mc:AlternateContent xmlns:mc="http://schemas.openxmlformats.org/markup-compatibility/2006" xmlns:p14="http://schemas.microsoft.com/office/powerpoint/2010/main">
    <mc:Choice Requires="p14">
      <p:transition spd="slow" p14:dur="2000" advTm="60591"/>
    </mc:Choice>
    <mc:Fallback xmlns="">
      <p:transition spd="slow" advTm="60591"/>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Non-qualified appeal for a grammar school place (without a Selection Review) </a:t>
            </a:r>
            <a:endParaRPr lang="en-GB" dirty="0"/>
          </a:p>
        </p:txBody>
      </p:sp>
      <p:sp>
        <p:nvSpPr>
          <p:cNvPr id="3" name="Content Placeholder 2"/>
          <p:cNvSpPr>
            <a:spLocks noGrp="1"/>
          </p:cNvSpPr>
          <p:nvPr>
            <p:ph idx="1"/>
          </p:nvPr>
        </p:nvSpPr>
        <p:spPr/>
        <p:txBody>
          <a:bodyPr/>
          <a:lstStyle/>
          <a:p>
            <a:r>
              <a:rPr lang="en-US" altLang="en-US" dirty="0"/>
              <a:t>It is possible to go straight to appeal without having asked for a selection review</a:t>
            </a:r>
          </a:p>
          <a:p>
            <a:r>
              <a:rPr lang="en-US" altLang="en-US" dirty="0"/>
              <a:t>Appeals are heard after 1 March</a:t>
            </a:r>
          </a:p>
          <a:p>
            <a:r>
              <a:rPr lang="en-US" altLang="en-US" dirty="0"/>
              <a:t>Most schools will already be full by then</a:t>
            </a:r>
          </a:p>
          <a:p>
            <a:r>
              <a:rPr lang="en-US" altLang="en-US" dirty="0"/>
              <a:t>You would have to prove academic potential AND give reasons why you believe a place should be offered above Planned Admission Number (PAN)</a:t>
            </a:r>
          </a:p>
          <a:p>
            <a:endParaRPr lang="en-GB" dirty="0"/>
          </a:p>
        </p:txBody>
      </p:sp>
    </p:spTree>
    <p:extLst>
      <p:ext uri="{BB962C8B-B14F-4D97-AF65-F5344CB8AC3E}">
        <p14:creationId xmlns:p14="http://schemas.microsoft.com/office/powerpoint/2010/main" val="941984623"/>
      </p:ext>
    </p:extLst>
  </p:cSld>
  <p:clrMapOvr>
    <a:masterClrMapping/>
  </p:clrMapOvr>
  <mc:AlternateContent xmlns:mc="http://schemas.openxmlformats.org/markup-compatibility/2006" xmlns:p14="http://schemas.microsoft.com/office/powerpoint/2010/main">
    <mc:Choice Requires="p14">
      <p:transition spd="slow" p14:dur="2000" advTm="42593"/>
    </mc:Choice>
    <mc:Fallback xmlns="">
      <p:transition spd="slow" advTm="42593"/>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More information</a:t>
            </a:r>
            <a:endParaRPr lang="en-GB" dirty="0"/>
          </a:p>
        </p:txBody>
      </p:sp>
      <p:sp>
        <p:nvSpPr>
          <p:cNvPr id="3" name="Content Placeholder 2"/>
          <p:cNvSpPr>
            <a:spLocks noGrp="1"/>
          </p:cNvSpPr>
          <p:nvPr>
            <p:ph idx="1"/>
          </p:nvPr>
        </p:nvSpPr>
        <p:spPr/>
        <p:txBody>
          <a:bodyPr>
            <a:normAutofit fontScale="62500" lnSpcReduction="20000"/>
          </a:bodyPr>
          <a:lstStyle/>
          <a:p>
            <a:pPr>
              <a:defRPr/>
            </a:pPr>
            <a:r>
              <a:rPr lang="en-GB" altLang="en-US" dirty="0">
                <a:solidFill>
                  <a:schemeClr val="tx1">
                    <a:lumMod val="65000"/>
                    <a:lumOff val="35000"/>
                  </a:schemeClr>
                </a:solidFill>
              </a:rPr>
              <a:t>‘Moving up to Secondary School’ leaflet </a:t>
            </a:r>
          </a:p>
          <a:p>
            <a:pPr>
              <a:defRPr/>
            </a:pPr>
            <a:endParaRPr lang="en-GB" altLang="en-US" dirty="0">
              <a:solidFill>
                <a:schemeClr val="tx1">
                  <a:lumMod val="65000"/>
                  <a:lumOff val="35000"/>
                </a:schemeClr>
              </a:solidFill>
            </a:endParaRPr>
          </a:p>
          <a:p>
            <a:pPr>
              <a:defRPr/>
            </a:pPr>
            <a:r>
              <a:rPr lang="en-GB" altLang="en-US" dirty="0">
                <a:solidFill>
                  <a:schemeClr val="tx1">
                    <a:lumMod val="65000"/>
                    <a:lumOff val="35000"/>
                  </a:schemeClr>
                </a:solidFill>
              </a:rPr>
              <a:t>School websites</a:t>
            </a:r>
          </a:p>
          <a:p>
            <a:pPr>
              <a:defRPr/>
            </a:pPr>
            <a:endParaRPr lang="en-GB" altLang="en-US" dirty="0">
              <a:solidFill>
                <a:schemeClr val="tx1">
                  <a:lumMod val="65000"/>
                  <a:lumOff val="35000"/>
                </a:schemeClr>
              </a:solidFill>
            </a:endParaRPr>
          </a:p>
          <a:p>
            <a:pPr>
              <a:defRPr/>
            </a:pPr>
            <a:r>
              <a:rPr lang="en-GB" altLang="en-US" dirty="0">
                <a:solidFill>
                  <a:schemeClr val="tx1">
                    <a:lumMod val="65000"/>
                    <a:lumOff val="35000"/>
                  </a:schemeClr>
                </a:solidFill>
              </a:rPr>
              <a:t>TBGS website</a:t>
            </a:r>
          </a:p>
          <a:p>
            <a:pPr marL="0" indent="0">
              <a:buNone/>
              <a:defRPr/>
            </a:pPr>
            <a:r>
              <a:rPr lang="en-GB" altLang="en-US" dirty="0">
                <a:solidFill>
                  <a:schemeClr val="tx1">
                    <a:lumMod val="65000"/>
                    <a:lumOff val="35000"/>
                  </a:schemeClr>
                </a:solidFill>
              </a:rPr>
              <a:t>	</a:t>
            </a:r>
            <a:r>
              <a:rPr lang="en-GB" altLang="en-US" dirty="0">
                <a:solidFill>
                  <a:schemeClr val="tx1">
                    <a:lumMod val="65000"/>
                    <a:lumOff val="35000"/>
                  </a:schemeClr>
                </a:solidFill>
                <a:hlinkClick r:id="rId3"/>
              </a:rPr>
              <a:t>https://www.thebucksgrammarschools.org/</a:t>
            </a:r>
            <a:r>
              <a:rPr lang="en-GB" altLang="en-US" dirty="0">
                <a:solidFill>
                  <a:schemeClr val="tx1">
                    <a:lumMod val="65000"/>
                    <a:lumOff val="35000"/>
                  </a:schemeClr>
                </a:solidFill>
              </a:rPr>
              <a:t> </a:t>
            </a:r>
          </a:p>
          <a:p>
            <a:pPr marL="0" indent="0">
              <a:buNone/>
              <a:defRPr/>
            </a:pPr>
            <a:endParaRPr lang="en-GB" altLang="en-US" dirty="0">
              <a:solidFill>
                <a:schemeClr val="tx1">
                  <a:lumMod val="65000"/>
                  <a:lumOff val="35000"/>
                </a:schemeClr>
              </a:solidFill>
            </a:endParaRPr>
          </a:p>
          <a:p>
            <a:pPr>
              <a:defRPr/>
            </a:pPr>
            <a:r>
              <a:rPr lang="en-GB" altLang="en-US" dirty="0">
                <a:solidFill>
                  <a:schemeClr val="tx1">
                    <a:lumMod val="65000"/>
                    <a:lumOff val="35000"/>
                  </a:schemeClr>
                </a:solidFill>
              </a:rPr>
              <a:t>School open events dates (subject to social distancing requirements):</a:t>
            </a:r>
          </a:p>
          <a:p>
            <a:pPr marL="0" indent="0">
              <a:buNone/>
              <a:defRPr/>
            </a:pPr>
            <a:r>
              <a:rPr lang="en-GB" altLang="en-US" dirty="0">
                <a:solidFill>
                  <a:srgbClr val="1B29AB"/>
                </a:solidFill>
              </a:rPr>
              <a:t>	See School Directory in ‘Find My Child a School Place’ </a:t>
            </a:r>
          </a:p>
          <a:p>
            <a:pPr marL="0" indent="0">
              <a:buNone/>
              <a:defRPr/>
            </a:pPr>
            <a:r>
              <a:rPr lang="en-GB" dirty="0">
                <a:solidFill>
                  <a:schemeClr val="tx1">
                    <a:lumMod val="65000"/>
                    <a:lumOff val="35000"/>
                  </a:schemeClr>
                </a:solidFill>
              </a:rPr>
              <a:t>	</a:t>
            </a:r>
            <a:r>
              <a:rPr lang="en-GB" u="sng" dirty="0">
                <a:solidFill>
                  <a:schemeClr val="accent2"/>
                </a:solidFill>
                <a:hlinkClick r:id="rId4"/>
              </a:rPr>
              <a:t>https://services.buckscc.gov.uk/school-admissions/schools</a:t>
            </a:r>
            <a:endParaRPr lang="en-GB" u="sng" dirty="0">
              <a:solidFill>
                <a:schemeClr val="accent2"/>
              </a:solidFill>
            </a:endParaRPr>
          </a:p>
          <a:p>
            <a:pPr marL="0" indent="0">
              <a:buNone/>
              <a:defRPr/>
            </a:pPr>
            <a:endParaRPr lang="en-GB" u="sng" dirty="0">
              <a:solidFill>
                <a:schemeClr val="accent2"/>
              </a:solidFill>
            </a:endParaRPr>
          </a:p>
          <a:p>
            <a:pPr>
              <a:defRPr/>
            </a:pPr>
            <a:r>
              <a:rPr lang="en-GB" altLang="en-US" dirty="0">
                <a:solidFill>
                  <a:schemeClr val="tx1">
                    <a:lumMod val="65000"/>
                    <a:lumOff val="35000"/>
                  </a:schemeClr>
                </a:solidFill>
              </a:rPr>
              <a:t>By end of August - more information on the council’s website</a:t>
            </a:r>
          </a:p>
          <a:p>
            <a:pPr>
              <a:buNone/>
              <a:defRPr/>
            </a:pPr>
            <a:r>
              <a:rPr lang="en-GB" altLang="en-US" dirty="0">
                <a:solidFill>
                  <a:schemeClr val="accent2"/>
                </a:solidFill>
              </a:rPr>
              <a:t>		</a:t>
            </a:r>
            <a:r>
              <a:rPr lang="en-GB" altLang="en-US" dirty="0">
                <a:solidFill>
                  <a:schemeClr val="accent2"/>
                </a:solidFill>
                <a:hlinkClick r:id="rId5"/>
              </a:rPr>
              <a:t>https://www.buckinghamshire.gov.uk/schools-and-learning/schools-index/school-admissions/</a:t>
            </a:r>
            <a:r>
              <a:rPr lang="en-GB" altLang="en-US" dirty="0">
                <a:solidFill>
                  <a:schemeClr val="accent2"/>
                </a:solidFill>
              </a:rPr>
              <a:t> </a:t>
            </a:r>
            <a:endParaRPr lang="en-GB" dirty="0"/>
          </a:p>
        </p:txBody>
      </p:sp>
    </p:spTree>
    <p:extLst>
      <p:ext uri="{BB962C8B-B14F-4D97-AF65-F5344CB8AC3E}">
        <p14:creationId xmlns:p14="http://schemas.microsoft.com/office/powerpoint/2010/main" val="580718767"/>
      </p:ext>
    </p:extLst>
  </p:cSld>
  <p:clrMapOvr>
    <a:masterClrMapping/>
  </p:clrMapOvr>
  <mc:AlternateContent xmlns:mc="http://schemas.openxmlformats.org/markup-compatibility/2006" xmlns:p14="http://schemas.microsoft.com/office/powerpoint/2010/main">
    <mc:Choice Requires="p14">
      <p:transition spd="slow" p14:dur="2000" advTm="52551"/>
    </mc:Choice>
    <mc:Fallback xmlns="">
      <p:transition spd="slow" advTm="52551"/>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contact the Admissions Team</a:t>
            </a:r>
            <a:endParaRPr lang="en-GB" dirty="0"/>
          </a:p>
        </p:txBody>
      </p:sp>
      <p:sp>
        <p:nvSpPr>
          <p:cNvPr id="3" name="Content Placeholder 2"/>
          <p:cNvSpPr>
            <a:spLocks noGrp="1"/>
          </p:cNvSpPr>
          <p:nvPr>
            <p:ph idx="1"/>
          </p:nvPr>
        </p:nvSpPr>
        <p:spPr/>
        <p:txBody>
          <a:bodyPr/>
          <a:lstStyle/>
          <a:p>
            <a:pPr marL="0" indent="0">
              <a:buFontTx/>
              <a:buNone/>
            </a:pPr>
            <a:r>
              <a:rPr lang="en-GB" altLang="en-US" dirty="0"/>
              <a:t>Web: </a:t>
            </a:r>
            <a:r>
              <a:rPr lang="en-GB" altLang="en-US" dirty="0">
                <a:solidFill>
                  <a:srgbClr val="FF0000"/>
                </a:solidFill>
                <a:hlinkClick r:id="rId3"/>
              </a:rPr>
              <a:t>www.buckinghamshire.gov.uk/schools-and-learning/</a:t>
            </a:r>
            <a:r>
              <a:rPr lang="en-GB" altLang="en-US" dirty="0">
                <a:solidFill>
                  <a:srgbClr val="FF0000"/>
                </a:solidFill>
              </a:rPr>
              <a:t> </a:t>
            </a:r>
          </a:p>
          <a:p>
            <a:pPr marL="0" indent="0">
              <a:buFontTx/>
              <a:buNone/>
            </a:pPr>
            <a:endParaRPr lang="en-GB" altLang="en-US" dirty="0"/>
          </a:p>
          <a:p>
            <a:pPr marL="0" indent="0">
              <a:buFontTx/>
              <a:buNone/>
            </a:pPr>
            <a:r>
              <a:rPr lang="en-GB" altLang="en-US" dirty="0"/>
              <a:t>Fill in the ‘Contact Us’ form:</a:t>
            </a:r>
          </a:p>
          <a:p>
            <a:r>
              <a:rPr lang="en-GB" u="sng" dirty="0">
                <a:hlinkClick r:id="rId4"/>
              </a:rPr>
              <a:t>www.buckinghamshire.gov.uk/admissions</a:t>
            </a:r>
            <a:endParaRPr lang="en-GB" dirty="0"/>
          </a:p>
        </p:txBody>
      </p:sp>
    </p:spTree>
    <p:extLst>
      <p:ext uri="{BB962C8B-B14F-4D97-AF65-F5344CB8AC3E}">
        <p14:creationId xmlns:p14="http://schemas.microsoft.com/office/powerpoint/2010/main" val="1929915100"/>
      </p:ext>
    </p:extLst>
  </p:cSld>
  <p:clrMapOvr>
    <a:masterClrMapping/>
  </p:clrMapOvr>
  <mc:AlternateContent xmlns:mc="http://schemas.openxmlformats.org/markup-compatibility/2006" xmlns:p14="http://schemas.microsoft.com/office/powerpoint/2010/main">
    <mc:Choice Requires="p14">
      <p:transition spd="slow" p14:dur="2000" advTm="50807"/>
    </mc:Choice>
    <mc:Fallback xmlns="">
      <p:transition spd="slow" advTm="5080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application and offer processes</a:t>
            </a:r>
            <a:endParaRPr lang="en-GB" dirty="0"/>
          </a:p>
        </p:txBody>
      </p:sp>
      <p:sp>
        <p:nvSpPr>
          <p:cNvPr id="3" name="Content Placeholder 2"/>
          <p:cNvSpPr>
            <a:spLocks noGrp="1"/>
          </p:cNvSpPr>
          <p:nvPr>
            <p:ph idx="1"/>
          </p:nvPr>
        </p:nvSpPr>
        <p:spPr/>
        <p:txBody>
          <a:bodyPr/>
          <a:lstStyle/>
          <a:p>
            <a:pPr marL="0" indent="0">
              <a:buNone/>
            </a:pPr>
            <a:r>
              <a:rPr lang="en-GB" altLang="en-US" dirty="0"/>
              <a:t>Timelines, preferences and offers</a:t>
            </a:r>
          </a:p>
          <a:p>
            <a:endParaRPr lang="en-GB" dirty="0"/>
          </a:p>
        </p:txBody>
      </p:sp>
    </p:spTree>
    <p:extLst>
      <p:ext uri="{BB962C8B-B14F-4D97-AF65-F5344CB8AC3E}">
        <p14:creationId xmlns:p14="http://schemas.microsoft.com/office/powerpoint/2010/main" val="1031265145"/>
      </p:ext>
    </p:extLst>
  </p:cSld>
  <p:clrMapOvr>
    <a:masterClrMapping/>
  </p:clrMapOvr>
  <mc:AlternateContent xmlns:mc="http://schemas.openxmlformats.org/markup-compatibility/2006" xmlns:p14="http://schemas.microsoft.com/office/powerpoint/2010/main">
    <mc:Choice Requires="p14">
      <p:transition p14:dur="0" advTm="15683"/>
    </mc:Choice>
    <mc:Fallback xmlns="">
      <p:transition advTm="15683"/>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Key message! </a:t>
            </a:r>
            <a:endParaRPr lang="en-GB" dirty="0"/>
          </a:p>
        </p:txBody>
      </p:sp>
      <p:pic>
        <p:nvPicPr>
          <p:cNvPr id="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959928" y="4244181"/>
            <a:ext cx="2857500"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0" y="2967335"/>
            <a:ext cx="4572000" cy="3046988"/>
          </a:xfrm>
          <a:prstGeom prst="rect">
            <a:avLst/>
          </a:prstGeom>
        </p:spPr>
        <p:txBody>
          <a:bodyPr>
            <a:spAutoFit/>
          </a:bodyPr>
          <a:lstStyle/>
          <a:p>
            <a:r>
              <a:rPr lang="en-GB" altLang="en-US" sz="3200" dirty="0"/>
              <a:t>Apply on time: </a:t>
            </a:r>
          </a:p>
          <a:p>
            <a:r>
              <a:rPr lang="en-GB" altLang="en-US" sz="3200" dirty="0"/>
              <a:t>	by Midnight on 31 October – the deadline</a:t>
            </a:r>
          </a:p>
          <a:p>
            <a:endParaRPr lang="en-GB" altLang="en-US" sz="3200" dirty="0"/>
          </a:p>
          <a:p>
            <a:r>
              <a:rPr lang="en-GB" altLang="en-US" sz="3200" dirty="0">
                <a:solidFill>
                  <a:schemeClr val="accent1"/>
                </a:solidFill>
              </a:rPr>
              <a:t>This is not going to change!</a:t>
            </a:r>
          </a:p>
        </p:txBody>
      </p:sp>
    </p:spTree>
    <p:extLst>
      <p:ext uri="{BB962C8B-B14F-4D97-AF65-F5344CB8AC3E}">
        <p14:creationId xmlns:p14="http://schemas.microsoft.com/office/powerpoint/2010/main" val="2615623193"/>
      </p:ext>
    </p:extLst>
  </p:cSld>
  <p:clrMapOvr>
    <a:masterClrMapping/>
  </p:clrMapOvr>
  <mc:AlternateContent xmlns:mc="http://schemas.openxmlformats.org/markup-compatibility/2006" xmlns:p14="http://schemas.microsoft.com/office/powerpoint/2010/main">
    <mc:Choice Requires="p14">
      <p:transition p14:dur="0" advTm="38027"/>
    </mc:Choice>
    <mc:Fallback xmlns="">
      <p:transition advTm="38027"/>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apply for a school place online</a:t>
            </a:r>
            <a:endParaRPr lang="en-GB" dirty="0"/>
          </a:p>
        </p:txBody>
      </p:sp>
      <p:sp>
        <p:nvSpPr>
          <p:cNvPr id="3" name="Content Placeholder 2"/>
          <p:cNvSpPr>
            <a:spLocks noGrp="1"/>
          </p:cNvSpPr>
          <p:nvPr>
            <p:ph idx="1"/>
          </p:nvPr>
        </p:nvSpPr>
        <p:spPr/>
        <p:txBody>
          <a:bodyPr/>
          <a:lstStyle/>
          <a:p>
            <a:pPr>
              <a:defRPr/>
            </a:pPr>
            <a:r>
              <a:rPr lang="en-GB" altLang="en-US" dirty="0"/>
              <a:t>If you live in Buckinghamshire, visit </a:t>
            </a:r>
            <a:r>
              <a:rPr lang="en-GB" u="sng" dirty="0">
                <a:hlinkClick r:id="rId3"/>
              </a:rPr>
              <a:t>www.buckinghamshire.gov.uk/admissions</a:t>
            </a:r>
            <a:r>
              <a:rPr lang="en-GB" u="sng" dirty="0"/>
              <a:t> </a:t>
            </a:r>
            <a:r>
              <a:rPr lang="en-GB" altLang="en-US" dirty="0"/>
              <a:t>between 10 September and 31 October 2021</a:t>
            </a:r>
          </a:p>
          <a:p>
            <a:pPr>
              <a:defRPr/>
            </a:pPr>
            <a:endParaRPr lang="en-GB" altLang="en-US" dirty="0"/>
          </a:p>
          <a:p>
            <a:pPr>
              <a:defRPr/>
            </a:pPr>
            <a:r>
              <a:rPr lang="en-GB" altLang="en-US" dirty="0"/>
              <a:t>If you live elsewhere apply via your own LA’s website</a:t>
            </a:r>
          </a:p>
          <a:p>
            <a:pPr marL="0" indent="0">
              <a:buNone/>
              <a:defRPr/>
            </a:pPr>
            <a:endParaRPr lang="en-GB" altLang="en-US" dirty="0"/>
          </a:p>
          <a:p>
            <a:pPr>
              <a:defRPr/>
            </a:pPr>
            <a:r>
              <a:rPr lang="en-GB" altLang="en-US" dirty="0"/>
              <a:t>All you need is an email address</a:t>
            </a:r>
          </a:p>
          <a:p>
            <a:endParaRPr lang="en-GB" dirty="0"/>
          </a:p>
        </p:txBody>
      </p:sp>
    </p:spTree>
    <p:extLst>
      <p:ext uri="{BB962C8B-B14F-4D97-AF65-F5344CB8AC3E}">
        <p14:creationId xmlns:p14="http://schemas.microsoft.com/office/powerpoint/2010/main" val="3202695051"/>
      </p:ext>
    </p:extLst>
  </p:cSld>
  <p:clrMapOvr>
    <a:masterClrMapping/>
  </p:clrMapOvr>
  <mc:AlternateContent xmlns:mc="http://schemas.openxmlformats.org/markup-compatibility/2006" xmlns:p14="http://schemas.microsoft.com/office/powerpoint/2010/main">
    <mc:Choice Requires="p14">
      <p:transition p14:dur="0" advTm="24149"/>
    </mc:Choice>
    <mc:Fallback xmlns="">
      <p:transition advTm="24149"/>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Applying online is easy</a:t>
            </a:r>
            <a:endParaRPr lang="en-GB" dirty="0"/>
          </a:p>
        </p:txBody>
      </p:sp>
      <p:sp>
        <p:nvSpPr>
          <p:cNvPr id="3" name="Content Placeholder 2"/>
          <p:cNvSpPr>
            <a:spLocks noGrp="1"/>
          </p:cNvSpPr>
          <p:nvPr>
            <p:ph idx="1"/>
          </p:nvPr>
        </p:nvSpPr>
        <p:spPr/>
        <p:txBody>
          <a:bodyPr/>
          <a:lstStyle/>
          <a:p>
            <a:r>
              <a:rPr lang="en-GB" altLang="en-US" dirty="0"/>
              <a:t>You can apply on your phone or PC</a:t>
            </a:r>
          </a:p>
          <a:p>
            <a:r>
              <a:rPr lang="en-GB" altLang="en-US" dirty="0"/>
              <a:t>Make a note of which email account you used and your password!</a:t>
            </a:r>
          </a:p>
          <a:p>
            <a:r>
              <a:rPr lang="en-GB" altLang="en-US" dirty="0"/>
              <a:t>Use an email address that you know you can access even if not in work</a:t>
            </a:r>
          </a:p>
          <a:p>
            <a:r>
              <a:rPr lang="en-GB" altLang="en-US" dirty="0"/>
              <a:t>You will be reminded if an application has not been submitted</a:t>
            </a:r>
          </a:p>
          <a:p>
            <a:r>
              <a:rPr lang="en-GB" altLang="en-US" dirty="0"/>
              <a:t>You can accept the place online</a:t>
            </a:r>
          </a:p>
          <a:p>
            <a:r>
              <a:rPr lang="en-GB" altLang="en-US" dirty="0"/>
              <a:t>You will see the outcome of all school preferences</a:t>
            </a:r>
          </a:p>
          <a:p>
            <a:endParaRPr lang="en-GB" dirty="0"/>
          </a:p>
        </p:txBody>
      </p:sp>
    </p:spTree>
    <p:extLst>
      <p:ext uri="{BB962C8B-B14F-4D97-AF65-F5344CB8AC3E}">
        <p14:creationId xmlns:p14="http://schemas.microsoft.com/office/powerpoint/2010/main" val="1627233372"/>
      </p:ext>
    </p:extLst>
  </p:cSld>
  <p:clrMapOvr>
    <a:masterClrMapping/>
  </p:clrMapOvr>
  <mc:AlternateContent xmlns:mc="http://schemas.openxmlformats.org/markup-compatibility/2006" xmlns:p14="http://schemas.microsoft.com/office/powerpoint/2010/main">
    <mc:Choice Requires="p14">
      <p:transition p14:dur="0" advTm="54227"/>
    </mc:Choice>
    <mc:Fallback xmlns="">
      <p:transition advTm="54227"/>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Making an application</a:t>
            </a:r>
            <a:endParaRPr lang="en-GB" dirty="0"/>
          </a:p>
        </p:txBody>
      </p:sp>
      <p:sp>
        <p:nvSpPr>
          <p:cNvPr id="3" name="Content Placeholder 2"/>
          <p:cNvSpPr>
            <a:spLocks noGrp="1"/>
          </p:cNvSpPr>
          <p:nvPr>
            <p:ph idx="1"/>
          </p:nvPr>
        </p:nvSpPr>
        <p:spPr/>
        <p:txBody>
          <a:bodyPr/>
          <a:lstStyle/>
          <a:p>
            <a:pPr>
              <a:buNone/>
              <a:defRPr/>
            </a:pPr>
            <a:r>
              <a:rPr lang="en-GB" altLang="en-US" dirty="0"/>
              <a:t>When you apply online you can:</a:t>
            </a:r>
          </a:p>
          <a:p>
            <a:pPr>
              <a:defRPr/>
            </a:pPr>
            <a:r>
              <a:rPr lang="en-GB" altLang="en-US" dirty="0"/>
              <a:t>List up to 6 schools </a:t>
            </a:r>
          </a:p>
          <a:p>
            <a:pPr>
              <a:defRPr/>
            </a:pPr>
            <a:r>
              <a:rPr lang="en-GB" altLang="en-US" dirty="0"/>
              <a:t>Include grammar, upper, all-ability and out of county schools</a:t>
            </a:r>
          </a:p>
          <a:p>
            <a:pPr>
              <a:defRPr/>
            </a:pPr>
            <a:r>
              <a:rPr lang="en-GB" altLang="en-US" dirty="0"/>
              <a:t>Put the schools in the order you prefer them</a:t>
            </a:r>
          </a:p>
          <a:p>
            <a:pPr marL="0" indent="0">
              <a:buNone/>
              <a:defRPr/>
            </a:pPr>
            <a:r>
              <a:rPr lang="en-GB" altLang="en-US" dirty="0"/>
              <a:t>Consider: </a:t>
            </a:r>
          </a:p>
          <a:p>
            <a:pPr>
              <a:defRPr/>
            </a:pPr>
            <a:r>
              <a:rPr lang="en-GB" altLang="en-US" dirty="0"/>
              <a:t>The order of your preferences carefully</a:t>
            </a:r>
          </a:p>
          <a:p>
            <a:pPr>
              <a:defRPr/>
            </a:pPr>
            <a:r>
              <a:rPr lang="en-GB" altLang="en-US" dirty="0"/>
              <a:t>Including local (catchment) school(s) that you have a good chance of being offered </a:t>
            </a:r>
          </a:p>
          <a:p>
            <a:endParaRPr lang="en-GB" dirty="0"/>
          </a:p>
        </p:txBody>
      </p:sp>
    </p:spTree>
    <p:extLst>
      <p:ext uri="{BB962C8B-B14F-4D97-AF65-F5344CB8AC3E}">
        <p14:creationId xmlns:p14="http://schemas.microsoft.com/office/powerpoint/2010/main" val="3149557434"/>
      </p:ext>
    </p:extLst>
  </p:cSld>
  <p:clrMapOvr>
    <a:masterClrMapping/>
  </p:clrMapOvr>
  <mc:AlternateContent xmlns:mc="http://schemas.openxmlformats.org/markup-compatibility/2006" xmlns:p14="http://schemas.microsoft.com/office/powerpoint/2010/main">
    <mc:Choice Requires="p14">
      <p:transition p14:dur="0" advTm="73903"/>
    </mc:Choice>
    <mc:Fallback xmlns="">
      <p:transition advTm="73903"/>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Think about…</a:t>
            </a:r>
            <a:endParaRPr lang="en-GB" dirty="0"/>
          </a:p>
        </p:txBody>
      </p:sp>
      <p:sp>
        <p:nvSpPr>
          <p:cNvPr id="3" name="Content Placeholder 2"/>
          <p:cNvSpPr>
            <a:spLocks noGrp="1"/>
          </p:cNvSpPr>
          <p:nvPr>
            <p:ph idx="1"/>
          </p:nvPr>
        </p:nvSpPr>
        <p:spPr/>
        <p:txBody>
          <a:bodyPr/>
          <a:lstStyle/>
          <a:p>
            <a:r>
              <a:rPr lang="en-GB" altLang="en-US" dirty="0"/>
              <a:t>Does your child need to sit or pass a test to be considered for a place at the school? </a:t>
            </a:r>
          </a:p>
          <a:p>
            <a:r>
              <a:rPr lang="en-GB" altLang="en-US" dirty="0"/>
              <a:t>Do you know where your child fits on the school’s admission rules? </a:t>
            </a:r>
          </a:p>
          <a:p>
            <a:r>
              <a:rPr lang="en-GB" altLang="en-US" dirty="0"/>
              <a:t>Do you need to complete a supplementary form?</a:t>
            </a:r>
          </a:p>
          <a:p>
            <a:r>
              <a:rPr lang="en-GB" altLang="en-US" dirty="0"/>
              <a:t>Do you live in catchment? (Check this on the Buckinghamshire Council website)</a:t>
            </a:r>
          </a:p>
          <a:p>
            <a:endParaRPr lang="en-GB" dirty="0"/>
          </a:p>
        </p:txBody>
      </p:sp>
    </p:spTree>
    <p:extLst>
      <p:ext uri="{BB962C8B-B14F-4D97-AF65-F5344CB8AC3E}">
        <p14:creationId xmlns:p14="http://schemas.microsoft.com/office/powerpoint/2010/main" val="3464143766"/>
      </p:ext>
    </p:extLst>
  </p:cSld>
  <p:clrMapOvr>
    <a:masterClrMapping/>
  </p:clrMapOvr>
  <mc:AlternateContent xmlns:mc="http://schemas.openxmlformats.org/markup-compatibility/2006" xmlns:p14="http://schemas.microsoft.com/office/powerpoint/2010/main">
    <mc:Choice Requires="p14">
      <p:transition p14:dur="0" advTm="73926"/>
    </mc:Choice>
    <mc:Fallback xmlns="">
      <p:transition advTm="73926"/>
    </mc:Fallback>
  </mc:AlternateContent>
  <p:timing>
    <p:tnLst>
      <p:par>
        <p:cTn id="1" dur="indefinite" restart="never" nodeType="tmRoot"/>
      </p:par>
    </p:tnLst>
  </p:timing>
</p:sld>
</file>

<file path=ppt/theme/theme1.xml><?xml version="1.0" encoding="utf-8"?>
<a:theme xmlns:a="http://schemas.openxmlformats.org/drawingml/2006/main" name="Buckinghamshire Council standard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 Council standard template.pptx  -  Read-Only" id="{3005F97B-0C93-4D87-9B79-6F8E0BDE5532}" vid="{2E6BFEDE-B181-46B7-96A5-8BA2FC65D3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Buckinghamshire Council standard template</Template>
  <TotalTime>2274</TotalTime>
  <Words>4650</Words>
  <Application>Microsoft Office PowerPoint</Application>
  <PresentationFormat>On-screen Show (4:3)</PresentationFormat>
  <Paragraphs>410</Paragraphs>
  <Slides>38</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Lucida Grande</vt:lpstr>
      <vt:lpstr>Buckinghamshire Council standard template</vt:lpstr>
      <vt:lpstr>MOVING UP TO SECONDARY SCHOOL</vt:lpstr>
      <vt:lpstr>2022 testing – Coronavirus update</vt:lpstr>
      <vt:lpstr>Included in this presentation</vt:lpstr>
      <vt:lpstr>The application and offer processes</vt:lpstr>
      <vt:lpstr>Key message! </vt:lpstr>
      <vt:lpstr>How to apply for a school place online</vt:lpstr>
      <vt:lpstr>Applying online is easy</vt:lpstr>
      <vt:lpstr>Making an application</vt:lpstr>
      <vt:lpstr>Think about…</vt:lpstr>
      <vt:lpstr>How will your child get to school?</vt:lpstr>
      <vt:lpstr>The offer process – Step 1</vt:lpstr>
      <vt:lpstr>The offer process – Step 2</vt:lpstr>
      <vt:lpstr>Offer Day – 1 March 2022</vt:lpstr>
      <vt:lpstr>After Offer Day</vt:lpstr>
      <vt:lpstr>About appeals</vt:lpstr>
      <vt:lpstr>Application summary</vt:lpstr>
      <vt:lpstr>The Secondary Transfer Test</vt:lpstr>
      <vt:lpstr>The Secondary Transfer Test</vt:lpstr>
      <vt:lpstr>Planned testing timeline</vt:lpstr>
      <vt:lpstr>Impact of Covid</vt:lpstr>
      <vt:lpstr>Do all children have to sit the Secondary Transfer Test?</vt:lpstr>
      <vt:lpstr>What does the Secondary Transfer  Test measure?</vt:lpstr>
      <vt:lpstr>Familiarisation booklet</vt:lpstr>
      <vt:lpstr>On the test days</vt:lpstr>
      <vt:lpstr>Illness during the test period</vt:lpstr>
      <vt:lpstr>What do I do if I think something has affected my child’s performance in the Transfer Test?</vt:lpstr>
      <vt:lpstr>Special arrangements</vt:lpstr>
      <vt:lpstr>Coaching </vt:lpstr>
      <vt:lpstr>Marking and standardisation</vt:lpstr>
      <vt:lpstr>Weighting</vt:lpstr>
      <vt:lpstr>Results and qualification  15 October</vt:lpstr>
      <vt:lpstr>What can I do if my child does not qualify for a grammar school place?</vt:lpstr>
      <vt:lpstr>It will have been an unusual year – will this be taken into account?</vt:lpstr>
      <vt:lpstr>Selection Review Panel</vt:lpstr>
      <vt:lpstr>Non-qualified appeal for a grammar school place (after Selection Review)</vt:lpstr>
      <vt:lpstr>Non-qualified appeal for a grammar school place (without a Selection Review) </vt:lpstr>
      <vt:lpstr>More information</vt:lpstr>
      <vt:lpstr>How to contact the Admissions Team</vt:lpstr>
    </vt:vector>
  </TitlesOfParts>
  <Company>Buckinghamshire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UP TO SECONDARY SCHOOL</dc:title>
  <dc:creator>Munday, Debbie</dc:creator>
  <cp:lastModifiedBy>Suzanne Powell</cp:lastModifiedBy>
  <cp:revision>83</cp:revision>
  <dcterms:created xsi:type="dcterms:W3CDTF">2020-04-28T15:46:34Z</dcterms:created>
  <dcterms:modified xsi:type="dcterms:W3CDTF">2021-06-15T15:18:17Z</dcterms:modified>
</cp:coreProperties>
</file>