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90" r:id="rId3"/>
    <p:sldId id="29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92"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93" r:id="rId34"/>
    <p:sldId id="286" r:id="rId35"/>
    <p:sldId id="294" r:id="rId36"/>
    <p:sldId id="287" r:id="rId37"/>
    <p:sldId id="288" r:id="rId38"/>
    <p:sldId id="28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006" autoAdjust="0"/>
    <p:restoredTop sz="61575" autoAdjust="0"/>
  </p:normalViewPr>
  <p:slideViewPr>
    <p:cSldViewPr snapToGrid="0">
      <p:cViewPr varScale="1">
        <p:scale>
          <a:sx n="70" d="100"/>
          <a:sy n="70" d="100"/>
        </p:scale>
        <p:origin x="276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15/06/2021</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buckscc.gov.uk/services/education/school-admissions/grammar-schools-and-secondary-transfer-testing-2022-entry/"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altLang="en-US" dirty="0"/>
              <a:t>http://www.buckscc.gov.uk/services/education/school-transport/school-transport-policies/</a:t>
            </a:r>
          </a:p>
          <a:p>
            <a:pPr>
              <a:defRPr/>
            </a:pPr>
            <a:endParaRPr lang="en-GB" altLang="en-US" dirty="0"/>
          </a:p>
          <a:p>
            <a:pPr>
              <a:defRPr/>
            </a:pPr>
            <a:r>
              <a:rPr lang="en-GB" altLang="en-US" dirty="0"/>
              <a:t>http://www.buckscc.gov.uk/media/2314/school-transport-policy-and-guidance.pdf    (pdf of transport guidance)</a:t>
            </a:r>
          </a:p>
          <a:p>
            <a:pPr>
              <a:defRPr/>
            </a:pPr>
            <a:endParaRPr lang="en-GB" altLang="en-US" dirty="0"/>
          </a:p>
          <a:p>
            <a:pPr>
              <a:defRPr/>
            </a:pPr>
            <a:endParaRPr lang="en-GB" altLang="en-US" dirty="0"/>
          </a:p>
          <a:p>
            <a:pPr>
              <a:defRPr/>
            </a:pPr>
            <a:r>
              <a:rPr lang="en-GB" altLang="en-US" dirty="0"/>
              <a:t>On the website there is a Nearest School Transport Checker which will give routed home to school distances : </a:t>
            </a:r>
          </a:p>
          <a:p>
            <a:pPr>
              <a:defRPr/>
            </a:pPr>
            <a:endParaRPr lang="en-GB" altLang="en-US" dirty="0"/>
          </a:p>
          <a:p>
            <a:pPr>
              <a:defRPr/>
            </a:pPr>
            <a:r>
              <a:rPr lang="en-GB" altLang="en-US" dirty="0">
                <a:solidFill>
                  <a:schemeClr val="accent2">
                    <a:lumMod val="60000"/>
                    <a:lumOff val="40000"/>
                  </a:schemeClr>
                </a:solidFill>
              </a:rPr>
              <a:t>www.buckscc.gov.uk/findaschoolplace </a:t>
            </a:r>
            <a:r>
              <a:rPr lang="en-GB" altLang="en-US"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343597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cs typeface="Arial" panose="020B0604020202020204" pitchFamily="34" charset="0"/>
              </a:rPr>
              <a:t>Each year some children are not offered any of their preferred schools and are offered a school place that was not on their list. </a:t>
            </a:r>
          </a:p>
          <a:p>
            <a:pPr>
              <a:defRPr/>
            </a:pPr>
            <a:endParaRPr lang="en-US" altLang="en-US" dirty="0">
              <a:cs typeface="Arial" panose="020B0604020202020204" pitchFamily="34" charset="0"/>
            </a:endParaRPr>
          </a:p>
          <a:p>
            <a:pPr>
              <a:defRPr/>
            </a:pPr>
            <a:r>
              <a:rPr lang="en-US" altLang="en-US" dirty="0">
                <a:cs typeface="Arial" panose="020B0604020202020204" pitchFamily="34" charset="0"/>
              </a:rPr>
              <a:t>This happens because parents: </a:t>
            </a:r>
          </a:p>
          <a:p>
            <a:pPr marL="171435" indent="-171435">
              <a:buFont typeface="Arial" panose="020B0604020202020204" pitchFamily="34" charset="0"/>
              <a:buChar char="•"/>
              <a:defRPr/>
            </a:pPr>
            <a:r>
              <a:rPr lang="en-US" altLang="en-US" dirty="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offers are the first of a number of ‘rounds’ of allocations and we manage the rest of the allocation  by grouping offers together in rounds. </a:t>
            </a:r>
          </a:p>
          <a:p>
            <a:endParaRPr lang="en-US" altLang="en-US" baseline="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dirty="0"/>
          </a:p>
          <a:p>
            <a:r>
              <a:rPr lang="en-US" altLang="en-US" dirty="0"/>
              <a:t>New</a:t>
            </a:r>
            <a:r>
              <a:rPr lang="en-US" altLang="en-US" baseline="0" dirty="0"/>
              <a:t> preferences can be added for the third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35 and 36</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p>
          <a:p>
            <a:r>
              <a:rPr lang="en-GB" altLang="en-US" dirty="0"/>
              <a:t>You usually need to attend the appeal hearing and put your case in person, although it can be held in your absence. </a:t>
            </a:r>
          </a:p>
          <a:p>
            <a:endParaRPr lang="en-GB" altLang="en-US" dirty="0"/>
          </a:p>
          <a:p>
            <a:r>
              <a:rPr lang="en-GB" altLang="en-US" dirty="0"/>
              <a:t>During the pandemic all appeals in Buckinghamshire are being held in writing only in line with government advice which will cease on 30 September 2021. </a:t>
            </a:r>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16</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made due to the pandemic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8">
              <a:defRPr/>
            </a:pPr>
            <a:r>
              <a:rPr lang="en-GB" dirty="0"/>
              <a:t>The familiarisation is also available to download on the website: </a:t>
            </a:r>
            <a:r>
              <a:rPr lang="en-GB" dirty="0">
                <a:hlinkClick r:id="rId3"/>
              </a:rPr>
              <a:t>Secondary Transfer Testing 2022 introduction | Buckinghamshire Council (buckscc.gov.uk)</a:t>
            </a:r>
            <a:r>
              <a:rPr lang="en-GB" dirty="0"/>
              <a:t> </a:t>
            </a:r>
          </a:p>
          <a:p>
            <a:pPr defTabSz="914318">
              <a:defRPr/>
            </a:pPr>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379724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altLang="en-US" dirty="0"/>
              <a:t>The Secondary Transfer Test is not compulsory. </a:t>
            </a:r>
          </a:p>
          <a:p>
            <a:endParaRPr lang="en-GB" altLang="en-US" dirty="0"/>
          </a:p>
          <a:p>
            <a:r>
              <a:rPr lang="en-GB" altLang="en-US" dirty="0"/>
              <a:t>Think about your child’s attainment in school to date. The national expectation for a child in Year 6 is to achieve a standardised score of 100 in the National Tests. Most children starting at grammar school in 2022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about the suitability of children for grammar school 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a:t>
            </a:r>
            <a:r>
              <a:rPr lang="en-GB" altLang="en-US">
                <a:latin typeface="Arial" pitchFamily="34" charset="0"/>
              </a:rPr>
              <a:t>in July.  </a:t>
            </a:r>
            <a:endParaRPr lang="en-GB" altLang="en-US" dirty="0">
              <a:latin typeface="Arial" pitchFamily="34" charset="0"/>
            </a:endParaRP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a:p>
            <a:r>
              <a:rPr lang="en-GB" altLang="en-US" dirty="0">
                <a:latin typeface="Arial" pitchFamily="34" charset="0"/>
              </a:rPr>
              <a:t>It will not be looked at in school.</a:t>
            </a:r>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If your child misses the Practice Test you should liaise with the school.  A delay at this point may mean the Secondary Transfer Test will be delayed. All children attending Buckinghamshire primary schools or Partner Schools (local independent schools) will be expected to sit the Practice Test before attempting the Secondary Transfer Test. </a:t>
            </a:r>
          </a:p>
          <a:p>
            <a:endParaRPr lang="en-GB" altLang="en-US" dirty="0"/>
          </a:p>
          <a:p>
            <a:r>
              <a:rPr lang="en-GB" altLang="en-US" dirty="0"/>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The marks for the verbal skills section are added together to produce a verbal skills raw score for the test. The marks for the mathematical skills section produces a numerical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English technical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ask your child’s headteacher to provide both parents’ email addresses to us and we will send both parents the child’s results. </a:t>
            </a:r>
          </a:p>
          <a:p>
            <a:pPr eaLnBrk="1" hangingPunct="1">
              <a:lnSpc>
                <a:spcPct val="90000"/>
              </a:lnSpc>
            </a:pPr>
            <a:r>
              <a:rPr lang="en-GB" altLang="en-US" dirty="0"/>
              <a:t>The TBGS website holds a lot of data about the test.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32</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570413"/>
            <a:ext cx="5486400" cy="4114800"/>
          </a:xfrm>
        </p:spPr>
        <p:txBody>
          <a:bodyPr/>
          <a:lstStyle/>
          <a:p>
            <a:r>
              <a:rPr lang="en-GB" altLang="en-US" dirty="0"/>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p>
          <a:p>
            <a:r>
              <a:rPr lang="en-GB" altLang="en-US" b="1" dirty="0"/>
              <a:t>If a child is qualified at appeal, the qualification is for the particular school only.</a:t>
            </a:r>
          </a:p>
          <a:p>
            <a:endParaRPr lang="en-GB" altLang="en-US" dirty="0"/>
          </a:p>
          <a:p>
            <a:r>
              <a:rPr lang="en-GB" altLang="en-US" b="0" i="0" dirty="0"/>
              <a:t>For 2021 entry 36.47%</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t>For 2020, the grammar school appeal outcomes were as follows:</a:t>
            </a:r>
          </a:p>
          <a:p>
            <a:r>
              <a:rPr lang="en-GB" altLang="en-US" b="0" i="0" u="none" dirty="0"/>
              <a:t>Of the children that were not qualified at Selection Review, 137 appeal cases were submitted: </a:t>
            </a:r>
            <a:r>
              <a:rPr lang="en-GB" altLang="en-US" b="0" i="0" u="none" baseline="0" dirty="0"/>
              <a:t> 12 </a:t>
            </a:r>
            <a:r>
              <a:rPr lang="en-GB" altLang="en-US" b="0" i="0" u="none" dirty="0"/>
              <a:t>were successful (8%) and deemed qualified and only some of them were granted a place. </a:t>
            </a:r>
          </a:p>
          <a:p>
            <a:endParaRPr lang="en-GB" altLang="en-US" b="0" i="0" u="none" dirty="0"/>
          </a:p>
          <a:p>
            <a:r>
              <a:rPr lang="en-GB" altLang="en-US" b="0" i="0" u="none" dirty="0"/>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t>For 2020, of the children that went to grammar school appeal without a Selection Review, 60 appeal cases were submitted and</a:t>
            </a:r>
            <a:r>
              <a:rPr lang="en-GB" altLang="en-US" b="0" i="0" baseline="0" dirty="0"/>
              <a:t> 1 was</a:t>
            </a:r>
            <a:r>
              <a:rPr lang="en-GB" altLang="en-US" b="0" i="0" dirty="0"/>
              <a:t> successful and deemed qualified (2%)</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Late applications are some of the most complex cases the Admissions Team</a:t>
            </a:r>
            <a:r>
              <a:rPr lang="en-US" altLang="en-US" baseline="0" dirty="0"/>
              <a:t> </a:t>
            </a:r>
            <a:r>
              <a:rPr lang="en-US" altLang="en-US" dirty="0"/>
              <a:t>deal with as there is nothing that can be done within the rules to resolve the issue if an application is late.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endParaRPr lang="en-GB" altLang="en-US" dirty="0">
              <a:solidFill>
                <a:srgbClr val="FF0000"/>
              </a:solidFill>
            </a:endParaRPr>
          </a:p>
          <a:p>
            <a:r>
              <a:rPr lang="en-GB" altLang="en-US" dirty="0"/>
              <a:t>Also, use an email address you will have access to on 1 March 2022.</a:t>
            </a:r>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This year, we hope that it will not be necessary for the testing to be delayed so we hope you will know the outcome of the Secondary Transfer Test held in September before submitting your preferences by the deadline of Midnight on 31 October. </a:t>
            </a:r>
          </a:p>
          <a:p>
            <a:endParaRPr lang="en-US" altLang="en-US" dirty="0"/>
          </a:p>
          <a:p>
            <a:r>
              <a:rPr lang="en-US" altLang="en-US" baseline="0" dirty="0"/>
              <a:t>You have the option to list up to 6 schools and we would suggest that even if you expect your child to qualify in the test that you consider including non grammar school options. </a:t>
            </a:r>
            <a:r>
              <a:rPr lang="en-US" altLang="en-US" dirty="0"/>
              <a:t> </a:t>
            </a:r>
          </a:p>
          <a:p>
            <a:pPr defTabSz="914318">
              <a:defRPr/>
            </a:pPr>
            <a:endParaRPr lang="en-US" altLang="en-US" dirty="0"/>
          </a:p>
          <a:p>
            <a:pPr defTabSz="914318">
              <a:defRPr/>
            </a:pPr>
            <a:r>
              <a:rPr lang="en-US" altLang="en-US" dirty="0"/>
              <a:t>If your child has not taken the test or you do not expect them to be qualified for entry to a grammar school then you do not need to include grammar school preferences. </a:t>
            </a:r>
          </a:p>
          <a:p>
            <a:endParaRPr lang="en-US" altLang="en-US" b="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Some schools give priority to pupils in receipt of Free School Meals or those entitled to Pupil Premium. </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Some schools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1529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15/06/2021</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15/06/2021</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6/15/2021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services.buckscc.gov.uk/school-admissions/trans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buckscc.gov.uk/services/education/school-admissions/grammar-schools-and-secondary-transfer-testing-2022-entr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thebucksgrammarschools.or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2022 (released May 2021)</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mc:AlternateContent xmlns:mc="http://schemas.openxmlformats.org/markup-compatibility/2006" xmlns:p14="http://schemas.microsoft.com/office/powerpoint/2010/main">
    <mc:Choice Requires="p14">
      <p:transition p14:dur="0" advTm="6859"/>
    </mc:Choice>
    <mc:Fallback xmlns="">
      <p:transition advTm="685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p:txBody>
          <a:bodyPr>
            <a:normAutofit lnSpcReduction="10000"/>
          </a:bodyPr>
          <a:lstStyle/>
          <a:p>
            <a:pPr marL="0" indent="0">
              <a:buFontTx/>
              <a:buNone/>
            </a:pPr>
            <a:r>
              <a:rPr lang="en-GB" altLang="en-US" dirty="0"/>
              <a:t>Transport is given to the </a:t>
            </a:r>
            <a:r>
              <a:rPr lang="en-GB" altLang="en-US" b="1" u="sng" dirty="0"/>
              <a:t>nearest</a:t>
            </a:r>
            <a:r>
              <a:rPr lang="en-GB" altLang="en-US" dirty="0"/>
              <a:t> secondary school if: </a:t>
            </a:r>
          </a:p>
          <a:p>
            <a:pPr marL="0" indent="0"/>
            <a:r>
              <a:rPr lang="en-GB" altLang="en-US" dirty="0"/>
              <a:t>Over three miles away, or </a:t>
            </a:r>
          </a:p>
          <a:p>
            <a:pPr marL="0" indent="0"/>
            <a:r>
              <a:rPr lang="en-GB" altLang="en-US" dirty="0"/>
              <a:t>Under three miles but the route is an ‘unsafe walking route’</a:t>
            </a:r>
          </a:p>
          <a:p>
            <a:pPr marL="0" indent="0"/>
            <a:r>
              <a:rPr lang="en-GB" altLang="en-US" dirty="0"/>
              <a:t>Check on </a:t>
            </a:r>
            <a:r>
              <a:rPr lang="en-GB" dirty="0">
                <a:hlinkClick r:id="rId3"/>
              </a:rPr>
              <a:t>Find my child a school place (buckscc.gov.uk)</a:t>
            </a:r>
            <a:r>
              <a:rPr lang="en-GB" dirty="0"/>
              <a:t> </a:t>
            </a:r>
            <a:r>
              <a:rPr lang="en-GB" altLang="en-US" dirty="0"/>
              <a:t>to find your nearest school for transport purposes</a:t>
            </a:r>
          </a:p>
          <a:p>
            <a:pPr marL="0" indent="0"/>
            <a:r>
              <a:rPr lang="en-GB" altLang="en-US" dirty="0"/>
              <a:t>All secondary schools are treated equally (grammar/upper/comprehensive/free)</a:t>
            </a:r>
          </a:p>
          <a:p>
            <a:pPr marL="0" indent="0"/>
            <a:r>
              <a:rPr lang="en-GB" altLang="en-US" dirty="0"/>
              <a:t>Paid-for bus tickets can be purchased</a:t>
            </a:r>
          </a:p>
          <a:p>
            <a:endParaRPr lang="en-GB" dirty="0"/>
          </a:p>
        </p:txBody>
      </p:sp>
    </p:spTree>
    <p:extLst>
      <p:ext uri="{BB962C8B-B14F-4D97-AF65-F5344CB8AC3E}">
        <p14:creationId xmlns:p14="http://schemas.microsoft.com/office/powerpoint/2010/main" val="2045835799"/>
      </p:ext>
    </p:extLst>
  </p:cSld>
  <p:clrMapOvr>
    <a:masterClrMapping/>
  </p:clrMapOvr>
  <mc:AlternateContent xmlns:mc="http://schemas.openxmlformats.org/markup-compatibility/2006" xmlns:p14="http://schemas.microsoft.com/office/powerpoint/2010/main">
    <mc:Choice Requires="p14">
      <p:transition p14:dur="0" advTm="52825"/>
    </mc:Choice>
    <mc:Fallback xmlns="">
      <p:transition advTm="5282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mc:AlternateContent xmlns:mc="http://schemas.openxmlformats.org/markup-compatibility/2006" xmlns:p14="http://schemas.microsoft.com/office/powerpoint/2010/main">
    <mc:Choice Requires="p14">
      <p:transition spd="slow" p14:dur="2000" advTm="76802"/>
    </mc:Choice>
    <mc:Fallback xmlns="">
      <p:transition spd="slow" advTm="7680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825624"/>
            <a:ext cx="7886700" cy="4552315"/>
          </a:xfrm>
        </p:spPr>
        <p:txBody>
          <a:bodyPr>
            <a:normAutofit lnSpcReduction="10000"/>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mc:AlternateContent xmlns:mc="http://schemas.openxmlformats.org/markup-compatibility/2006" xmlns:p14="http://schemas.microsoft.com/office/powerpoint/2010/main">
    <mc:Choice Requires="p14">
      <p:transition spd="slow" p14:dur="2000" advTm="78495"/>
    </mc:Choice>
    <mc:Fallback xmlns="">
      <p:transition spd="slow" advTm="7849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Offer Day – 1 March 2022</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altLang="en-US" dirty="0">
                <a:solidFill>
                  <a:srgbClr val="00B050"/>
                </a:solidFill>
              </a:rPr>
              <a:t>Online applicants</a:t>
            </a:r>
          </a:p>
          <a:p>
            <a:pPr marL="0" indent="0"/>
            <a:r>
              <a:rPr lang="en-GB" altLang="en-US" dirty="0"/>
              <a:t>Offer emails sent 1 March </a:t>
            </a:r>
          </a:p>
          <a:p>
            <a:pPr marL="0" indent="0"/>
            <a:r>
              <a:rPr lang="en-GB" altLang="en-US" dirty="0"/>
              <a:t>Can log on and accept the school place online </a:t>
            </a:r>
          </a:p>
          <a:p>
            <a:pPr marL="0" indent="0">
              <a:buNone/>
            </a:pPr>
            <a:r>
              <a:rPr lang="en-GB" altLang="en-US" dirty="0">
                <a:solidFill>
                  <a:srgbClr val="00B050"/>
                </a:solidFill>
              </a:rPr>
              <a:t>Postal applicants</a:t>
            </a:r>
          </a:p>
          <a:p>
            <a:pPr marL="0" indent="0"/>
            <a:r>
              <a:rPr lang="en-GB" altLang="en-US" dirty="0"/>
              <a:t>Offer letters emailed or posted 1 March</a:t>
            </a:r>
          </a:p>
          <a:p>
            <a:pPr marL="0" indent="0">
              <a:buNone/>
            </a:pPr>
            <a:r>
              <a:rPr lang="en-GB" altLang="en-US" dirty="0">
                <a:solidFill>
                  <a:srgbClr val="00B050"/>
                </a:solidFill>
              </a:rPr>
              <a:t>All applicants  </a:t>
            </a:r>
          </a:p>
          <a:p>
            <a:pPr marL="0" indent="0"/>
            <a:r>
              <a:rPr lang="en-GB" altLang="en-US" dirty="0"/>
              <a:t>Automatically added to waiting list for higher preferences that could not be offered but for which the child is qualified </a:t>
            </a:r>
          </a:p>
          <a:p>
            <a:pPr marL="0" indent="0"/>
            <a:r>
              <a:rPr lang="en-GB" altLang="en-US" dirty="0"/>
              <a:t>Can register an appeal</a:t>
            </a:r>
          </a:p>
          <a:p>
            <a:pPr marL="0" indent="0"/>
            <a:r>
              <a:rPr lang="en-GB" altLang="en-US" dirty="0"/>
              <a:t>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mc:AlternateContent xmlns:mc="http://schemas.openxmlformats.org/markup-compatibility/2006" xmlns:p14="http://schemas.microsoft.com/office/powerpoint/2010/main">
    <mc:Choice Requires="p14">
      <p:transition spd="slow" p14:dur="2000" advTm="104873"/>
    </mc:Choice>
    <mc:Fallback xmlns="">
      <p:transition spd="slow" advTm="10487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a:t>
            </a:r>
          </a:p>
          <a:p>
            <a:endParaRPr lang="en-GB" dirty="0"/>
          </a:p>
        </p:txBody>
      </p:sp>
    </p:spTree>
    <p:extLst>
      <p:ext uri="{BB962C8B-B14F-4D97-AF65-F5344CB8AC3E}">
        <p14:creationId xmlns:p14="http://schemas.microsoft.com/office/powerpoint/2010/main" val="3417304688"/>
      </p:ext>
    </p:extLst>
  </p:cSld>
  <p:clrMapOvr>
    <a:masterClrMapping/>
  </p:clrMapOvr>
  <mc:AlternateContent xmlns:mc="http://schemas.openxmlformats.org/markup-compatibility/2006" xmlns:p14="http://schemas.microsoft.com/office/powerpoint/2010/main">
    <mc:Choice Requires="p14">
      <p:transition spd="slow" p14:dur="2000" advTm="48239"/>
    </mc:Choice>
    <mc:Fallback xmlns="">
      <p:transition spd="slow" advTm="4823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During the pandemic all appeals in Buckinghamshire are being held in writing only in line with government advice but this arrangement is due to end at the end of the year</a:t>
            </a:r>
          </a:p>
          <a:p>
            <a:endParaRPr lang="en-GB" dirty="0"/>
          </a:p>
        </p:txBody>
      </p:sp>
    </p:spTree>
    <p:extLst>
      <p:ext uri="{BB962C8B-B14F-4D97-AF65-F5344CB8AC3E}">
        <p14:creationId xmlns:p14="http://schemas.microsoft.com/office/powerpoint/2010/main" val="467049074"/>
      </p:ext>
    </p:extLst>
  </p:cSld>
  <p:clrMapOvr>
    <a:masterClrMapping/>
  </p:clrMapOvr>
  <mc:AlternateContent xmlns:mc="http://schemas.openxmlformats.org/markup-compatibility/2006" xmlns:p14="http://schemas.microsoft.com/office/powerpoint/2010/main">
    <mc:Choice Requires="p14">
      <p:transition spd="slow" p14:dur="2000" advTm="32397"/>
    </mc:Choice>
    <mc:Fallback xmlns="">
      <p:transition spd="slow" advTm="3239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p:txBody>
          <a:bodyPr>
            <a:normAutofit fontScale="92500" lnSpcReduction="20000"/>
          </a:bodyPr>
          <a:lstStyle/>
          <a:p>
            <a:pPr>
              <a:defRPr/>
            </a:pPr>
            <a:r>
              <a:rPr lang="en-GB" dirty="0"/>
              <a:t>Apply by Midnight on 31 October 2021</a:t>
            </a:r>
          </a:p>
          <a:p>
            <a:pPr>
              <a:defRPr/>
            </a:pPr>
            <a:r>
              <a:rPr lang="en-GB" dirty="0"/>
              <a:t>Apply online at</a:t>
            </a:r>
            <a:r>
              <a:rPr lang="en-GB" dirty="0">
                <a:solidFill>
                  <a:schemeClr val="accent6"/>
                </a:solidFill>
              </a:rPr>
              <a:t> </a:t>
            </a:r>
            <a:r>
              <a:rPr lang="en-GB" dirty="0">
                <a:solidFill>
                  <a:schemeClr val="accent6"/>
                </a:solidFill>
                <a:hlinkClick r:id="rId3"/>
              </a:rPr>
              <a:t>www.buckinghamshire.gov.uk</a:t>
            </a:r>
            <a:r>
              <a:rPr lang="en-GB" dirty="0">
                <a:solidFill>
                  <a:schemeClr val="accent6"/>
                </a:solidFill>
              </a:rPr>
              <a:t>  </a:t>
            </a:r>
            <a:r>
              <a:rPr lang="en-GB" dirty="0"/>
              <a:t>or on your home LA’s website</a:t>
            </a:r>
          </a:p>
          <a:p>
            <a:pPr>
              <a:defRPr/>
            </a:pPr>
            <a:r>
              <a:rPr lang="en-GB" dirty="0"/>
              <a:t>List schools in true preference order including grammar and upper schools if your child is sitting the test</a:t>
            </a:r>
          </a:p>
          <a:p>
            <a:pPr>
              <a:defRPr/>
            </a:pPr>
            <a:r>
              <a:rPr lang="en-GB" dirty="0"/>
              <a:t>Consider including your catchment/local/nearest school</a:t>
            </a:r>
          </a:p>
          <a:p>
            <a:pPr>
              <a:defRPr/>
            </a:pPr>
            <a:r>
              <a:rPr lang="en-GB" dirty="0"/>
              <a:t>Be realistic, understand the rules</a:t>
            </a:r>
          </a:p>
          <a:p>
            <a:pPr>
              <a:defRPr/>
            </a:pPr>
            <a:r>
              <a:rPr lang="en-GB" dirty="0"/>
              <a:t>Consider transport arrangements</a:t>
            </a:r>
          </a:p>
          <a:p>
            <a:pPr>
              <a:defRPr/>
            </a:pPr>
            <a:r>
              <a:rPr lang="en-GB" dirty="0"/>
              <a:t>Visit the schools (if you are permitted) </a:t>
            </a:r>
          </a:p>
          <a:p>
            <a:pPr>
              <a:defRPr/>
            </a:pPr>
            <a:r>
              <a:rPr lang="en-GB"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mc:AlternateContent xmlns:mc="http://schemas.openxmlformats.org/markup-compatibility/2006" xmlns:p14="http://schemas.microsoft.com/office/powerpoint/2010/main">
    <mc:Choice Requires="p14">
      <p:transition spd="slow" p14:dur="2000" advTm="41868"/>
    </mc:Choice>
    <mc:Fallback xmlns="">
      <p:transition spd="slow" advTm="4186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r>
              <a:rPr lang="en-GB" dirty="0"/>
              <a:t>Currently we don’t know if the Covid-19 pandemic will affect the usual processes for testing.</a:t>
            </a:r>
          </a:p>
        </p:txBody>
      </p:sp>
      <p:pic>
        <p:nvPicPr>
          <p:cNvPr id="6" name="Picture 5" descr="C:\Users\London\Desktop\Sue\Freelance\TBGS\Comms\Website\Logos\TBGS_logo_online_blue.png"/>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mc:AlternateContent xmlns:mc="http://schemas.openxmlformats.org/markup-compatibility/2006" xmlns:p14="http://schemas.microsoft.com/office/powerpoint/2010/main">
    <mc:Choice Requires="p14">
      <p:transition spd="slow" p14:dur="2000" advTm="12023"/>
    </mc:Choice>
    <mc:Fallback xmlns="">
      <p:transition spd="slow" advTm="1202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fontScale="92500"/>
          </a:bodyPr>
          <a:lstStyle/>
          <a:p>
            <a:r>
              <a:rPr lang="en-GB" altLang="en-US" dirty="0"/>
              <a:t>The Secondary Transfer Test is a test to determine whether or not a child is suited to a grammar school.</a:t>
            </a:r>
          </a:p>
          <a:p>
            <a:r>
              <a:rPr lang="en-GB" altLang="en-US" dirty="0"/>
              <a:t>The test is produced by GL Assessment.   </a:t>
            </a:r>
          </a:p>
          <a:p>
            <a:r>
              <a:rPr lang="en-GB" altLang="en-US" dirty="0"/>
              <a:t>Buckinghamshire Council undertakes the administration on behalf of the 13 grammar schools.</a:t>
            </a:r>
          </a:p>
          <a:p>
            <a:r>
              <a:rPr lang="en-GB" altLang="en-US" dirty="0"/>
              <a:t>You can find information about the test here: </a:t>
            </a:r>
            <a:r>
              <a:rPr lang="en-GB" dirty="0">
                <a:hlinkClick r:id="rId3"/>
              </a:rPr>
              <a:t>Secondary Transfer Testing 2022 introduction | Buckinghamshire Council (buckscc.gov.uk)</a:t>
            </a:r>
            <a:endParaRPr lang="en-GB" altLang="en-US" dirty="0"/>
          </a:p>
          <a:p>
            <a:r>
              <a:rPr lang="en-GB" altLang="en-US" dirty="0"/>
              <a:t>And here: </a:t>
            </a:r>
            <a:r>
              <a:rPr lang="en-GB" dirty="0">
                <a:hlinkClick r:id="rId4"/>
              </a:rPr>
              <a:t>The Buckinghamshire Grammar Schools | Home (thebucksgrammarschools.org)</a:t>
            </a:r>
            <a:r>
              <a:rPr lang="en-GB" dirty="0"/>
              <a:t> </a:t>
            </a:r>
            <a:endParaRPr lang="en-GB" altLang="en-US" dirty="0"/>
          </a:p>
          <a:p>
            <a:endParaRPr lang="en-GB" dirty="0"/>
          </a:p>
        </p:txBody>
      </p:sp>
    </p:spTree>
    <p:extLst>
      <p:ext uri="{BB962C8B-B14F-4D97-AF65-F5344CB8AC3E}">
        <p14:creationId xmlns:p14="http://schemas.microsoft.com/office/powerpoint/2010/main" val="104809268"/>
      </p:ext>
    </p:extLst>
  </p:cSld>
  <p:clrMapOvr>
    <a:masterClrMapping/>
  </p:clrMapOvr>
  <mc:AlternateContent xmlns:mc="http://schemas.openxmlformats.org/markup-compatibility/2006" xmlns:p14="http://schemas.microsoft.com/office/powerpoint/2010/main">
    <mc:Choice Requires="p14">
      <p:transition spd="slow" p14:dur="2000" advTm="18474"/>
    </mc:Choice>
    <mc:Fallback xmlns="">
      <p:transition spd="slow" advTm="1847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Planned 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Application deadline</a:t>
            </a:r>
          </a:p>
          <a:p>
            <a:pPr fontAlgn="base"/>
            <a:r>
              <a:rPr lang="en-GB" dirty="0"/>
              <a:t>Results Published</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268679" cy="4782503"/>
          </a:xfrm>
        </p:spPr>
        <p:txBody>
          <a:bodyPr>
            <a:normAutofit/>
          </a:bodyPr>
          <a:lstStyle/>
          <a:p>
            <a:pPr marL="0" indent="0">
              <a:buNone/>
            </a:pPr>
            <a:r>
              <a:rPr lang="en-GB" dirty="0">
                <a:solidFill>
                  <a:schemeClr val="accent1"/>
                </a:solidFill>
              </a:rPr>
              <a:t>When</a:t>
            </a:r>
          </a:p>
          <a:p>
            <a:pPr fontAlgn="base"/>
            <a:r>
              <a:rPr lang="en-GB" dirty="0"/>
              <a:t>July 2021 </a:t>
            </a:r>
            <a:r>
              <a:rPr lang="en-GB" sz="1800" dirty="0"/>
              <a:t>(posted to home address) </a:t>
            </a:r>
          </a:p>
          <a:p>
            <a:pPr fontAlgn="base"/>
            <a:r>
              <a:rPr lang="en-GB" dirty="0"/>
              <a:t>7 September 2021</a:t>
            </a:r>
          </a:p>
          <a:p>
            <a:pPr fontAlgn="base"/>
            <a:r>
              <a:rPr lang="en-GB" dirty="0"/>
              <a:t>9 September 2021</a:t>
            </a:r>
          </a:p>
          <a:p>
            <a:pPr fontAlgn="base"/>
            <a:r>
              <a:rPr lang="en-GB" dirty="0"/>
              <a:t>31 October 2020 </a:t>
            </a:r>
            <a:r>
              <a:rPr lang="en-GB" sz="1800" dirty="0"/>
              <a:t>(midnight)</a:t>
            </a:r>
          </a:p>
          <a:p>
            <a:pPr fontAlgn="base"/>
            <a:r>
              <a:rPr lang="en-GB" dirty="0"/>
              <a:t>15 October 2021</a:t>
            </a:r>
          </a:p>
          <a:p>
            <a:pPr fontAlgn="base"/>
            <a:r>
              <a:rPr lang="en-GB" dirty="0"/>
              <a:t>1 March 2022</a:t>
            </a:r>
          </a:p>
          <a:p>
            <a:pPr fontAlgn="base"/>
            <a:r>
              <a:rPr lang="en-GB" dirty="0"/>
              <a:t>September 2022</a:t>
            </a:r>
          </a:p>
          <a:p>
            <a:endParaRPr lang="en-GB" dirty="0"/>
          </a:p>
        </p:txBody>
      </p:sp>
    </p:spTree>
    <p:extLst>
      <p:ext uri="{BB962C8B-B14F-4D97-AF65-F5344CB8AC3E}">
        <p14:creationId xmlns:p14="http://schemas.microsoft.com/office/powerpoint/2010/main" val="4920864"/>
      </p:ext>
    </p:extLst>
  </p:cSld>
  <p:clrMapOvr>
    <a:masterClrMapping/>
  </p:clrMapOvr>
  <mc:AlternateContent xmlns:mc="http://schemas.openxmlformats.org/markup-compatibility/2006" xmlns:p14="http://schemas.microsoft.com/office/powerpoint/2010/main">
    <mc:Choice Requires="p14">
      <p:transition spd="slow" p14:dur="2000" advTm="63975"/>
    </mc:Choice>
    <mc:Fallback xmlns="">
      <p:transition spd="slow" advTm="6397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2022 testing – Coronavirus update</a:t>
            </a:r>
          </a:p>
        </p:txBody>
      </p:sp>
      <p:sp>
        <p:nvSpPr>
          <p:cNvPr id="3" name="Content Placeholder 2"/>
          <p:cNvSpPr>
            <a:spLocks noGrp="1"/>
          </p:cNvSpPr>
          <p:nvPr>
            <p:ph idx="1"/>
          </p:nvPr>
        </p:nvSpPr>
        <p:spPr>
          <a:xfrm>
            <a:off x="628650" y="1577340"/>
            <a:ext cx="7886700" cy="4599623"/>
          </a:xfrm>
        </p:spPr>
        <p:txBody>
          <a:bodyPr>
            <a:normAutofit lnSpcReduction="10000"/>
          </a:bodyPr>
          <a:lstStyle/>
          <a:p>
            <a:r>
              <a:rPr lang="en-GB" dirty="0"/>
              <a:t>At this time we do not expect there will be a need to delay testing but there may be some changes to the test arrangements to comply with Covid requirements </a:t>
            </a:r>
          </a:p>
          <a:p>
            <a:r>
              <a:rPr lang="en-GB" dirty="0"/>
              <a:t>The following PowerPoint explains the normal processes that we would try to keep to where possible </a:t>
            </a:r>
          </a:p>
          <a:p>
            <a:r>
              <a:rPr lang="en-GB" dirty="0"/>
              <a:t>Any changes to the process due to Covid-19 requirements will be updated regularly on the TBGS website </a:t>
            </a:r>
            <a:r>
              <a:rPr lang="en-GB" dirty="0">
                <a:hlinkClick r:id="rId3"/>
              </a:rPr>
              <a:t>https://www.thebucksgrammarschools.org/</a:t>
            </a:r>
            <a:r>
              <a:rPr lang="en-GB" dirty="0"/>
              <a:t>  and if necessary we will write to parents</a:t>
            </a:r>
          </a:p>
          <a:p>
            <a:endParaRPr lang="en-GB" dirty="0"/>
          </a:p>
        </p:txBody>
      </p:sp>
    </p:spTree>
    <p:extLst>
      <p:ext uri="{BB962C8B-B14F-4D97-AF65-F5344CB8AC3E}">
        <p14:creationId xmlns:p14="http://schemas.microsoft.com/office/powerpoint/2010/main" val="3150968685"/>
      </p:ext>
    </p:extLst>
  </p:cSld>
  <p:clrMapOvr>
    <a:masterClrMapping/>
  </p:clrMapOvr>
  <mc:AlternateContent xmlns:mc="http://schemas.openxmlformats.org/markup-compatibility/2006" xmlns:p14="http://schemas.microsoft.com/office/powerpoint/2010/main">
    <mc:Choice Requires="p14">
      <p:transition p14:dur="10" advTm="22972"/>
    </mc:Choice>
    <mc:Fallback xmlns="">
      <p:transition advTm="2297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Covid</a:t>
            </a:r>
          </a:p>
        </p:txBody>
      </p:sp>
      <p:sp>
        <p:nvSpPr>
          <p:cNvPr id="3" name="Content Placeholder 2"/>
          <p:cNvSpPr>
            <a:spLocks noGrp="1"/>
          </p:cNvSpPr>
          <p:nvPr>
            <p:ph idx="1"/>
          </p:nvPr>
        </p:nvSpPr>
        <p:spPr>
          <a:xfrm>
            <a:off x="628650" y="1413164"/>
            <a:ext cx="7886700" cy="4821381"/>
          </a:xfrm>
        </p:spPr>
        <p:txBody>
          <a:bodyPr>
            <a:normAutofit fontScale="92500" lnSpcReduction="20000"/>
          </a:bodyPr>
          <a:lstStyle/>
          <a:p>
            <a:r>
              <a:rPr lang="en-GB" dirty="0"/>
              <a:t>Last year we delayed the testing because children were not in school during the summer term. This year we hope this will not be the case and we can test on the normal timeline in early September</a:t>
            </a:r>
          </a:p>
          <a:p>
            <a:r>
              <a:rPr lang="en-GB" dirty="0"/>
              <a:t>However, test arrangements will still need to take account of any  social distancing and hygiene measures in place at the time which may mean testing in smaller groups. Children may sit the test at different times </a:t>
            </a:r>
          </a:p>
          <a:p>
            <a:r>
              <a:rPr lang="en-GB" dirty="0"/>
              <a:t>The aim is for children to still sit the practice test two days before the Transfer Test</a:t>
            </a:r>
          </a:p>
          <a:p>
            <a:r>
              <a:rPr lang="en-GB" dirty="0"/>
              <a:t>If there are any changes proposed to these arrangements then they will be explained on the TBGS website : </a:t>
            </a:r>
          </a:p>
          <a:p>
            <a:pPr marL="0" indent="0">
              <a:buNone/>
            </a:pPr>
            <a:r>
              <a:rPr lang="en-GB" sz="1900" dirty="0">
                <a:hlinkClick r:id="rId3"/>
              </a:rPr>
              <a:t>The Buckinghamshire Grammar Schools | Home (thebucksgrammarschools.org)</a:t>
            </a:r>
            <a:endParaRPr lang="en-GB" sz="1900" dirty="0"/>
          </a:p>
        </p:txBody>
      </p:sp>
    </p:spTree>
    <p:extLst>
      <p:ext uri="{BB962C8B-B14F-4D97-AF65-F5344CB8AC3E}">
        <p14:creationId xmlns:p14="http://schemas.microsoft.com/office/powerpoint/2010/main" val="3202847982"/>
      </p:ext>
    </p:extLst>
  </p:cSld>
  <p:clrMapOvr>
    <a:masterClrMapping/>
  </p:clrMapOvr>
  <mc:AlternateContent xmlns:mc="http://schemas.openxmlformats.org/markup-compatibility/2006" xmlns:p14="http://schemas.microsoft.com/office/powerpoint/2010/main">
    <mc:Choice Requires="p14">
      <p:transition spd="slow" p14:dur="2000" advTm="51565"/>
    </mc:Choice>
    <mc:Fallback xmlns="">
      <p:transition spd="slow" advTm="5156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pPr>
              <a:buNone/>
            </a:pPr>
            <a:endParaRPr lang="en-GB" altLang="en-US" sz="1200" dirty="0"/>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mc:AlternateContent xmlns:mc="http://schemas.openxmlformats.org/markup-compatibility/2006" xmlns:p14="http://schemas.microsoft.com/office/powerpoint/2010/main">
    <mc:Choice Requires="p14">
      <p:transition spd="slow" p14:dur="2000" advTm="49889"/>
    </mc:Choice>
    <mc:Fallback xmlns="">
      <p:transition spd="slow" advTm="4988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mc:AlternateContent xmlns:mc="http://schemas.openxmlformats.org/markup-compatibility/2006" xmlns:p14="http://schemas.microsoft.com/office/powerpoint/2010/main">
    <mc:Choice Requires="p14">
      <p:transition spd="slow" p14:dur="2000" advTm="16571"/>
    </mc:Choice>
    <mc:Fallback xmlns="">
      <p:transition spd="slow" advTm="16571"/>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lstStyle/>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marL="0" indent="0">
              <a:buNone/>
              <a:defRPr/>
            </a:pPr>
            <a:r>
              <a:rPr lang="en-GB" altLang="en-US" b="1" dirty="0"/>
              <a:t>It will not be looked at in school</a:t>
            </a:r>
          </a:p>
          <a:p>
            <a:pPr marL="0" indent="0">
              <a:buNone/>
              <a:defRPr/>
            </a:pPr>
            <a:r>
              <a:rPr lang="en-GB" altLang="en-US" dirty="0"/>
              <a:t>GL Assessment provide free familiarisation on their website: </a:t>
            </a:r>
            <a:r>
              <a:rPr lang="en-GB" altLang="en-US" u="sng" dirty="0">
                <a:solidFill>
                  <a:schemeClr val="accent6"/>
                </a:solidFill>
                <a:hlinkClick r:id="rId3"/>
              </a:rPr>
              <a:t>https://www.gl-assessment.co.uk/free-familiarisation</a:t>
            </a:r>
            <a:r>
              <a:rPr lang="en-GB" altLang="en-US"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mc:AlternateContent xmlns:mc="http://schemas.openxmlformats.org/markup-compatibility/2006" xmlns:p14="http://schemas.microsoft.com/office/powerpoint/2010/main">
    <mc:Choice Requires="p14">
      <p:transition spd="slow" p14:dur="2000" advTm="40422"/>
    </mc:Choice>
    <mc:Fallback xmlns="">
      <p:transition spd="slow" advTm="4042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mc:AlternateContent xmlns:mc="http://schemas.openxmlformats.org/markup-compatibility/2006" xmlns:p14="http://schemas.microsoft.com/office/powerpoint/2010/main">
    <mc:Choice Requires="p14">
      <p:transition spd="slow" p14:dur="2000" advTm="42118"/>
    </mc:Choice>
    <mc:Fallback xmlns="">
      <p:transition spd="slow" advTm="42118"/>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 during the test period</a:t>
            </a:r>
            <a:endParaRPr lang="en-GB" dirty="0"/>
          </a:p>
        </p:txBody>
      </p:sp>
      <p:sp>
        <p:nvSpPr>
          <p:cNvPr id="11" name="Content Placeholder 10"/>
          <p:cNvSpPr>
            <a:spLocks noGrp="1"/>
          </p:cNvSpPr>
          <p:nvPr>
            <p:ph idx="1"/>
          </p:nvPr>
        </p:nvSpPr>
        <p:spPr/>
        <p:txBody>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should always sit the practice test first</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mc:AlternateContent xmlns:mc="http://schemas.openxmlformats.org/markup-compatibility/2006" xmlns:p14="http://schemas.microsoft.com/office/powerpoint/2010/main">
    <mc:Choice Requires="p14">
      <p:transition spd="slow" p14:dur="2000" advTm="50734"/>
    </mc:Choice>
    <mc:Fallback xmlns="">
      <p:transition spd="slow" advTm="50734"/>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What do I do if I think something has affected my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r>
              <a:rPr lang="en-GB" altLang="en-US" dirty="0"/>
              <a:t>On the test day let your headteacher know 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mc:AlternateContent xmlns:mc="http://schemas.openxmlformats.org/markup-compatibility/2006" xmlns:p14="http://schemas.microsoft.com/office/powerpoint/2010/main">
    <mc:Choice Requires="p14">
      <p:transition spd="slow" p14:dur="2000" advTm="33195"/>
    </mc:Choice>
    <mc:Fallback xmlns="">
      <p:transition spd="slow" advTm="33195"/>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p:txBody>
          <a:bodyPr/>
          <a:lstStyle/>
          <a:p>
            <a:r>
              <a:rPr lang="en-GB" altLang="en-US" dirty="0"/>
              <a:t>Adjusted testing for children with SEND can be requested</a:t>
            </a:r>
          </a:p>
          <a:p>
            <a:r>
              <a:rPr lang="en-GB" altLang="en-US" dirty="0"/>
              <a:t>Apply via headteacher</a:t>
            </a:r>
          </a:p>
          <a:p>
            <a:r>
              <a:rPr lang="en-GB" altLang="en-US" dirty="0"/>
              <a:t>Discuss NOW!</a:t>
            </a:r>
          </a:p>
          <a:p>
            <a:r>
              <a:rPr lang="en-GB" altLang="en-US" dirty="0"/>
              <a:t>Application must be </a:t>
            </a:r>
            <a:r>
              <a:rPr lang="en-GB" altLang="en-US" u="sng" dirty="0"/>
              <a:t>completed as soon as possible</a:t>
            </a:r>
          </a:p>
          <a:p>
            <a:r>
              <a:rPr lang="en-GB" altLang="en-US" dirty="0"/>
              <a:t>Decision made by a panel of experts in SEND,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mc:AlternateContent xmlns:mc="http://schemas.openxmlformats.org/markup-compatibility/2006" xmlns:p14="http://schemas.microsoft.com/office/powerpoint/2010/main">
    <mc:Choice Requires="p14">
      <p:transition spd="slow" p14:dur="2000" advTm="41903"/>
    </mc:Choice>
    <mc:Fallback xmlns="">
      <p:transition spd="slow" advTm="4190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mc:AlternateContent xmlns:mc="http://schemas.openxmlformats.org/markup-compatibility/2006" xmlns:p14="http://schemas.microsoft.com/office/powerpoint/2010/main">
    <mc:Choice Requires="p14">
      <p:transition spd="slow" p14:dur="2000" advTm="59867"/>
    </mc:Choice>
    <mc:Fallback xmlns="">
      <p:transition spd="slow" advTm="5986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mc:AlternateContent xmlns:mc="http://schemas.openxmlformats.org/markup-compatibility/2006" xmlns:p14="http://schemas.microsoft.com/office/powerpoint/2010/main">
    <mc:Choice Requires="p14">
      <p:transition spd="slow" p14:dur="2000" advTm="53881"/>
    </mc:Choice>
    <mc:Fallback xmlns="">
      <p:transition spd="slow" advTm="538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4-17)</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18-37)</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mc:AlternateContent xmlns:mc="http://schemas.openxmlformats.org/markup-compatibility/2006" xmlns:p14="http://schemas.microsoft.com/office/powerpoint/2010/main">
    <mc:Choice Requires="p14">
      <p:transition p14:dur="0" advTm="51969"/>
    </mc:Choice>
    <mc:Fallback xmlns="">
      <p:transition advTm="51969"/>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mc:AlternateContent xmlns:mc="http://schemas.openxmlformats.org/markup-compatibility/2006" xmlns:p14="http://schemas.microsoft.com/office/powerpoint/2010/main">
    <mc:Choice Requires="p14">
      <p:transition spd="slow" p14:dur="2000" advTm="46697"/>
    </mc:Choice>
    <mc:Fallback xmlns="">
      <p:transition spd="slow" advTm="46697"/>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Results and qualification </a:t>
            </a:r>
            <a:br>
              <a:rPr lang="en-GB" altLang="en-US" dirty="0"/>
            </a:br>
            <a:r>
              <a:rPr lang="en-GB" altLang="en-US" dirty="0"/>
              <a:t>15 October</a:t>
            </a:r>
            <a:endParaRPr lang="en-GB" dirty="0"/>
          </a:p>
        </p:txBody>
      </p:sp>
      <p:sp>
        <p:nvSpPr>
          <p:cNvPr id="3" name="Content Placeholder 2"/>
          <p:cNvSpPr>
            <a:spLocks noGrp="1"/>
          </p:cNvSpPr>
          <p:nvPr>
            <p:ph idx="1"/>
          </p:nvPr>
        </p:nvSpPr>
        <p:spPr/>
        <p:txBody>
          <a:bodyPr>
            <a:normAutofit fontScale="92500"/>
          </a:bodyPr>
          <a:lstStyle/>
          <a:p>
            <a:pPr>
              <a:defRPr/>
            </a:pPr>
            <a:r>
              <a:rPr lang="en-GB" dirty="0"/>
              <a:t>If your child attends a Buckinghamshire primary school we have asked the headteacher to provide us with your email so we can send the results by email direct to you.</a:t>
            </a:r>
          </a:p>
          <a:p>
            <a:pPr>
              <a:defRPr/>
            </a:pPr>
            <a:r>
              <a:rPr lang="en-GB" dirty="0"/>
              <a:t>The email will be sent from 4pm. </a:t>
            </a:r>
          </a:p>
          <a:p>
            <a:pPr>
              <a:defRPr/>
            </a:pPr>
            <a:r>
              <a:rPr lang="en-GB" dirty="0"/>
              <a:t>If your child attends a Partner school or has sat the test at a grammar school test centre then we will send the result to the email you used to register for the test.</a:t>
            </a:r>
          </a:p>
          <a:p>
            <a:pPr>
              <a:defRPr/>
            </a:pPr>
            <a:r>
              <a:rPr lang="en-GB" dirty="0"/>
              <a:t>Contents are confidential to parent and child.</a:t>
            </a:r>
          </a:p>
          <a:p>
            <a:pPr>
              <a:defRPr/>
            </a:pPr>
            <a:r>
              <a:rPr lang="en-GB" altLang="en-US" dirty="0"/>
              <a:t>Approximately 37% of children scored 121 or more in 2021 intake</a:t>
            </a:r>
          </a:p>
          <a:p>
            <a:endParaRPr lang="en-GB" dirty="0"/>
          </a:p>
        </p:txBody>
      </p:sp>
    </p:spTree>
    <p:extLst>
      <p:ext uri="{BB962C8B-B14F-4D97-AF65-F5344CB8AC3E}">
        <p14:creationId xmlns:p14="http://schemas.microsoft.com/office/powerpoint/2010/main" val="3932865974"/>
      </p:ext>
    </p:extLst>
  </p:cSld>
  <p:clrMapOvr>
    <a:masterClrMapping/>
  </p:clrMapOvr>
  <mc:AlternateContent xmlns:mc="http://schemas.openxmlformats.org/markup-compatibility/2006" xmlns:p14="http://schemas.microsoft.com/office/powerpoint/2010/main">
    <mc:Choice Requires="p14">
      <p:transition spd="slow" p14:dur="2000" advTm="79038"/>
    </mc:Choice>
    <mc:Fallback xmlns="">
      <p:transition spd="slow" advTm="79038"/>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decide a 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mc:AlternateContent xmlns:mc="http://schemas.openxmlformats.org/markup-compatibility/2006" xmlns:p14="http://schemas.microsoft.com/office/powerpoint/2010/main">
    <mc:Choice Requires="p14">
      <p:transition spd="slow" p14:dur="2000" advTm="41215"/>
    </mc:Choice>
    <mc:Fallback xmlns="">
      <p:transition spd="slow" advTm="41215"/>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 will have been an unusual year – will this be taken into account?</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mc:AlternateContent xmlns:mc="http://schemas.openxmlformats.org/markup-compatibility/2006" xmlns:p14="http://schemas.microsoft.com/office/powerpoint/2010/main">
    <mc:Choice Requires="p14">
      <p:transition spd="slow" p14:dur="2000" advTm="50808"/>
    </mc:Choice>
    <mc:Fallback xmlns="">
      <p:transition spd="slow" advTm="50808"/>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approximately 36.47%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mc:AlternateContent xmlns:mc="http://schemas.openxmlformats.org/markup-compatibility/2006" xmlns:p14="http://schemas.microsoft.com/office/powerpoint/2010/main">
    <mc:Choice Requires="p14">
      <p:transition spd="slow" p14:dur="2000" advTm="40291"/>
    </mc:Choice>
    <mc:Fallback xmlns="">
      <p:transition spd="slow" advTm="40291"/>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lnSpcReduction="20000"/>
          </a:bodyPr>
          <a:lstStyle/>
          <a:p>
            <a:r>
              <a:rPr lang="en-GB" altLang="en-US" sz="3100" dirty="0"/>
              <a:t>When a case that has been to review is considered by the Independent Appeal Panel, parents will need to show that in their child’s case the Selection Review Panel decision was not ‘fair consistent and objective’ </a:t>
            </a:r>
          </a:p>
          <a:p>
            <a:r>
              <a:rPr lang="en-GB" altLang="en-US" sz="3100" dirty="0"/>
              <a:t>Only if they are successful, can they then put their full academic case to the Independent Appeal Panel </a:t>
            </a:r>
          </a:p>
          <a:p>
            <a:r>
              <a:rPr lang="en-GB" altLang="en-US" sz="3100" dirty="0"/>
              <a:t>If a child is qualified at appeal, the qualification is for the particular school only. </a:t>
            </a:r>
          </a:p>
          <a:p>
            <a:r>
              <a:rPr lang="en-GB" altLang="en-US" sz="31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mc:AlternateContent xmlns:mc="http://schemas.openxmlformats.org/markup-compatibility/2006" xmlns:p14="http://schemas.microsoft.com/office/powerpoint/2010/main">
    <mc:Choice Requires="p14">
      <p:transition spd="slow" p14:dur="2000" advTm="60591"/>
    </mc:Choice>
    <mc:Fallback xmlns="">
      <p:transition spd="slow" advTm="60591"/>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mc:AlternateContent xmlns:mc="http://schemas.openxmlformats.org/markup-compatibility/2006" xmlns:p14="http://schemas.microsoft.com/office/powerpoint/2010/main">
    <mc:Choice Requires="p14">
      <p:transition spd="slow" p14:dur="2000" advTm="42593"/>
    </mc:Choice>
    <mc:Fallback xmlns="">
      <p:transition spd="slow" advTm="42593"/>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p:txBody>
          <a:bodyPr>
            <a:normAutofit fontScale="62500" lnSpcReduction="20000"/>
          </a:bodyPr>
          <a:lstStyle/>
          <a:p>
            <a:pPr>
              <a:defRPr/>
            </a:pPr>
            <a:r>
              <a:rPr lang="en-GB" altLang="en-US" dirty="0">
                <a:solidFill>
                  <a:schemeClr val="tx1">
                    <a:lumMod val="65000"/>
                    <a:lumOff val="35000"/>
                  </a:schemeClr>
                </a:solidFill>
              </a:rPr>
              <a:t>‘Moving up to Secondary School’ leaflet </a:t>
            </a:r>
          </a:p>
          <a:p>
            <a:pPr>
              <a:defRPr/>
            </a:pPr>
            <a:endParaRPr lang="en-GB" altLang="en-US" dirty="0">
              <a:solidFill>
                <a:schemeClr val="tx1">
                  <a:lumMod val="65000"/>
                  <a:lumOff val="35000"/>
                </a:schemeClr>
              </a:solidFill>
            </a:endParaRPr>
          </a:p>
          <a:p>
            <a:pPr>
              <a:defRPr/>
            </a:pPr>
            <a:r>
              <a:rPr lang="en-GB" altLang="en-US" dirty="0">
                <a:solidFill>
                  <a:schemeClr val="tx1">
                    <a:lumMod val="65000"/>
                    <a:lumOff val="35000"/>
                  </a:schemeClr>
                </a:solidFill>
              </a:rPr>
              <a:t>School websites</a:t>
            </a:r>
          </a:p>
          <a:p>
            <a:pPr>
              <a:defRPr/>
            </a:pPr>
            <a:endParaRPr lang="en-GB" altLang="en-US" dirty="0">
              <a:solidFill>
                <a:schemeClr val="tx1">
                  <a:lumMod val="65000"/>
                  <a:lumOff val="35000"/>
                </a:schemeClr>
              </a:solidFill>
            </a:endParaRPr>
          </a:p>
          <a:p>
            <a:pPr>
              <a:defRPr/>
            </a:pPr>
            <a:r>
              <a:rPr lang="en-GB" altLang="en-US" dirty="0">
                <a:solidFill>
                  <a:schemeClr val="tx1">
                    <a:lumMod val="65000"/>
                    <a:lumOff val="35000"/>
                  </a:schemeClr>
                </a:solidFill>
              </a:rPr>
              <a:t>TBGS website</a:t>
            </a:r>
          </a:p>
          <a:p>
            <a:pPr marL="0" indent="0">
              <a:buNone/>
              <a:defRPr/>
            </a:pPr>
            <a:r>
              <a:rPr lang="en-GB" altLang="en-US" dirty="0">
                <a:solidFill>
                  <a:schemeClr val="tx1">
                    <a:lumMod val="65000"/>
                    <a:lumOff val="35000"/>
                  </a:schemeClr>
                </a:solidFill>
              </a:rPr>
              <a:t>	</a:t>
            </a:r>
            <a:r>
              <a:rPr lang="en-GB" altLang="en-US" dirty="0">
                <a:solidFill>
                  <a:schemeClr val="tx1">
                    <a:lumMod val="65000"/>
                    <a:lumOff val="35000"/>
                  </a:schemeClr>
                </a:solidFill>
                <a:hlinkClick r:id="rId3"/>
              </a:rPr>
              <a:t>https://www.thebucksgrammarschools.org/</a:t>
            </a:r>
            <a:r>
              <a:rPr lang="en-GB" altLang="en-US" dirty="0">
                <a:solidFill>
                  <a:schemeClr val="tx1">
                    <a:lumMod val="65000"/>
                    <a:lumOff val="35000"/>
                  </a:schemeClr>
                </a:solidFill>
              </a:rPr>
              <a:t> </a:t>
            </a:r>
          </a:p>
          <a:p>
            <a:pPr marL="0" indent="0">
              <a:buNone/>
              <a:defRPr/>
            </a:pPr>
            <a:endParaRPr lang="en-GB" altLang="en-US" dirty="0">
              <a:solidFill>
                <a:schemeClr val="tx1">
                  <a:lumMod val="65000"/>
                  <a:lumOff val="35000"/>
                </a:schemeClr>
              </a:solidFill>
            </a:endParaRPr>
          </a:p>
          <a:p>
            <a:pPr>
              <a:defRPr/>
            </a:pPr>
            <a:r>
              <a:rPr lang="en-GB" altLang="en-US" dirty="0">
                <a:solidFill>
                  <a:schemeClr val="tx1">
                    <a:lumMod val="65000"/>
                    <a:lumOff val="35000"/>
                  </a:schemeClr>
                </a:solidFill>
              </a:rPr>
              <a:t>School open events dates (subject to social distancing requirements):</a:t>
            </a:r>
          </a:p>
          <a:p>
            <a:pPr marL="0" indent="0">
              <a:buNone/>
              <a:defRPr/>
            </a:pPr>
            <a:r>
              <a:rPr lang="en-GB" altLang="en-US" dirty="0">
                <a:solidFill>
                  <a:srgbClr val="1B29AB"/>
                </a:solidFill>
              </a:rPr>
              <a:t>	See School Directory in ‘Find My Child a School Place’ </a:t>
            </a:r>
          </a:p>
          <a:p>
            <a:pPr marL="0" indent="0">
              <a:buNone/>
              <a:defRPr/>
            </a:pPr>
            <a:r>
              <a:rPr lang="en-GB" dirty="0">
                <a:solidFill>
                  <a:schemeClr val="tx1">
                    <a:lumMod val="65000"/>
                    <a:lumOff val="35000"/>
                  </a:schemeClr>
                </a:solidFill>
              </a:rPr>
              <a:t>	</a:t>
            </a:r>
            <a:r>
              <a:rPr lang="en-GB" u="sng" dirty="0">
                <a:solidFill>
                  <a:schemeClr val="accent2"/>
                </a:solidFill>
                <a:hlinkClick r:id="rId4"/>
              </a:rPr>
              <a:t>https://services.buckscc.gov.uk/school-admissions/schools</a:t>
            </a:r>
            <a:endParaRPr lang="en-GB" u="sng" dirty="0">
              <a:solidFill>
                <a:schemeClr val="accent2"/>
              </a:solidFill>
            </a:endParaRPr>
          </a:p>
          <a:p>
            <a:pPr marL="0" indent="0">
              <a:buNone/>
              <a:defRPr/>
            </a:pPr>
            <a:endParaRPr lang="en-GB" u="sng" dirty="0">
              <a:solidFill>
                <a:schemeClr val="accent2"/>
              </a:solidFill>
            </a:endParaRPr>
          </a:p>
          <a:p>
            <a:pPr>
              <a:defRPr/>
            </a:pPr>
            <a:r>
              <a:rPr lang="en-GB" altLang="en-US" dirty="0">
                <a:solidFill>
                  <a:schemeClr val="tx1">
                    <a:lumMod val="65000"/>
                    <a:lumOff val="35000"/>
                  </a:schemeClr>
                </a:solidFill>
              </a:rPr>
              <a:t>By end of August - more information on the council’s website</a:t>
            </a:r>
          </a:p>
          <a:p>
            <a:pPr>
              <a:buNone/>
              <a:defRPr/>
            </a:pPr>
            <a:r>
              <a:rPr lang="en-GB" altLang="en-US" dirty="0">
                <a:solidFill>
                  <a:schemeClr val="accent2"/>
                </a:solidFill>
              </a:rPr>
              <a:t>		</a:t>
            </a:r>
            <a:r>
              <a:rPr lang="en-GB" altLang="en-US" dirty="0">
                <a:solidFill>
                  <a:schemeClr val="accent2"/>
                </a:solidFill>
                <a:hlinkClick r:id="rId5"/>
              </a:rPr>
              <a:t>https://www.buckinghamshire.gov.uk/schools-and-learning/schools-index/school-admissions/</a:t>
            </a:r>
            <a:r>
              <a:rPr lang="en-GB" altLang="en-US" dirty="0">
                <a:solidFill>
                  <a:schemeClr val="accent2"/>
                </a:solidFill>
              </a:rPr>
              <a:t> </a:t>
            </a:r>
            <a:endParaRPr lang="en-GB" dirty="0"/>
          </a:p>
        </p:txBody>
      </p:sp>
    </p:spTree>
    <p:extLst>
      <p:ext uri="{BB962C8B-B14F-4D97-AF65-F5344CB8AC3E}">
        <p14:creationId xmlns:p14="http://schemas.microsoft.com/office/powerpoint/2010/main" val="580718767"/>
      </p:ext>
    </p:extLst>
  </p:cSld>
  <p:clrMapOvr>
    <a:masterClrMapping/>
  </p:clrMapOvr>
  <mc:AlternateContent xmlns:mc="http://schemas.openxmlformats.org/markup-compatibility/2006" xmlns:p14="http://schemas.microsoft.com/office/powerpoint/2010/main">
    <mc:Choice Requires="p14">
      <p:transition spd="slow" p14:dur="2000" advTm="52551"/>
    </mc:Choice>
    <mc:Fallback xmlns="">
      <p:transition spd="slow" advTm="52551"/>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mc:AlternateContent xmlns:mc="http://schemas.openxmlformats.org/markup-compatibility/2006" xmlns:p14="http://schemas.microsoft.com/office/powerpoint/2010/main">
    <mc:Choice Requires="p14">
      <p:transition spd="slow" p14:dur="2000" advTm="50807"/>
    </mc:Choice>
    <mc:Fallback xmlns="">
      <p:transition spd="slow" advTm="508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mc:AlternateContent xmlns:mc="http://schemas.openxmlformats.org/markup-compatibility/2006" xmlns:p14="http://schemas.microsoft.com/office/powerpoint/2010/main">
    <mc:Choice Requires="p14">
      <p:transition p14:dur="0" advTm="15683"/>
    </mc:Choice>
    <mc:Fallback xmlns="">
      <p:transition advTm="1568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3046988"/>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a:p>
            <a:r>
              <a:rPr lang="en-GB" altLang="en-US" sz="3200" dirty="0">
                <a:solidFill>
                  <a:schemeClr val="accent1"/>
                </a:solidFill>
              </a:rPr>
              <a:t>This is not going to change!</a:t>
            </a:r>
          </a:p>
        </p:txBody>
      </p:sp>
    </p:spTree>
    <p:extLst>
      <p:ext uri="{BB962C8B-B14F-4D97-AF65-F5344CB8AC3E}">
        <p14:creationId xmlns:p14="http://schemas.microsoft.com/office/powerpoint/2010/main" val="2615623193"/>
      </p:ext>
    </p:extLst>
  </p:cSld>
  <p:clrMapOvr>
    <a:masterClrMapping/>
  </p:clrMapOvr>
  <mc:AlternateContent xmlns:mc="http://schemas.openxmlformats.org/markup-compatibility/2006" xmlns:p14="http://schemas.microsoft.com/office/powerpoint/2010/main">
    <mc:Choice Requires="p14">
      <p:transition p14:dur="0" advTm="38027"/>
    </mc:Choice>
    <mc:Fallback xmlns="">
      <p:transition advTm="3802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10 September and 31 October 2021</a:t>
            </a:r>
          </a:p>
          <a:p>
            <a:pPr>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mc:AlternateContent xmlns:mc="http://schemas.openxmlformats.org/markup-compatibility/2006" xmlns:p14="http://schemas.microsoft.com/office/powerpoint/2010/main">
    <mc:Choice Requires="p14">
      <p:transition p14:dur="0" advTm="24149"/>
    </mc:Choice>
    <mc:Fallback xmlns="">
      <p:transition advTm="2414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or PC</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mc:AlternateContent xmlns:mc="http://schemas.openxmlformats.org/markup-compatibility/2006" xmlns:p14="http://schemas.microsoft.com/office/powerpoint/2010/main">
    <mc:Choice Requires="p14">
      <p:transition p14:dur="0" advTm="54227"/>
    </mc:Choice>
    <mc:Fallback xmlns="">
      <p:transition advTm="5422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mc:AlternateContent xmlns:mc="http://schemas.openxmlformats.org/markup-compatibility/2006" xmlns:p14="http://schemas.microsoft.com/office/powerpoint/2010/main">
    <mc:Choice Requires="p14">
      <p:transition p14:dur="0" advTm="73903"/>
    </mc:Choice>
    <mc:Fallback xmlns="">
      <p:transition advTm="7390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mc:AlternateContent xmlns:mc="http://schemas.openxmlformats.org/markup-compatibility/2006" xmlns:p14="http://schemas.microsoft.com/office/powerpoint/2010/main">
    <mc:Choice Requires="p14">
      <p:transition p14:dur="0" advTm="73926"/>
    </mc:Choice>
    <mc:Fallback xmlns="">
      <p:transition advTm="73926"/>
    </mc:Fallback>
  </mc:AlternateContent>
  <p:timing>
    <p:tnLst>
      <p:par>
        <p:cTn id="1" dur="indefinite" restart="never" nodeType="tmRoot"/>
      </p:par>
    </p:tnLst>
  </p:timing>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Buckinghamshire Council standard template</Template>
  <TotalTime>2274</TotalTime>
  <Words>4650</Words>
  <Application>Microsoft Office PowerPoint</Application>
  <PresentationFormat>On-screen Show (4:3)</PresentationFormat>
  <Paragraphs>410</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Lucida Grande</vt:lpstr>
      <vt:lpstr>Buckinghamshire Council standard template</vt:lpstr>
      <vt:lpstr>MOVING UP TO SECONDARY SCHOOL</vt:lpstr>
      <vt:lpstr>2022 testing – Coronavirus update</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2022</vt:lpstr>
      <vt:lpstr>After Offer Day</vt:lpstr>
      <vt:lpstr>About appeals</vt:lpstr>
      <vt:lpstr>Application summary</vt:lpstr>
      <vt:lpstr>The Secondary Transfer Test</vt:lpstr>
      <vt:lpstr>The Secondary Transfer Test</vt:lpstr>
      <vt:lpstr>Planned testing timeline</vt:lpstr>
      <vt:lpstr>Impact of Covid</vt:lpstr>
      <vt:lpstr>Do all children have to sit the Secondary Transfer Test?</vt:lpstr>
      <vt:lpstr>What does the Secondary Transfer  Test measure?</vt:lpstr>
      <vt:lpstr>Familiarisation booklet</vt:lpstr>
      <vt:lpstr>On the test days</vt:lpstr>
      <vt:lpstr>Illness during the test period</vt:lpstr>
      <vt:lpstr>What do I do if I think something has affected my child’s performance in the Transfer Test?</vt:lpstr>
      <vt:lpstr>Special arrangements</vt:lpstr>
      <vt:lpstr>Coaching </vt:lpstr>
      <vt:lpstr>Marking and standardisation</vt:lpstr>
      <vt:lpstr>Weighting</vt:lpstr>
      <vt:lpstr>Results and qualification  15 October</vt:lpstr>
      <vt:lpstr>What can I do if my child does not qualify for a grammar school place?</vt:lpstr>
      <vt:lpstr>It will have been an unusual year – will this be taken into account?</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Suzanne Powell</cp:lastModifiedBy>
  <cp:revision>83</cp:revision>
  <dcterms:created xsi:type="dcterms:W3CDTF">2020-04-28T15:46:34Z</dcterms:created>
  <dcterms:modified xsi:type="dcterms:W3CDTF">2021-06-15T15:18:17Z</dcterms:modified>
</cp:coreProperties>
</file>