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674138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99"/>
    <a:srgbClr val="9900CC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>
        <p:scale>
          <a:sx n="26" d="100"/>
          <a:sy n="26" d="100"/>
        </p:scale>
        <p:origin x="171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84CF-58F9-4512-881E-845DD89AC8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4C9C-1CAD-4F56-86CD-382793FE3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7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4C9C-1CAD-4F56-86CD-382793FE3D4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5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267" y="1995312"/>
            <a:ext cx="16255604" cy="4244622"/>
          </a:xfrm>
        </p:spPr>
        <p:txBody>
          <a:bodyPr anchor="b"/>
          <a:lstStyle>
            <a:lvl1pPr algn="ctr"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267" y="6403623"/>
            <a:ext cx="16255604" cy="2943577"/>
          </a:xfrm>
        </p:spPr>
        <p:txBody>
          <a:bodyPr/>
          <a:lstStyle>
            <a:lvl1pPr marL="0" indent="0" algn="ctr">
              <a:buNone/>
              <a:defRPr sz="4266"/>
            </a:lvl1pPr>
            <a:lvl2pPr marL="812764" indent="0" algn="ctr">
              <a:buNone/>
              <a:defRPr sz="3555"/>
            </a:lvl2pPr>
            <a:lvl3pPr marL="1625529" indent="0" algn="ctr">
              <a:buNone/>
              <a:defRPr sz="3200"/>
            </a:lvl3pPr>
            <a:lvl4pPr marL="2438293" indent="0" algn="ctr">
              <a:buNone/>
              <a:defRPr sz="2844"/>
            </a:lvl4pPr>
            <a:lvl5pPr marL="3251058" indent="0" algn="ctr">
              <a:buNone/>
              <a:defRPr sz="2844"/>
            </a:lvl5pPr>
            <a:lvl6pPr marL="4063822" indent="0" algn="ctr">
              <a:buNone/>
              <a:defRPr sz="2844"/>
            </a:lvl6pPr>
            <a:lvl7pPr marL="4876587" indent="0" algn="ctr">
              <a:buNone/>
              <a:defRPr sz="2844"/>
            </a:lvl7pPr>
            <a:lvl8pPr marL="5689351" indent="0" algn="ctr">
              <a:buNone/>
              <a:defRPr sz="2844"/>
            </a:lvl8pPr>
            <a:lvl9pPr marL="6502116" indent="0" algn="ctr">
              <a:buNone/>
              <a:defRPr sz="284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8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43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0555" y="649111"/>
            <a:ext cx="467348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097" y="649111"/>
            <a:ext cx="13749531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04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808" y="3039535"/>
            <a:ext cx="18693944" cy="5071532"/>
          </a:xfrm>
        </p:spPr>
        <p:txBody>
          <a:bodyPr anchor="b"/>
          <a:lstStyle>
            <a:lvl1pPr>
              <a:defRPr sz="1066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8808" y="8159046"/>
            <a:ext cx="18693944" cy="2666999"/>
          </a:xfrm>
        </p:spPr>
        <p:txBody>
          <a:bodyPr/>
          <a:lstStyle>
            <a:lvl1pPr marL="0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1pPr>
            <a:lvl2pPr marL="81276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097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532" y="3245556"/>
            <a:ext cx="9211509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6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0" y="649112"/>
            <a:ext cx="18693944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2921" y="2988734"/>
            <a:ext cx="9169175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2921" y="4453467"/>
            <a:ext cx="916917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532" y="2988734"/>
            <a:ext cx="9214332" cy="1464732"/>
          </a:xfrm>
        </p:spPr>
        <p:txBody>
          <a:bodyPr anchor="b"/>
          <a:lstStyle>
            <a:lvl1pPr marL="0" indent="0">
              <a:buNone/>
              <a:defRPr sz="4266" b="1"/>
            </a:lvl1pPr>
            <a:lvl2pPr marL="812764" indent="0">
              <a:buNone/>
              <a:defRPr sz="3555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44" b="1"/>
            </a:lvl4pPr>
            <a:lvl5pPr marL="3251058" indent="0">
              <a:buNone/>
              <a:defRPr sz="2844" b="1"/>
            </a:lvl5pPr>
            <a:lvl6pPr marL="4063822" indent="0">
              <a:buNone/>
              <a:defRPr sz="2844" b="1"/>
            </a:lvl6pPr>
            <a:lvl7pPr marL="4876587" indent="0">
              <a:buNone/>
              <a:defRPr sz="2844" b="1"/>
            </a:lvl7pPr>
            <a:lvl8pPr marL="5689351" indent="0">
              <a:buNone/>
              <a:defRPr sz="2844" b="1"/>
            </a:lvl8pPr>
            <a:lvl9pPr marL="6502116" indent="0">
              <a:buNone/>
              <a:defRPr sz="2844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532" y="4453467"/>
            <a:ext cx="9214332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19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1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54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4332" y="1755423"/>
            <a:ext cx="10972532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6"/>
            </a:lvl3pPr>
            <a:lvl4pPr>
              <a:defRPr sz="3555"/>
            </a:lvl4pPr>
            <a:lvl5pPr>
              <a:defRPr sz="3555"/>
            </a:lvl5pPr>
            <a:lvl6pPr>
              <a:defRPr sz="3555"/>
            </a:lvl6pPr>
            <a:lvl7pPr>
              <a:defRPr sz="3555"/>
            </a:lvl7pPr>
            <a:lvl8pPr>
              <a:defRPr sz="3555"/>
            </a:lvl8pPr>
            <a:lvl9pPr>
              <a:defRPr sz="355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921" y="812800"/>
            <a:ext cx="699047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4332" y="1755423"/>
            <a:ext cx="10972532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764" indent="0">
              <a:buNone/>
              <a:defRPr sz="4978"/>
            </a:lvl2pPr>
            <a:lvl3pPr marL="1625529" indent="0">
              <a:buNone/>
              <a:defRPr sz="4266"/>
            </a:lvl3pPr>
            <a:lvl4pPr marL="2438293" indent="0">
              <a:buNone/>
              <a:defRPr sz="3555"/>
            </a:lvl4pPr>
            <a:lvl5pPr marL="3251058" indent="0">
              <a:buNone/>
              <a:defRPr sz="3555"/>
            </a:lvl5pPr>
            <a:lvl6pPr marL="4063822" indent="0">
              <a:buNone/>
              <a:defRPr sz="3555"/>
            </a:lvl6pPr>
            <a:lvl7pPr marL="4876587" indent="0">
              <a:buNone/>
              <a:defRPr sz="3555"/>
            </a:lvl7pPr>
            <a:lvl8pPr marL="5689351" indent="0">
              <a:buNone/>
              <a:defRPr sz="3555"/>
            </a:lvl8pPr>
            <a:lvl9pPr marL="6502116" indent="0">
              <a:buNone/>
              <a:defRPr sz="355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2921" y="3657600"/>
            <a:ext cx="699047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764" indent="0">
              <a:buNone/>
              <a:defRPr sz="2489"/>
            </a:lvl2pPr>
            <a:lvl3pPr marL="1625529" indent="0">
              <a:buNone/>
              <a:defRPr sz="2133"/>
            </a:lvl3pPr>
            <a:lvl4pPr marL="2438293" indent="0">
              <a:buNone/>
              <a:defRPr sz="1778"/>
            </a:lvl4pPr>
            <a:lvl5pPr marL="3251058" indent="0">
              <a:buNone/>
              <a:defRPr sz="1778"/>
            </a:lvl5pPr>
            <a:lvl6pPr marL="4063822" indent="0">
              <a:buNone/>
              <a:defRPr sz="1778"/>
            </a:lvl6pPr>
            <a:lvl7pPr marL="4876587" indent="0">
              <a:buNone/>
              <a:defRPr sz="1778"/>
            </a:lvl7pPr>
            <a:lvl8pPr marL="5689351" indent="0">
              <a:buNone/>
              <a:defRPr sz="1778"/>
            </a:lvl8pPr>
            <a:lvl9pPr marL="6502116" indent="0">
              <a:buNone/>
              <a:defRPr sz="177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7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097" y="649112"/>
            <a:ext cx="18693944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097" y="3245556"/>
            <a:ext cx="18693944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097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7F6B-9A95-45C1-B071-9ECAC1B64BA2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79558" y="11300179"/>
            <a:ext cx="7315022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7360" y="11300179"/>
            <a:ext cx="487668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A006F-E97F-4EA8-98EA-7140A922F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7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529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382" indent="-406382" algn="l" defTabSz="1625529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147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6" kern="1200">
          <a:solidFill>
            <a:schemeClr val="tx1"/>
          </a:solidFill>
          <a:latin typeface="+mn-lt"/>
          <a:ea typeface="+mn-ea"/>
          <a:cs typeface="+mn-cs"/>
        </a:defRPr>
      </a:lvl2pPr>
      <a:lvl3pPr marL="2031911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3pPr>
      <a:lvl4pPr marL="2844676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40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204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1625529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162552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60609" y="4136059"/>
            <a:ext cx="1943862" cy="1673345"/>
          </a:xfrm>
          <a:prstGeom prst="roundRect">
            <a:avLst>
              <a:gd name="adj" fmla="val 24094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62560" tIns="81280" rIns="162560" bIns="812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GB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2349215" y="426193"/>
            <a:ext cx="18733017" cy="1386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dirty="0" smtClean="0"/>
              <a:t>Abstrac</a:t>
            </a:r>
            <a:r>
              <a:rPr lang="en-GB" sz="3500" dirty="0" smtClean="0"/>
              <a:t>t art</a:t>
            </a:r>
            <a:endParaRPr lang="en-GB" sz="3500" dirty="0"/>
          </a:p>
        </p:txBody>
      </p:sp>
      <p:sp>
        <p:nvSpPr>
          <p:cNvPr id="6" name="Rectangle 5"/>
          <p:cNvSpPr/>
          <p:nvPr/>
        </p:nvSpPr>
        <p:spPr>
          <a:xfrm>
            <a:off x="19098507" y="901368"/>
            <a:ext cx="1605030" cy="4360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Art and Design</a:t>
            </a:r>
            <a:r>
              <a:rPr lang="en-GB" sz="1400" dirty="0" smtClean="0"/>
              <a:t> </a:t>
            </a:r>
            <a:endParaRPr lang="en-GB" sz="1400" dirty="0"/>
          </a:p>
          <a:p>
            <a:pPr algn="ctr"/>
            <a:r>
              <a:rPr lang="en-GB" sz="1400" dirty="0" smtClean="0"/>
              <a:t>Year 5/6</a:t>
            </a:r>
            <a:endParaRPr lang="en-GB" sz="1400" dirty="0"/>
          </a:p>
          <a:p>
            <a:pPr algn="ctr"/>
            <a:r>
              <a:rPr lang="en-GB" sz="1400" dirty="0"/>
              <a:t>Autumn </a:t>
            </a:r>
            <a:r>
              <a:rPr lang="en-GB" sz="1400" dirty="0"/>
              <a:t>1</a:t>
            </a:r>
            <a:endParaRPr lang="en-GB" sz="1400" dirty="0"/>
          </a:p>
          <a:p>
            <a:pPr algn="ctr"/>
            <a:r>
              <a:rPr lang="en-GB" sz="1400" dirty="0"/>
              <a:t>Cycle </a:t>
            </a:r>
            <a:r>
              <a:rPr lang="en-GB" sz="1400" dirty="0" smtClean="0"/>
              <a:t>B</a:t>
            </a:r>
            <a:endParaRPr lang="en-GB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2349216" y="3031615"/>
            <a:ext cx="7004646" cy="1104443"/>
          </a:xfrm>
          <a:prstGeom prst="roundRect">
            <a:avLst>
              <a:gd name="adj" fmla="val 20473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400" b="1" dirty="0" smtClean="0"/>
          </a:p>
          <a:p>
            <a:endParaRPr lang="en-GB" sz="1400" b="1" dirty="0" smtClean="0"/>
          </a:p>
          <a:p>
            <a:endParaRPr lang="en-GB" sz="1400" b="1" dirty="0" smtClean="0"/>
          </a:p>
          <a:p>
            <a:r>
              <a:rPr lang="en-GB" sz="1400" b="1" dirty="0" smtClean="0"/>
              <a:t>Overview</a:t>
            </a:r>
          </a:p>
          <a:p>
            <a:endParaRPr lang="en-GB" sz="1400" b="1" dirty="0"/>
          </a:p>
          <a:p>
            <a:r>
              <a:rPr lang="en-GB" sz="1400" dirty="0" smtClean="0"/>
              <a:t>In this topic we will be learning about an </a:t>
            </a:r>
            <a:r>
              <a:rPr lang="en-GB" sz="1400" dirty="0"/>
              <a:t>established contemporary artist who specialises in Space themed paintings- Peter Thorpe.  </a:t>
            </a:r>
            <a:r>
              <a:rPr lang="en-GB" sz="1400" dirty="0" smtClean="0"/>
              <a:t>We will learn </a:t>
            </a:r>
            <a:r>
              <a:rPr lang="en-GB" sz="1400" dirty="0"/>
              <a:t>some facts about the life of Peter Thorpe, consider his style and express opinion of his work. </a:t>
            </a:r>
            <a:r>
              <a:rPr lang="en-GB" sz="1400" dirty="0" smtClean="0"/>
              <a:t>We will also be looking at historical </a:t>
            </a:r>
            <a:r>
              <a:rPr lang="en-GB" sz="1400" dirty="0"/>
              <a:t>artists such as </a:t>
            </a:r>
            <a:r>
              <a:rPr lang="en-GB" sz="1400" dirty="0" err="1"/>
              <a:t>Wassily</a:t>
            </a:r>
            <a:r>
              <a:rPr lang="en-GB" sz="1400" dirty="0"/>
              <a:t> Kandinsky who were influenced by Space. </a:t>
            </a:r>
            <a:endParaRPr lang="en-GB" sz="1400" dirty="0" smtClean="0"/>
          </a:p>
          <a:p>
            <a:endParaRPr lang="en-GB" sz="1400" b="1" dirty="0"/>
          </a:p>
          <a:p>
            <a:endParaRPr lang="en-GB" sz="1400" b="1" dirty="0" smtClean="0"/>
          </a:p>
          <a:p>
            <a:endParaRPr lang="en-GB" sz="1400" b="1" dirty="0" smtClean="0"/>
          </a:p>
          <a:p>
            <a:pPr lvl="0"/>
            <a:endParaRPr lang="en-GB" sz="1400" dirty="0"/>
          </a:p>
        </p:txBody>
      </p:sp>
      <p:sp>
        <p:nvSpPr>
          <p:cNvPr id="12" name="Rectangle 11"/>
          <p:cNvSpPr/>
          <p:nvPr/>
        </p:nvSpPr>
        <p:spPr>
          <a:xfrm>
            <a:off x="2349216" y="5772643"/>
            <a:ext cx="3931663" cy="3500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/>
          </a:p>
        </p:txBody>
      </p:sp>
      <p:sp>
        <p:nvSpPr>
          <p:cNvPr id="14" name="Rectangle 13"/>
          <p:cNvSpPr/>
          <p:nvPr/>
        </p:nvSpPr>
        <p:spPr>
          <a:xfrm>
            <a:off x="2349216" y="2429059"/>
            <a:ext cx="7004646" cy="19895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/>
          </a:p>
        </p:txBody>
      </p:sp>
      <p:sp>
        <p:nvSpPr>
          <p:cNvPr id="15" name="Rectangle 14"/>
          <p:cNvSpPr/>
          <p:nvPr/>
        </p:nvSpPr>
        <p:spPr>
          <a:xfrm>
            <a:off x="2342611" y="10125818"/>
            <a:ext cx="4066574" cy="1057189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dirty="0" smtClean="0"/>
          </a:p>
          <a:p>
            <a:pPr algn="ctr"/>
            <a:endParaRPr lang="en-GB" sz="1400" b="1" dirty="0"/>
          </a:p>
          <a:p>
            <a:pPr algn="ctr"/>
            <a:endParaRPr lang="en-GB" sz="1400" b="1" dirty="0" smtClean="0"/>
          </a:p>
          <a:p>
            <a:pPr algn="ctr"/>
            <a:r>
              <a:rPr lang="en-GB" sz="1400" b="1" dirty="0" smtClean="0"/>
              <a:t>Cross Curricular links</a:t>
            </a:r>
          </a:p>
          <a:p>
            <a:r>
              <a:rPr lang="en-GB" sz="1400" b="1" i="1" dirty="0" smtClean="0"/>
              <a:t>Science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Earth and space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Light</a:t>
            </a:r>
          </a:p>
          <a:p>
            <a:endParaRPr lang="en-GB" sz="14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endParaRPr lang="en-GB" sz="1400" dirty="0"/>
          </a:p>
        </p:txBody>
      </p:sp>
      <p:sp>
        <p:nvSpPr>
          <p:cNvPr id="18" name="Rectangle 17"/>
          <p:cNvSpPr/>
          <p:nvPr/>
        </p:nvSpPr>
        <p:spPr>
          <a:xfrm>
            <a:off x="12591046" y="5593478"/>
            <a:ext cx="3920706" cy="35784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b="1" dirty="0" smtClean="0"/>
          </a:p>
          <a:p>
            <a:pPr algn="ctr"/>
            <a:endParaRPr lang="en-GB" sz="1400" b="1" dirty="0"/>
          </a:p>
          <a:p>
            <a:pPr algn="ctr"/>
            <a:endParaRPr lang="en-GB" sz="1400" b="1" dirty="0" smtClean="0"/>
          </a:p>
          <a:p>
            <a:pPr algn="ctr"/>
            <a:r>
              <a:rPr lang="en-GB" sz="1400" b="1" dirty="0" smtClean="0"/>
              <a:t>Knowledge &amp; Understanding </a:t>
            </a:r>
          </a:p>
          <a:p>
            <a:pPr algn="ctr"/>
            <a:endParaRPr lang="en-GB" sz="1400" b="1" dirty="0" smtClean="0"/>
          </a:p>
          <a:p>
            <a:r>
              <a:rPr lang="en-GB" sz="1400" dirty="0" smtClean="0"/>
              <a:t>In this unit, the we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L</a:t>
            </a:r>
            <a:r>
              <a:rPr lang="en-GB" sz="1400" dirty="0" smtClean="0"/>
              <a:t>earn </a:t>
            </a:r>
            <a:r>
              <a:rPr lang="en-GB" sz="1400" dirty="0"/>
              <a:t>the effect of a range of painting techniques &amp; materials-</a:t>
            </a:r>
            <a:r>
              <a:rPr lang="en-GB" sz="1400" dirty="0" err="1"/>
              <a:t>eg</a:t>
            </a:r>
            <a:r>
              <a:rPr lang="en-GB" sz="1400" dirty="0"/>
              <a:t> powder/ poster paint, flicking, dripping, splattering.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Use our </a:t>
            </a:r>
            <a:r>
              <a:rPr lang="en-GB" sz="1400" dirty="0"/>
              <a:t>sketchbooks when experimenting and planning a piece of work.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Use </a:t>
            </a:r>
            <a:r>
              <a:rPr lang="en-GB" sz="1400" dirty="0"/>
              <a:t>our knowledge of the Colour Wheel to aid composition planning e.g. primary, secondary, warm, cold and complimentary colours. 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Evaluate an </a:t>
            </a:r>
            <a:r>
              <a:rPr lang="en-GB" sz="1400" dirty="0"/>
              <a:t>artist’s work as well as reflect on our own and peer’s final pieces.</a:t>
            </a:r>
            <a:endParaRPr lang="en-GB" sz="1400" b="1" dirty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540367" y="6063386"/>
            <a:ext cx="357875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/>
              <a:t>Topic </a:t>
            </a:r>
            <a:r>
              <a:rPr lang="en-GB" sz="1400" b="1" dirty="0" smtClean="0"/>
              <a:t>vocabulary</a:t>
            </a:r>
          </a:p>
          <a:p>
            <a:pPr algn="ctr"/>
            <a:endParaRPr lang="en-GB" sz="1400" b="1" dirty="0">
              <a:solidFill>
                <a:srgbClr val="00B0F0"/>
              </a:solidFill>
            </a:endParaRPr>
          </a:p>
          <a:p>
            <a:r>
              <a:rPr lang="en-GB" sz="1400" b="1" dirty="0" smtClean="0">
                <a:solidFill>
                  <a:srgbClr val="FF3399"/>
                </a:solidFill>
              </a:rPr>
              <a:t>Abstract</a:t>
            </a:r>
            <a:r>
              <a:rPr lang="en-GB" sz="1400" dirty="0" smtClean="0"/>
              <a:t>- </a:t>
            </a:r>
            <a:r>
              <a:rPr lang="en-GB" sz="1400" dirty="0"/>
              <a:t>art which doesn’t represent reality but rather uses shapes, colours and textures for an </a:t>
            </a:r>
            <a:r>
              <a:rPr lang="en-GB" sz="1400" dirty="0" smtClean="0"/>
              <a:t>effect.</a:t>
            </a:r>
          </a:p>
          <a:p>
            <a:r>
              <a:rPr lang="en-GB" sz="1400" b="1" dirty="0">
                <a:solidFill>
                  <a:srgbClr val="00FF00"/>
                </a:solidFill>
              </a:rPr>
              <a:t>R</a:t>
            </a:r>
            <a:r>
              <a:rPr lang="en-GB" sz="1400" b="1" dirty="0" smtClean="0">
                <a:solidFill>
                  <a:srgbClr val="00FF00"/>
                </a:solidFill>
              </a:rPr>
              <a:t>ealistic</a:t>
            </a:r>
            <a:r>
              <a:rPr lang="en-GB" sz="1400" dirty="0"/>
              <a:t>– art which represents things that are true to </a:t>
            </a:r>
            <a:r>
              <a:rPr lang="en-GB" sz="1400" dirty="0" smtClean="0"/>
              <a:t>life.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C</a:t>
            </a:r>
            <a:r>
              <a:rPr lang="en-GB" sz="1400" b="1" dirty="0" smtClean="0">
                <a:solidFill>
                  <a:srgbClr val="FF0000"/>
                </a:solidFill>
              </a:rPr>
              <a:t>artoon</a:t>
            </a:r>
            <a:r>
              <a:rPr lang="en-GB" sz="1400" dirty="0"/>
              <a:t>– a simplistic drawing/picture/painting </a:t>
            </a:r>
            <a:r>
              <a:rPr lang="en-GB" sz="1400" b="1" dirty="0" smtClean="0">
                <a:solidFill>
                  <a:srgbClr val="00B0F0"/>
                </a:solidFill>
              </a:rPr>
              <a:t>Background</a:t>
            </a:r>
            <a:r>
              <a:rPr lang="en-GB" sz="1400" dirty="0"/>
              <a:t>– the part of a painting furthest away from the </a:t>
            </a:r>
            <a:r>
              <a:rPr lang="en-GB" sz="1400" dirty="0" smtClean="0"/>
              <a:t>viewer.</a:t>
            </a:r>
          </a:p>
          <a:p>
            <a:r>
              <a:rPr lang="en-GB" sz="1400" b="1" dirty="0">
                <a:solidFill>
                  <a:srgbClr val="7030A0"/>
                </a:solidFill>
              </a:rPr>
              <a:t>F</a:t>
            </a:r>
            <a:r>
              <a:rPr lang="en-GB" sz="1400" b="1" dirty="0" smtClean="0">
                <a:solidFill>
                  <a:srgbClr val="7030A0"/>
                </a:solidFill>
              </a:rPr>
              <a:t>oreground</a:t>
            </a:r>
            <a:r>
              <a:rPr lang="en-GB" sz="1400" dirty="0" smtClean="0"/>
              <a:t>- </a:t>
            </a:r>
            <a:r>
              <a:rPr lang="en-GB" sz="1400" dirty="0"/>
              <a:t>the part of a painting closest to the </a:t>
            </a:r>
            <a:r>
              <a:rPr lang="en-GB" sz="1400" dirty="0" smtClean="0"/>
              <a:t>viewer.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P</a:t>
            </a:r>
            <a:r>
              <a:rPr lang="en-GB" sz="1400" b="1" dirty="0" smtClean="0">
                <a:solidFill>
                  <a:srgbClr val="FF0000"/>
                </a:solidFill>
              </a:rPr>
              <a:t>ainting </a:t>
            </a:r>
            <a:r>
              <a:rPr lang="en-GB" sz="1400" b="1" dirty="0">
                <a:solidFill>
                  <a:srgbClr val="FF0000"/>
                </a:solidFill>
              </a:rPr>
              <a:t>techniques- </a:t>
            </a:r>
            <a:r>
              <a:rPr lang="en-GB" sz="1400" dirty="0"/>
              <a:t>different methods of applying paint.</a:t>
            </a:r>
            <a:endParaRPr lang="en-GB" sz="1400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6656383" y="5106399"/>
            <a:ext cx="5263286" cy="3076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39" name="Cloud 38"/>
          <p:cNvSpPr/>
          <p:nvPr/>
        </p:nvSpPr>
        <p:spPr>
          <a:xfrm>
            <a:off x="6733467" y="8608375"/>
            <a:ext cx="6838153" cy="3240726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dirty="0" smtClean="0"/>
              <a:t>Did you know that abstract art is one of the only form s of art that can be considered truly modern?</a:t>
            </a:r>
          </a:p>
          <a:p>
            <a:r>
              <a:rPr lang="en-GB" sz="1400" dirty="0"/>
              <a:t>The famous abstract art or expressionism movement didn't begin until the </a:t>
            </a:r>
            <a:r>
              <a:rPr lang="en-GB" sz="1400" dirty="0" smtClean="0"/>
              <a:t>1940s. This </a:t>
            </a:r>
            <a:r>
              <a:rPr lang="en-GB" sz="1400" dirty="0"/>
              <a:t>movement took place in the United States, specifically in New York City. After the Second World War, abstract art became a really dominant form of art across </a:t>
            </a:r>
            <a:r>
              <a:rPr lang="en-GB" sz="1400" dirty="0" smtClean="0"/>
              <a:t>America.</a:t>
            </a:r>
            <a:endParaRPr lang="en-GB" sz="1400" dirty="0"/>
          </a:p>
          <a:p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42" name="Rectangle 41"/>
          <p:cNvSpPr/>
          <p:nvPr/>
        </p:nvSpPr>
        <p:spPr>
          <a:xfrm>
            <a:off x="17112910" y="5610395"/>
            <a:ext cx="4062334" cy="37832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2180" y="2180629"/>
            <a:ext cx="2022339" cy="257184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4519" y="2180629"/>
            <a:ext cx="1961147" cy="257184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45078" y="5335422"/>
            <a:ext cx="1676505" cy="1216356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11353695" y="7134726"/>
            <a:ext cx="2061516" cy="19130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907702" y="5532155"/>
            <a:ext cx="3103238" cy="123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pPr algn="ctr"/>
            <a:endParaRPr lang="en-GB" sz="1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Key artists</a:t>
            </a:r>
          </a:p>
          <a:p>
            <a:pPr algn="ctr"/>
            <a:endParaRPr lang="en-GB" sz="1400" b="1" dirty="0" smtClean="0">
              <a:solidFill>
                <a:schemeClr val="tx1"/>
              </a:solidFill>
            </a:endParaRPr>
          </a:p>
          <a:p>
            <a:r>
              <a:rPr lang="en-GB" sz="1400" b="1" dirty="0" smtClean="0">
                <a:solidFill>
                  <a:schemeClr val="tx1"/>
                </a:solidFill>
              </a:rPr>
              <a:t>Peter </a:t>
            </a:r>
            <a:r>
              <a:rPr lang="en-GB" sz="1400" b="1" dirty="0">
                <a:solidFill>
                  <a:schemeClr val="tx1"/>
                </a:solidFill>
              </a:rPr>
              <a:t>Thorpe</a:t>
            </a:r>
            <a:r>
              <a:rPr lang="en-GB" sz="1400" dirty="0">
                <a:solidFill>
                  <a:schemeClr val="tx1"/>
                </a:solidFill>
              </a:rPr>
              <a:t>– a contemporary artist who has always loved Space. He is best known for his bold, vivid paintings. </a:t>
            </a:r>
          </a:p>
          <a:p>
            <a:endParaRPr lang="en-GB" sz="1400" b="1" dirty="0">
              <a:solidFill>
                <a:schemeClr val="tx1"/>
              </a:solidFill>
            </a:endParaRPr>
          </a:p>
          <a:p>
            <a:endParaRPr lang="en-GB" sz="1400" b="1" dirty="0" smtClean="0">
              <a:solidFill>
                <a:schemeClr val="tx1"/>
              </a:solidFill>
            </a:endParaRPr>
          </a:p>
          <a:p>
            <a:r>
              <a:rPr lang="en-GB" sz="1400" b="1" dirty="0" err="1" smtClean="0">
                <a:solidFill>
                  <a:schemeClr val="tx1"/>
                </a:solidFill>
              </a:rPr>
              <a:t>Wassily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>
                <a:solidFill>
                  <a:schemeClr val="tx1"/>
                </a:solidFill>
              </a:rPr>
              <a:t>Kandinsky</a:t>
            </a:r>
            <a:r>
              <a:rPr lang="en-GB" sz="1400" dirty="0">
                <a:solidFill>
                  <a:schemeClr val="tx1"/>
                </a:solidFill>
              </a:rPr>
              <a:t>– a Russian, 19th Century artist who was one of the founders of abstract art. He was interested in shape and </a:t>
            </a:r>
            <a:r>
              <a:rPr lang="en-GB" sz="1400" dirty="0" smtClean="0">
                <a:solidFill>
                  <a:schemeClr val="tx1"/>
                </a:solidFill>
              </a:rPr>
              <a:t>Space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10940" y="6770179"/>
            <a:ext cx="1676505" cy="115403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85632" y="5907266"/>
            <a:ext cx="3696600" cy="338087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634480" y="2066983"/>
            <a:ext cx="5447752" cy="343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1993</TotalTime>
  <Words>294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SchoolTST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123</cp:lastModifiedBy>
  <cp:revision>92</cp:revision>
  <dcterms:created xsi:type="dcterms:W3CDTF">2022-06-14T12:48:28Z</dcterms:created>
  <dcterms:modified xsi:type="dcterms:W3CDTF">2022-06-21T13:41:28Z</dcterms:modified>
</cp:coreProperties>
</file>