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674138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99"/>
    <a:srgbClr val="9900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>
        <p:scale>
          <a:sx n="26" d="100"/>
          <a:sy n="26" d="100"/>
        </p:scale>
        <p:origin x="171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84CF-58F9-4512-881E-845DD89AC821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4C9C-1CAD-4F56-86CD-382793FE3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74C9C-1CAD-4F56-86CD-382793FE3D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5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3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4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6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4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7F6B-9A95-45C1-B071-9ECAC1B64BA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60609" y="4136059"/>
            <a:ext cx="1943862" cy="1673345"/>
          </a:xfrm>
          <a:prstGeom prst="roundRect">
            <a:avLst>
              <a:gd name="adj" fmla="val 24094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GB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2349215" y="426193"/>
            <a:ext cx="18733017" cy="1386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dirty="0" smtClean="0"/>
              <a:t>Abstrac</a:t>
            </a:r>
            <a:r>
              <a:rPr lang="en-GB" sz="3500" dirty="0" smtClean="0"/>
              <a:t>t art</a:t>
            </a:r>
            <a:endParaRPr lang="en-GB" sz="3500" dirty="0"/>
          </a:p>
        </p:txBody>
      </p:sp>
      <p:sp>
        <p:nvSpPr>
          <p:cNvPr id="6" name="Rectangle 5"/>
          <p:cNvSpPr/>
          <p:nvPr/>
        </p:nvSpPr>
        <p:spPr>
          <a:xfrm>
            <a:off x="19098507" y="901368"/>
            <a:ext cx="1605030" cy="4360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Art and Design</a:t>
            </a:r>
            <a:r>
              <a:rPr lang="en-GB" sz="1400" dirty="0" smtClean="0"/>
              <a:t> </a:t>
            </a:r>
            <a:endParaRPr lang="en-GB" sz="1400" dirty="0"/>
          </a:p>
          <a:p>
            <a:pPr algn="ctr"/>
            <a:r>
              <a:rPr lang="en-GB" sz="1400" dirty="0" smtClean="0"/>
              <a:t>Year 5/6</a:t>
            </a:r>
            <a:endParaRPr lang="en-GB" sz="1400" dirty="0"/>
          </a:p>
          <a:p>
            <a:pPr algn="ctr"/>
            <a:r>
              <a:rPr lang="en-GB" sz="1400" dirty="0"/>
              <a:t>Autumn </a:t>
            </a:r>
            <a:r>
              <a:rPr lang="en-GB" sz="1400" dirty="0"/>
              <a:t>1</a:t>
            </a:r>
            <a:endParaRPr lang="en-GB" sz="1400" dirty="0"/>
          </a:p>
          <a:p>
            <a:pPr algn="ctr"/>
            <a:r>
              <a:rPr lang="en-GB" sz="1400" dirty="0"/>
              <a:t>Cycle </a:t>
            </a:r>
            <a:r>
              <a:rPr lang="en-GB" sz="1400" dirty="0" smtClean="0"/>
              <a:t>B</a:t>
            </a:r>
            <a:endParaRPr lang="en-GB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2349216" y="3031615"/>
            <a:ext cx="7004646" cy="1104443"/>
          </a:xfrm>
          <a:prstGeom prst="roundRect">
            <a:avLst>
              <a:gd name="adj" fmla="val 20473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400" b="1" dirty="0" smtClean="0"/>
          </a:p>
          <a:p>
            <a:endParaRPr lang="en-GB" sz="1400" b="1" dirty="0" smtClean="0"/>
          </a:p>
          <a:p>
            <a:endParaRPr lang="en-GB" sz="1400" b="1" dirty="0" smtClean="0"/>
          </a:p>
          <a:p>
            <a:r>
              <a:rPr lang="en-GB" sz="1400" b="1" dirty="0" smtClean="0"/>
              <a:t>Overview</a:t>
            </a:r>
          </a:p>
          <a:p>
            <a:endParaRPr lang="en-GB" sz="1400" b="1" dirty="0"/>
          </a:p>
          <a:p>
            <a:r>
              <a:rPr lang="en-GB" sz="1400" dirty="0" smtClean="0"/>
              <a:t>In this topic we will be learning about an </a:t>
            </a:r>
            <a:r>
              <a:rPr lang="en-GB" sz="1400" dirty="0"/>
              <a:t>established contemporary artist who specialises in Space themed paintings- Peter Thorpe.  </a:t>
            </a:r>
            <a:r>
              <a:rPr lang="en-GB" sz="1400" dirty="0" smtClean="0"/>
              <a:t>We will learn </a:t>
            </a:r>
            <a:r>
              <a:rPr lang="en-GB" sz="1400" dirty="0"/>
              <a:t>some facts about the life of Peter Thorpe, consider his style and express opinion of his work. </a:t>
            </a:r>
            <a:r>
              <a:rPr lang="en-GB" sz="1400" dirty="0" smtClean="0"/>
              <a:t>We will also be looking at historical </a:t>
            </a:r>
            <a:r>
              <a:rPr lang="en-GB" sz="1400" dirty="0"/>
              <a:t>artists such as </a:t>
            </a:r>
            <a:r>
              <a:rPr lang="en-GB" sz="1400" dirty="0" err="1"/>
              <a:t>Wassily</a:t>
            </a:r>
            <a:r>
              <a:rPr lang="en-GB" sz="1400" dirty="0"/>
              <a:t> Kandinsky who were influenced by Space. </a:t>
            </a:r>
            <a:endParaRPr lang="en-GB" sz="1400" dirty="0" smtClean="0"/>
          </a:p>
          <a:p>
            <a:endParaRPr lang="en-GB" sz="1400" b="1" dirty="0"/>
          </a:p>
          <a:p>
            <a:endParaRPr lang="en-GB" sz="1400" b="1" dirty="0" smtClean="0"/>
          </a:p>
          <a:p>
            <a:endParaRPr lang="en-GB" sz="1400" b="1" dirty="0" smtClean="0"/>
          </a:p>
          <a:p>
            <a:pPr lvl="0"/>
            <a:endParaRPr lang="en-GB" sz="1400" dirty="0"/>
          </a:p>
        </p:txBody>
      </p:sp>
      <p:sp>
        <p:nvSpPr>
          <p:cNvPr id="12" name="Rectangle 11"/>
          <p:cNvSpPr/>
          <p:nvPr/>
        </p:nvSpPr>
        <p:spPr>
          <a:xfrm>
            <a:off x="2349216" y="5772643"/>
            <a:ext cx="3931663" cy="3500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14" name="Rectangle 13"/>
          <p:cNvSpPr/>
          <p:nvPr/>
        </p:nvSpPr>
        <p:spPr>
          <a:xfrm>
            <a:off x="2349216" y="2429059"/>
            <a:ext cx="7004646" cy="19895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15" name="Rectangle 14"/>
          <p:cNvSpPr/>
          <p:nvPr/>
        </p:nvSpPr>
        <p:spPr>
          <a:xfrm>
            <a:off x="2342611" y="10125818"/>
            <a:ext cx="4066574" cy="105718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dirty="0" smtClean="0"/>
          </a:p>
          <a:p>
            <a:pPr algn="ctr"/>
            <a:endParaRPr lang="en-GB" sz="1400" b="1" dirty="0"/>
          </a:p>
          <a:p>
            <a:pPr algn="ctr"/>
            <a:endParaRPr lang="en-GB" sz="1400" b="1" dirty="0" smtClean="0"/>
          </a:p>
          <a:p>
            <a:pPr algn="ctr"/>
            <a:r>
              <a:rPr lang="en-GB" sz="1400" b="1" dirty="0" smtClean="0"/>
              <a:t>Cross Curricular links</a:t>
            </a:r>
          </a:p>
          <a:p>
            <a:r>
              <a:rPr lang="en-GB" sz="1400" b="1" i="1" dirty="0" smtClean="0"/>
              <a:t>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Earth and space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Light</a:t>
            </a:r>
          </a:p>
          <a:p>
            <a:endParaRPr lang="en-GB" sz="14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12591046" y="5593478"/>
            <a:ext cx="3920706" cy="35784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dirty="0" smtClean="0"/>
          </a:p>
          <a:p>
            <a:pPr algn="ctr"/>
            <a:endParaRPr lang="en-GB" sz="1400" b="1" dirty="0"/>
          </a:p>
          <a:p>
            <a:pPr algn="ctr"/>
            <a:endParaRPr lang="en-GB" sz="1400" b="1" dirty="0" smtClean="0"/>
          </a:p>
          <a:p>
            <a:pPr algn="ctr"/>
            <a:r>
              <a:rPr lang="en-GB" sz="1400" b="1" dirty="0" smtClean="0"/>
              <a:t>Knowledge &amp; Understanding </a:t>
            </a:r>
          </a:p>
          <a:p>
            <a:pPr algn="ctr"/>
            <a:endParaRPr lang="en-GB" sz="1400" b="1" dirty="0" smtClean="0"/>
          </a:p>
          <a:p>
            <a:r>
              <a:rPr lang="en-GB" sz="1400" dirty="0" smtClean="0"/>
              <a:t>In this unit, the we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</a:t>
            </a:r>
            <a:r>
              <a:rPr lang="en-GB" sz="1400" dirty="0" smtClean="0"/>
              <a:t>earn </a:t>
            </a:r>
            <a:r>
              <a:rPr lang="en-GB" sz="1400" dirty="0"/>
              <a:t>the effect of a range of painting techniques &amp; materials-</a:t>
            </a:r>
            <a:r>
              <a:rPr lang="en-GB" sz="1400" dirty="0" err="1"/>
              <a:t>eg</a:t>
            </a:r>
            <a:r>
              <a:rPr lang="en-GB" sz="1400" dirty="0"/>
              <a:t> powder/ poster paint, flicking, dripping, splattering.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Use our </a:t>
            </a:r>
            <a:r>
              <a:rPr lang="en-GB" sz="1400" dirty="0"/>
              <a:t>sketchbooks when experimenting and planning a piece of work.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Use </a:t>
            </a:r>
            <a:r>
              <a:rPr lang="en-GB" sz="1400" dirty="0"/>
              <a:t>our knowledge of the Colour Wheel to aid composition planning e.g. primary, secondary, warm, cold and complimentary colours. 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Evaluate an </a:t>
            </a:r>
            <a:r>
              <a:rPr lang="en-GB" sz="1400" dirty="0"/>
              <a:t>artist’s work as well as reflect on our own and peer’s final pieces.</a:t>
            </a:r>
            <a:endParaRPr lang="en-GB" sz="1400" b="1" dirty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540367" y="6063386"/>
            <a:ext cx="357875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/>
              <a:t>Topic </a:t>
            </a:r>
            <a:r>
              <a:rPr lang="en-GB" sz="1400" b="1" dirty="0" smtClean="0"/>
              <a:t>vocabulary</a:t>
            </a:r>
          </a:p>
          <a:p>
            <a:pPr algn="ctr"/>
            <a:endParaRPr lang="en-GB" sz="1400" b="1" dirty="0">
              <a:solidFill>
                <a:srgbClr val="00B0F0"/>
              </a:solidFill>
            </a:endParaRPr>
          </a:p>
          <a:p>
            <a:r>
              <a:rPr lang="en-GB" sz="1400" b="1" dirty="0" smtClean="0">
                <a:solidFill>
                  <a:srgbClr val="FF3399"/>
                </a:solidFill>
              </a:rPr>
              <a:t>Abstract</a:t>
            </a:r>
            <a:r>
              <a:rPr lang="en-GB" sz="1400" dirty="0" smtClean="0"/>
              <a:t>- </a:t>
            </a:r>
            <a:r>
              <a:rPr lang="en-GB" sz="1400" dirty="0"/>
              <a:t>art which doesn’t represent reality but rather uses shapes, colours and textures for an </a:t>
            </a:r>
            <a:r>
              <a:rPr lang="en-GB" sz="1400" dirty="0" smtClean="0"/>
              <a:t>effect.</a:t>
            </a:r>
          </a:p>
          <a:p>
            <a:r>
              <a:rPr lang="en-GB" sz="1400" b="1" dirty="0">
                <a:solidFill>
                  <a:srgbClr val="00FF00"/>
                </a:solidFill>
              </a:rPr>
              <a:t>R</a:t>
            </a:r>
            <a:r>
              <a:rPr lang="en-GB" sz="1400" b="1" dirty="0" smtClean="0">
                <a:solidFill>
                  <a:srgbClr val="00FF00"/>
                </a:solidFill>
              </a:rPr>
              <a:t>ealistic</a:t>
            </a:r>
            <a:r>
              <a:rPr lang="en-GB" sz="1400" dirty="0"/>
              <a:t>– art which represents things that are true to </a:t>
            </a:r>
            <a:r>
              <a:rPr lang="en-GB" sz="1400" dirty="0" smtClean="0"/>
              <a:t>life.</a:t>
            </a:r>
          </a:p>
          <a:p>
            <a:r>
              <a:rPr lang="en-GB" sz="1400" b="1" dirty="0">
                <a:solidFill>
                  <a:srgbClr val="FF0000"/>
                </a:solidFill>
              </a:rPr>
              <a:t>C</a:t>
            </a:r>
            <a:r>
              <a:rPr lang="en-GB" sz="1400" b="1" dirty="0" smtClean="0">
                <a:solidFill>
                  <a:srgbClr val="FF0000"/>
                </a:solidFill>
              </a:rPr>
              <a:t>artoon</a:t>
            </a:r>
            <a:r>
              <a:rPr lang="en-GB" sz="1400" dirty="0"/>
              <a:t>– a simplistic drawing/picture/painting </a:t>
            </a:r>
            <a:r>
              <a:rPr lang="en-GB" sz="1400" b="1" dirty="0" smtClean="0">
                <a:solidFill>
                  <a:srgbClr val="00B0F0"/>
                </a:solidFill>
              </a:rPr>
              <a:t>Background</a:t>
            </a:r>
            <a:r>
              <a:rPr lang="en-GB" sz="1400" dirty="0"/>
              <a:t>– the part of a painting furthest away from the </a:t>
            </a:r>
            <a:r>
              <a:rPr lang="en-GB" sz="1400" dirty="0" smtClean="0"/>
              <a:t>viewer.</a:t>
            </a:r>
          </a:p>
          <a:p>
            <a:r>
              <a:rPr lang="en-GB" sz="1400" b="1" dirty="0">
                <a:solidFill>
                  <a:srgbClr val="7030A0"/>
                </a:solidFill>
              </a:rPr>
              <a:t>F</a:t>
            </a:r>
            <a:r>
              <a:rPr lang="en-GB" sz="1400" b="1" dirty="0" smtClean="0">
                <a:solidFill>
                  <a:srgbClr val="7030A0"/>
                </a:solidFill>
              </a:rPr>
              <a:t>oreground</a:t>
            </a:r>
            <a:r>
              <a:rPr lang="en-GB" sz="1400" dirty="0" smtClean="0"/>
              <a:t>- </a:t>
            </a:r>
            <a:r>
              <a:rPr lang="en-GB" sz="1400" dirty="0"/>
              <a:t>the part of a painting closest to the </a:t>
            </a:r>
            <a:r>
              <a:rPr lang="en-GB" sz="1400" dirty="0" smtClean="0"/>
              <a:t>viewer.</a:t>
            </a:r>
          </a:p>
          <a:p>
            <a:r>
              <a:rPr lang="en-GB" sz="1400" b="1" dirty="0">
                <a:solidFill>
                  <a:srgbClr val="FF0000"/>
                </a:solidFill>
              </a:rPr>
              <a:t>P</a:t>
            </a:r>
            <a:r>
              <a:rPr lang="en-GB" sz="1400" b="1" dirty="0" smtClean="0">
                <a:solidFill>
                  <a:srgbClr val="FF0000"/>
                </a:solidFill>
              </a:rPr>
              <a:t>ainting </a:t>
            </a:r>
            <a:r>
              <a:rPr lang="en-GB" sz="1400" b="1" dirty="0">
                <a:solidFill>
                  <a:srgbClr val="FF0000"/>
                </a:solidFill>
              </a:rPr>
              <a:t>techniques- </a:t>
            </a:r>
            <a:r>
              <a:rPr lang="en-GB" sz="1400" dirty="0"/>
              <a:t>different methods of applying paint.</a:t>
            </a:r>
            <a:endParaRPr lang="en-GB" sz="1400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6656383" y="5106399"/>
            <a:ext cx="5263286" cy="3076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39" name="Cloud 38"/>
          <p:cNvSpPr/>
          <p:nvPr/>
        </p:nvSpPr>
        <p:spPr>
          <a:xfrm>
            <a:off x="6733467" y="8608375"/>
            <a:ext cx="6838153" cy="3240726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dirty="0" smtClean="0"/>
              <a:t>Did you know that abstract art is one of the only form s of art that can be considered truly modern?</a:t>
            </a:r>
          </a:p>
          <a:p>
            <a:r>
              <a:rPr lang="en-GB" sz="1400" dirty="0"/>
              <a:t>The famous abstract art or expressionism movement didn't begin until the </a:t>
            </a:r>
            <a:r>
              <a:rPr lang="en-GB" sz="1400" dirty="0" smtClean="0"/>
              <a:t>1940s. This </a:t>
            </a:r>
            <a:r>
              <a:rPr lang="en-GB" sz="1400" dirty="0"/>
              <a:t>movement took place in the United States, specifically in New York City. After the Second World War, abstract art became a really dominant form of art across </a:t>
            </a:r>
            <a:r>
              <a:rPr lang="en-GB" sz="1400" dirty="0" smtClean="0"/>
              <a:t>America.</a:t>
            </a:r>
            <a:endParaRPr lang="en-GB" sz="1400" dirty="0"/>
          </a:p>
          <a:p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42" name="Rectangle 41"/>
          <p:cNvSpPr/>
          <p:nvPr/>
        </p:nvSpPr>
        <p:spPr>
          <a:xfrm>
            <a:off x="17112910" y="5610395"/>
            <a:ext cx="4062334" cy="37832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2180" y="2180629"/>
            <a:ext cx="2022339" cy="257184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94519" y="2180629"/>
            <a:ext cx="1961147" cy="257184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45078" y="5335422"/>
            <a:ext cx="1676505" cy="1216356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1353695" y="7134726"/>
            <a:ext cx="2061516" cy="19130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907702" y="5532155"/>
            <a:ext cx="3103238" cy="123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Key artists</a:t>
            </a:r>
          </a:p>
          <a:p>
            <a:pPr algn="ctr"/>
            <a:endParaRPr lang="en-GB" sz="1400" b="1" dirty="0" smtClean="0">
              <a:solidFill>
                <a:schemeClr val="tx1"/>
              </a:solidFill>
            </a:endParaRPr>
          </a:p>
          <a:p>
            <a:r>
              <a:rPr lang="en-GB" sz="1400" b="1" dirty="0" smtClean="0">
                <a:solidFill>
                  <a:schemeClr val="tx1"/>
                </a:solidFill>
              </a:rPr>
              <a:t>Peter </a:t>
            </a:r>
            <a:r>
              <a:rPr lang="en-GB" sz="1400" b="1" dirty="0">
                <a:solidFill>
                  <a:schemeClr val="tx1"/>
                </a:solidFill>
              </a:rPr>
              <a:t>Thorpe</a:t>
            </a:r>
            <a:r>
              <a:rPr lang="en-GB" sz="1400" dirty="0">
                <a:solidFill>
                  <a:schemeClr val="tx1"/>
                </a:solidFill>
              </a:rPr>
              <a:t>– a contemporary artist who has always loved Space. He is best known for his bold, vivid paintings. 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 smtClean="0">
              <a:solidFill>
                <a:schemeClr val="tx1"/>
              </a:solidFill>
            </a:endParaRPr>
          </a:p>
          <a:p>
            <a:r>
              <a:rPr lang="en-GB" sz="1400" b="1" dirty="0" err="1" smtClean="0">
                <a:solidFill>
                  <a:schemeClr val="tx1"/>
                </a:solidFill>
              </a:rPr>
              <a:t>Wassily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>
                <a:solidFill>
                  <a:schemeClr val="tx1"/>
                </a:solidFill>
              </a:rPr>
              <a:t>Kandinsky</a:t>
            </a:r>
            <a:r>
              <a:rPr lang="en-GB" sz="1400" dirty="0">
                <a:solidFill>
                  <a:schemeClr val="tx1"/>
                </a:solidFill>
              </a:rPr>
              <a:t>– a Russian, 19th Century artist who was one of the founders of abstract art. He was interested in shape and </a:t>
            </a:r>
            <a:r>
              <a:rPr lang="en-GB" sz="1400" dirty="0" smtClean="0">
                <a:solidFill>
                  <a:schemeClr val="tx1"/>
                </a:solidFill>
              </a:rPr>
              <a:t>Space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0940" y="6770179"/>
            <a:ext cx="1676505" cy="115403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85632" y="5907266"/>
            <a:ext cx="3696600" cy="338087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634480" y="2066983"/>
            <a:ext cx="5447752" cy="343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1993</TotalTime>
  <Words>294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SchoolTST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92</cp:revision>
  <dcterms:created xsi:type="dcterms:W3CDTF">2022-06-14T12:48:28Z</dcterms:created>
  <dcterms:modified xsi:type="dcterms:W3CDTF">2022-06-21T13:41:28Z</dcterms:modified>
</cp:coreProperties>
</file>