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0" r:id="rId2"/>
    <p:sldMasterId id="2147483652" r:id="rId3"/>
    <p:sldMasterId id="2147483656" r:id="rId4"/>
  </p:sldMasterIdLst>
  <p:sldIdLst>
    <p:sldId id="256" r:id="rId5"/>
    <p:sldId id="259" r:id="rId6"/>
    <p:sldId id="262" r:id="rId7"/>
    <p:sldId id="263" r:id="rId8"/>
    <p:sldId id="268" r:id="rId9"/>
    <p:sldId id="269" r:id="rId10"/>
    <p:sldId id="270" r:id="rId11"/>
    <p:sldId id="267" r:id="rId12"/>
    <p:sldId id="261"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CCCC"/>
    <a:srgbClr val="BF5150"/>
    <a:srgbClr val="F9D4B6"/>
    <a:srgbClr val="EDAD80"/>
    <a:srgbClr val="E46B2F"/>
    <a:srgbClr val="ED6B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875"/>
    <p:restoredTop sz="94655"/>
  </p:normalViewPr>
  <p:slideViewPr>
    <p:cSldViewPr snapToGrid="0" snapToObjects="1">
      <p:cViewPr varScale="1">
        <p:scale>
          <a:sx n="114" d="100"/>
          <a:sy n="114" d="100"/>
        </p:scale>
        <p:origin x="534"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2452" y="3531477"/>
            <a:ext cx="9144000" cy="733096"/>
          </a:xfrm>
          <a:prstGeom prst="rect">
            <a:avLst/>
          </a:prstGeom>
        </p:spPr>
        <p:txBody>
          <a:bodyPr lIns="0" tIns="0" rIns="0" bIns="0" anchor="t"/>
          <a:lstStyle>
            <a:lvl1pPr algn="l">
              <a:defRPr sz="4400" b="1" i="0" baseline="0">
                <a:solidFill>
                  <a:schemeClr val="bg1"/>
                </a:solidFill>
                <a:latin typeface="Arial" charset="0"/>
                <a:ea typeface="Arial" charset="0"/>
                <a:cs typeface="Arial" charset="0"/>
              </a:defRPr>
            </a:lvl1pPr>
          </a:lstStyle>
          <a:p>
            <a:r>
              <a:rPr lang="en-US" dirty="0"/>
              <a:t>Title</a:t>
            </a:r>
          </a:p>
        </p:txBody>
      </p:sp>
    </p:spTree>
    <p:extLst>
      <p:ext uri="{BB962C8B-B14F-4D97-AF65-F5344CB8AC3E}">
        <p14:creationId xmlns:p14="http://schemas.microsoft.com/office/powerpoint/2010/main" val="741072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53512" y="587760"/>
            <a:ext cx="9144000" cy="635491"/>
          </a:xfrm>
          <a:prstGeom prst="rect">
            <a:avLst/>
          </a:prstGeom>
        </p:spPr>
        <p:txBody>
          <a:bodyPr lIns="0" tIns="0" rIns="0" bIns="0" anchor="t"/>
          <a:lstStyle>
            <a:lvl1pPr algn="l">
              <a:defRPr sz="4000" b="1" i="0">
                <a:solidFill>
                  <a:srgbClr val="BF5150"/>
                </a:solidFill>
                <a:latin typeface="Arial" charset="0"/>
                <a:ea typeface="Arial" charset="0"/>
                <a:cs typeface="Arial" charset="0"/>
              </a:defRPr>
            </a:lvl1pPr>
          </a:lstStyle>
          <a:p>
            <a:r>
              <a:rPr lang="en-US" dirty="0"/>
              <a:t>Section Title</a:t>
            </a:r>
          </a:p>
        </p:txBody>
      </p:sp>
      <p:sp>
        <p:nvSpPr>
          <p:cNvPr id="3" name="Subtitle 2"/>
          <p:cNvSpPr>
            <a:spLocks noGrp="1"/>
          </p:cNvSpPr>
          <p:nvPr>
            <p:ph type="subTitle" idx="1" hasCustomPrompt="1"/>
          </p:nvPr>
        </p:nvSpPr>
        <p:spPr>
          <a:xfrm>
            <a:off x="1153512" y="3065488"/>
            <a:ext cx="9144000" cy="3087973"/>
          </a:xfrm>
          <a:prstGeom prst="rect">
            <a:avLst/>
          </a:prstGeom>
        </p:spPr>
        <p:txBody>
          <a:bodyPr lIns="0" tIns="0" rIns="0" bIns="0"/>
          <a:lstStyle>
            <a:lvl1pPr marL="285750" indent="-285750" algn="l">
              <a:buFont typeface="Arial" charset="0"/>
              <a:buChar char="•"/>
              <a:defRPr sz="1800">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Text</a:t>
            </a:r>
          </a:p>
        </p:txBody>
      </p:sp>
    </p:spTree>
    <p:extLst>
      <p:ext uri="{BB962C8B-B14F-4D97-AF65-F5344CB8AC3E}">
        <p14:creationId xmlns:p14="http://schemas.microsoft.com/office/powerpoint/2010/main" val="823767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69274" y="1563798"/>
            <a:ext cx="9720000" cy="720000"/>
          </a:xfrm>
          <a:prstGeom prst="rect">
            <a:avLst/>
          </a:prstGeom>
        </p:spPr>
        <p:txBody>
          <a:bodyPr lIns="0" tIns="0" rIns="0" bIns="0" anchor="t"/>
          <a:lstStyle>
            <a:lvl1pPr algn="l">
              <a:defRPr sz="3400" b="1" i="0">
                <a:solidFill>
                  <a:srgbClr val="BF5150"/>
                </a:solidFill>
                <a:latin typeface="Arial" charset="0"/>
                <a:ea typeface="Arial" charset="0"/>
                <a:cs typeface="Arial" charset="0"/>
              </a:defRPr>
            </a:lvl1pPr>
          </a:lstStyle>
          <a:p>
            <a:r>
              <a:rPr lang="en-US" dirty="0"/>
              <a:t>Heading</a:t>
            </a:r>
          </a:p>
        </p:txBody>
      </p:sp>
      <p:sp>
        <p:nvSpPr>
          <p:cNvPr id="3" name="Subtitle 2"/>
          <p:cNvSpPr>
            <a:spLocks noGrp="1"/>
          </p:cNvSpPr>
          <p:nvPr>
            <p:ph type="subTitle" idx="1" hasCustomPrompt="1"/>
          </p:nvPr>
        </p:nvSpPr>
        <p:spPr>
          <a:xfrm>
            <a:off x="1169276" y="2571092"/>
            <a:ext cx="9720000" cy="3600000"/>
          </a:xfrm>
          <a:prstGeom prst="rect">
            <a:avLst/>
          </a:prstGeom>
        </p:spPr>
        <p:txBody>
          <a:bodyPr lIns="0" tIns="0" rIns="0" bIns="0" numCol="1" anchor="t"/>
          <a:lstStyle>
            <a:lvl1pPr marL="285750" indent="-285750" algn="l">
              <a:buSzPct val="90000"/>
              <a:buFont typeface="Arial" charset="0"/>
              <a:buChar char="•"/>
              <a:defRPr sz="1800" b="0" i="0">
                <a:solidFill>
                  <a:schemeClr val="tx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Text here</a:t>
            </a:r>
          </a:p>
        </p:txBody>
      </p:sp>
    </p:spTree>
    <p:extLst>
      <p:ext uri="{BB962C8B-B14F-4D97-AF65-F5344CB8AC3E}">
        <p14:creationId xmlns:p14="http://schemas.microsoft.com/office/powerpoint/2010/main" val="1551343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2" name="Rectangle 11"/>
          <p:cNvSpPr/>
          <p:nvPr userDrawn="1"/>
        </p:nvSpPr>
        <p:spPr>
          <a:xfrm>
            <a:off x="6209274" y="2571092"/>
            <a:ext cx="4680000" cy="3600000"/>
          </a:xfrm>
          <a:prstGeom prst="rect">
            <a:avLst/>
          </a:prstGeom>
          <a:solidFill>
            <a:srgbClr val="ED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Text Placeholder 2"/>
          <p:cNvSpPr>
            <a:spLocks noGrp="1"/>
          </p:cNvSpPr>
          <p:nvPr>
            <p:ph type="body" idx="1" hasCustomPrompt="1"/>
          </p:nvPr>
        </p:nvSpPr>
        <p:spPr>
          <a:xfrm>
            <a:off x="1169276" y="2571092"/>
            <a:ext cx="4680000" cy="3600000"/>
          </a:xfrm>
          <a:prstGeom prst="rect">
            <a:avLst/>
          </a:prstGeom>
        </p:spPr>
        <p:txBody>
          <a:bodyPr lIns="0" tIns="0" rIns="0" bIns="0" anchor="t">
            <a:normAutofit/>
          </a:bodyPr>
          <a:lstStyle>
            <a:lvl1pPr marL="285750" indent="-285750">
              <a:buSzPct val="90000"/>
              <a:buFont typeface="Arial" charset="0"/>
              <a:buChar char="•"/>
              <a:defRPr sz="1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Body text</a:t>
            </a:r>
          </a:p>
        </p:txBody>
      </p:sp>
      <p:sp>
        <p:nvSpPr>
          <p:cNvPr id="5" name="Text Placeholder 4"/>
          <p:cNvSpPr>
            <a:spLocks noGrp="1"/>
          </p:cNvSpPr>
          <p:nvPr>
            <p:ph type="body" sz="quarter" idx="3" hasCustomPrompt="1"/>
          </p:nvPr>
        </p:nvSpPr>
        <p:spPr>
          <a:xfrm>
            <a:off x="6398461" y="2760281"/>
            <a:ext cx="4320000" cy="3240000"/>
          </a:xfrm>
          <a:prstGeom prst="rect">
            <a:avLst/>
          </a:prstGeom>
        </p:spPr>
        <p:txBody>
          <a:bodyPr lIns="0" tIns="0" rIns="0" bIns="0" anchor="t">
            <a:normAutofit/>
          </a:bodyPr>
          <a:lstStyle>
            <a:lvl1pPr marL="0" indent="0">
              <a:buNone/>
              <a:defRPr sz="1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Body text</a:t>
            </a:r>
          </a:p>
        </p:txBody>
      </p:sp>
      <p:sp>
        <p:nvSpPr>
          <p:cNvPr id="13" name="Title 1"/>
          <p:cNvSpPr>
            <a:spLocks noGrp="1"/>
          </p:cNvSpPr>
          <p:nvPr>
            <p:ph type="title" hasCustomPrompt="1"/>
          </p:nvPr>
        </p:nvSpPr>
        <p:spPr>
          <a:xfrm>
            <a:off x="1169276" y="1563798"/>
            <a:ext cx="9720000" cy="720000"/>
          </a:xfrm>
          <a:prstGeom prst="rect">
            <a:avLst/>
          </a:prstGeom>
        </p:spPr>
        <p:txBody>
          <a:bodyPr lIns="0" tIns="0" rIns="0" bIns="0"/>
          <a:lstStyle>
            <a:lvl1pPr>
              <a:defRPr sz="3400" b="1" i="0">
                <a:solidFill>
                  <a:srgbClr val="BF5150"/>
                </a:solidFill>
                <a:latin typeface="Arial" charset="0"/>
                <a:ea typeface="Arial" charset="0"/>
                <a:cs typeface="Arial" charset="0"/>
              </a:defRPr>
            </a:lvl1pPr>
          </a:lstStyle>
          <a:p>
            <a:r>
              <a:rPr lang="en-US" dirty="0"/>
              <a:t>Heading</a:t>
            </a:r>
          </a:p>
        </p:txBody>
      </p:sp>
    </p:spTree>
    <p:extLst>
      <p:ext uri="{BB962C8B-B14F-4D97-AF65-F5344CB8AC3E}">
        <p14:creationId xmlns:p14="http://schemas.microsoft.com/office/powerpoint/2010/main" val="28000793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hyperlink" Target="http://www.foodafactoflife.org.uk/" TargetMode="Externa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hyperlink" Target="http://www.foodafactoflife.org.uk/" TargetMode="Externa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3.xml"/><Relationship Id="rId1" Type="http://schemas.openxmlformats.org/officeDocument/2006/relationships/slideLayout" Target="../slideLayouts/slideLayout3.xml"/><Relationship Id="rId4" Type="http://schemas.openxmlformats.org/officeDocument/2006/relationships/hyperlink" Target="http://www.foodafactoflife.org.uk/" TargetMode="Externa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4.xml"/><Relationship Id="rId4" Type="http://schemas.openxmlformats.org/officeDocument/2006/relationships/hyperlink" Target="http://www.foodafactoflife.org.uk/"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439453" y="358589"/>
            <a:ext cx="2044335" cy="1435165"/>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a:solidFill>
                  <a:schemeClr val="tx1"/>
                </a:solidFill>
                <a:latin typeface="Arial" charset="0"/>
                <a:ea typeface="Arial" charset="0"/>
                <a:cs typeface="Arial" charset="0"/>
                <a:hlinkClick r:id="rId5"/>
              </a:rPr>
              <a:t>www.foodafactoflife.org.uk</a:t>
            </a:r>
            <a:r>
              <a:rPr lang="en-US" sz="900" b="0" i="0" baseline="0" dirty="0">
                <a:solidFill>
                  <a:schemeClr val="tx1"/>
                </a:solidFill>
                <a:latin typeface="Arial" charset="0"/>
                <a:ea typeface="Arial" charset="0"/>
                <a:cs typeface="Arial" charset="0"/>
              </a:rPr>
              <a:t>    </a:t>
            </a:r>
            <a:r>
              <a:rPr lang="en-US" sz="900" b="0" i="0" dirty="0">
                <a:solidFill>
                  <a:schemeClr val="tx1"/>
                </a:solidFill>
                <a:latin typeface="Arial" charset="0"/>
                <a:ea typeface="Arial" charset="0"/>
                <a:cs typeface="Arial" charset="0"/>
              </a:rPr>
              <a:t>©</a:t>
            </a:r>
            <a:r>
              <a:rPr lang="en-US" sz="900" b="0" i="0" baseline="0" dirty="0">
                <a:solidFill>
                  <a:schemeClr val="tx1"/>
                </a:solidFill>
                <a:latin typeface="Arial" charset="0"/>
                <a:ea typeface="Arial" charset="0"/>
                <a:cs typeface="Arial" charset="0"/>
              </a:rPr>
              <a:t> Food – </a:t>
            </a:r>
            <a:r>
              <a:rPr lang="en-US" sz="900" b="0" i="0" dirty="0">
                <a:solidFill>
                  <a:schemeClr val="tx1"/>
                </a:solidFill>
                <a:latin typeface="Arial" charset="0"/>
                <a:ea typeface="Arial" charset="0"/>
                <a:cs typeface="Arial" charset="0"/>
              </a:rPr>
              <a:t>a fact of life 2019</a:t>
            </a:r>
          </a:p>
        </p:txBody>
      </p:sp>
    </p:spTree>
    <p:extLst>
      <p:ext uri="{BB962C8B-B14F-4D97-AF65-F5344CB8AC3E}">
        <p14:creationId xmlns:p14="http://schemas.microsoft.com/office/powerpoint/2010/main" val="1328885048"/>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a:solidFill>
                  <a:schemeClr val="tx1"/>
                </a:solidFill>
                <a:latin typeface="Arial" charset="0"/>
                <a:ea typeface="Arial" charset="0"/>
                <a:cs typeface="Arial" charset="0"/>
                <a:hlinkClick r:id="rId4"/>
              </a:rPr>
              <a:t>www.foodafactoflife.org.uk</a:t>
            </a:r>
            <a:r>
              <a:rPr lang="en-US" sz="900" b="0" i="0" baseline="0" dirty="0">
                <a:solidFill>
                  <a:schemeClr val="tx1"/>
                </a:solidFill>
                <a:latin typeface="Arial" charset="0"/>
                <a:ea typeface="Arial" charset="0"/>
                <a:cs typeface="Arial" charset="0"/>
              </a:rPr>
              <a:t>    </a:t>
            </a:r>
            <a:r>
              <a:rPr lang="en-US" sz="900" b="0" i="0" dirty="0">
                <a:solidFill>
                  <a:schemeClr val="tx1"/>
                </a:solidFill>
                <a:latin typeface="Arial" charset="0"/>
                <a:ea typeface="Arial" charset="0"/>
                <a:cs typeface="Arial" charset="0"/>
              </a:rPr>
              <a:t>© Food – a fact of life </a:t>
            </a:r>
            <a:r>
              <a:rPr lang="en-US" sz="900" b="0" i="0" baseline="0" dirty="0">
                <a:solidFill>
                  <a:schemeClr val="tx1"/>
                </a:solidFill>
                <a:latin typeface="Arial" charset="0"/>
                <a:ea typeface="Arial" charset="0"/>
                <a:cs typeface="Arial" charset="0"/>
              </a:rPr>
              <a:t> 2019</a:t>
            </a:r>
            <a:endParaRPr lang="en-US" sz="900" b="0" i="0" dirty="0">
              <a:solidFill>
                <a:schemeClr val="tx1"/>
              </a:solidFill>
              <a:latin typeface="Arial" charset="0"/>
              <a:ea typeface="Arial" charset="0"/>
              <a:cs typeface="Arial" charset="0"/>
            </a:endParaRPr>
          </a:p>
        </p:txBody>
      </p:sp>
    </p:spTree>
    <p:extLst>
      <p:ext uri="{BB962C8B-B14F-4D97-AF65-F5344CB8AC3E}">
        <p14:creationId xmlns:p14="http://schemas.microsoft.com/office/powerpoint/2010/main" val="1498317190"/>
      </p:ext>
    </p:extLst>
  </p:cSld>
  <p:clrMap bg1="lt1" tx1="dk1" bg2="lt2" tx2="dk2" accent1="accent1" accent2="accent2" accent3="accent3" accent4="accent4" accent5="accent5" accent6="accent6" hlink="hlink" folHlink="folHlink"/>
  <p:sldLayoutIdLst>
    <p:sldLayoutId id="214748365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a:solidFill>
                  <a:schemeClr val="tx1"/>
                </a:solidFill>
                <a:latin typeface="Arial" charset="0"/>
                <a:ea typeface="Arial" charset="0"/>
                <a:cs typeface="Arial" charset="0"/>
                <a:hlinkClick r:id="rId4"/>
              </a:rPr>
              <a:t>www.foodafactoflife.org.uk</a:t>
            </a:r>
            <a:r>
              <a:rPr lang="en-US" sz="900" b="0" i="0" baseline="0" dirty="0">
                <a:solidFill>
                  <a:schemeClr val="tx1"/>
                </a:solidFill>
                <a:latin typeface="Arial" charset="0"/>
                <a:ea typeface="Arial" charset="0"/>
                <a:cs typeface="Arial" charset="0"/>
              </a:rPr>
              <a:t>    </a:t>
            </a:r>
            <a:r>
              <a:rPr lang="en-US" sz="900" b="0" i="0" dirty="0">
                <a:solidFill>
                  <a:schemeClr val="tx1"/>
                </a:solidFill>
                <a:latin typeface="Arial" charset="0"/>
                <a:ea typeface="Arial" charset="0"/>
                <a:cs typeface="Arial" charset="0"/>
              </a:rPr>
              <a:t>© Food – a fact of life 2019</a:t>
            </a:r>
          </a:p>
        </p:txBody>
      </p:sp>
    </p:spTree>
    <p:extLst>
      <p:ext uri="{BB962C8B-B14F-4D97-AF65-F5344CB8AC3E}">
        <p14:creationId xmlns:p14="http://schemas.microsoft.com/office/powerpoint/2010/main" val="1822393236"/>
      </p:ext>
    </p:extLst>
  </p:cSld>
  <p:clrMap bg1="lt1" tx1="dk1" bg2="lt2" tx2="dk2" accent1="accent1" accent2="accent2" accent3="accent3" accent4="accent4" accent5="accent5" accent6="accent6" hlink="hlink" folHlink="folHlink"/>
  <p:sldLayoutIdLst>
    <p:sldLayoutId id="214748365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a:solidFill>
                  <a:schemeClr val="tx1"/>
                </a:solidFill>
                <a:latin typeface="Arial" charset="0"/>
                <a:ea typeface="Arial" charset="0"/>
                <a:cs typeface="Arial" charset="0"/>
                <a:hlinkClick r:id="rId4"/>
              </a:rPr>
              <a:t>www.foodafactoflife.org.uk</a:t>
            </a:r>
            <a:r>
              <a:rPr lang="en-US" sz="900" b="0" i="0" baseline="0" dirty="0">
                <a:solidFill>
                  <a:schemeClr val="tx1"/>
                </a:solidFill>
                <a:latin typeface="Arial" charset="0"/>
                <a:ea typeface="Arial" charset="0"/>
                <a:cs typeface="Arial" charset="0"/>
              </a:rPr>
              <a:t>    </a:t>
            </a:r>
            <a:r>
              <a:rPr lang="en-US" sz="900" b="0" i="0" dirty="0">
                <a:solidFill>
                  <a:schemeClr val="tx1"/>
                </a:solidFill>
                <a:latin typeface="Arial" charset="0"/>
                <a:ea typeface="Arial" charset="0"/>
                <a:cs typeface="Arial" charset="0"/>
              </a:rPr>
              <a:t>© Food – a fact of life 2019</a:t>
            </a:r>
          </a:p>
        </p:txBody>
      </p:sp>
    </p:spTree>
    <p:extLst>
      <p:ext uri="{BB962C8B-B14F-4D97-AF65-F5344CB8AC3E}">
        <p14:creationId xmlns:p14="http://schemas.microsoft.com/office/powerpoint/2010/main" val="1788143608"/>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3.xml"/><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3.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3.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3.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3.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Eat the seasons</a:t>
            </a:r>
          </a:p>
        </p:txBody>
      </p:sp>
    </p:spTree>
    <p:extLst>
      <p:ext uri="{BB962C8B-B14F-4D97-AF65-F5344CB8AC3E}">
        <p14:creationId xmlns:p14="http://schemas.microsoft.com/office/powerpoint/2010/main" val="19551663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What are seasonal foods?</a:t>
            </a:r>
            <a:br>
              <a:rPr lang="en-US" dirty="0"/>
            </a:br>
            <a:endParaRPr lang="en-US" dirty="0"/>
          </a:p>
        </p:txBody>
      </p:sp>
      <p:sp>
        <p:nvSpPr>
          <p:cNvPr id="3" name="Subtitle 2"/>
          <p:cNvSpPr>
            <a:spLocks noGrp="1"/>
          </p:cNvSpPr>
          <p:nvPr>
            <p:ph type="subTitle" idx="1"/>
          </p:nvPr>
        </p:nvSpPr>
        <p:spPr>
          <a:xfrm>
            <a:off x="1169276" y="2571092"/>
            <a:ext cx="7411198" cy="3600000"/>
          </a:xfrm>
        </p:spPr>
        <p:txBody>
          <a:bodyPr/>
          <a:lstStyle/>
          <a:p>
            <a:pPr marL="0" indent="0">
              <a:buNone/>
            </a:pPr>
            <a:r>
              <a:rPr lang="en-GB" sz="2400" dirty="0"/>
              <a:t>Seasonal food is the time of year when food is at its best, in terms of flavour or harvest. </a:t>
            </a:r>
          </a:p>
          <a:p>
            <a:pPr marL="0" indent="0">
              <a:buNone/>
            </a:pPr>
            <a:endParaRPr lang="en-GB" sz="2400" dirty="0"/>
          </a:p>
          <a:p>
            <a:pPr marL="0" indent="0">
              <a:buNone/>
            </a:pPr>
            <a:r>
              <a:rPr lang="en-GB" sz="2400" dirty="0"/>
              <a:t>Many foods are available all year, as they are imported from other countries.</a:t>
            </a:r>
          </a:p>
          <a:p>
            <a:pPr marL="0" indent="0">
              <a:buNone/>
            </a:pPr>
            <a:endParaRPr lang="en-GB" sz="2400" dirty="0"/>
          </a:p>
          <a:p>
            <a:pPr marL="0" indent="0">
              <a:buNone/>
            </a:pPr>
            <a:r>
              <a:rPr lang="en-GB" sz="2400" dirty="0"/>
              <a:t>When local seasonal food is available it tends to be fresher and cheaper -  there has been less travel/storage from farm to fork.</a:t>
            </a:r>
          </a:p>
        </p:txBody>
      </p:sp>
      <p:pic>
        <p:nvPicPr>
          <p:cNvPr id="4" name="Picture 4" descr="C:\Users\Jenny\AppData\Local\Microsoft\Windows\Temporary Internet Files\Content.IE5\RUWAVU3J\MP910221073[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01590" y="1922491"/>
            <a:ext cx="3079284" cy="4471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07134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Why seasonal food?</a:t>
            </a:r>
          </a:p>
        </p:txBody>
      </p:sp>
      <p:sp>
        <p:nvSpPr>
          <p:cNvPr id="3" name="Subtitle 2"/>
          <p:cNvSpPr>
            <a:spLocks noGrp="1"/>
          </p:cNvSpPr>
          <p:nvPr>
            <p:ph type="subTitle" idx="1"/>
          </p:nvPr>
        </p:nvSpPr>
        <p:spPr>
          <a:xfrm>
            <a:off x="1169276" y="2571092"/>
            <a:ext cx="5433405" cy="3093438"/>
          </a:xfrm>
        </p:spPr>
        <p:txBody>
          <a:bodyPr/>
          <a:lstStyle/>
          <a:p>
            <a:pPr marL="0" indent="0">
              <a:buNone/>
            </a:pPr>
            <a:r>
              <a:rPr lang="en-GB" sz="2400" dirty="0"/>
              <a:t>Foods are usually harvested when they are at their peak and typically have the most flavour and nutrients, so the food tends to be tastier, healthier and better for the environment.</a:t>
            </a:r>
          </a:p>
          <a:p>
            <a:pPr marL="0" indent="0">
              <a:buNone/>
            </a:pPr>
            <a:endParaRPr lang="en-GB" sz="2400" dirty="0"/>
          </a:p>
          <a:p>
            <a:pPr marL="0" indent="0">
              <a:buNone/>
            </a:pPr>
            <a:r>
              <a:rPr lang="en-GB" sz="2400" dirty="0"/>
              <a:t>Take a look at the seasons to see when different foods are at their best.</a:t>
            </a:r>
          </a:p>
          <a:p>
            <a:pPr marL="0" indent="0">
              <a:buNone/>
            </a:pPr>
            <a:endParaRPr lang="en-GB" sz="2400"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27176" y="1563798"/>
            <a:ext cx="2204062" cy="220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Blackberri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59437" y="4216635"/>
            <a:ext cx="2243551" cy="168926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S:\Shared\EDUCATION TEAM FILES\Photographs Oct 2018 onwards\Large size photos\straeberries 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31238" y="4476997"/>
            <a:ext cx="2414712" cy="161106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Shared\EDUCATION TEAM FILES\Photographs Oct 2018 onwards\Medium size photos\Food and Drinks\Tomatoe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91820" y="2470068"/>
            <a:ext cx="2293548" cy="15860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35083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Spring season</a:t>
            </a:r>
          </a:p>
        </p:txBody>
      </p:sp>
      <p:pic>
        <p:nvPicPr>
          <p:cNvPr id="6" name="Picture 6" descr="https://encrypted-tbn2.google.com/images?q=tbn:ANd9GcQYVV1LwmA14sJOBae9WMv98BVu9k11YveLfKNnnypum_tL849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2093" y="2109374"/>
            <a:ext cx="2114550" cy="216217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7" descr="Cauliflow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20891" y="2174318"/>
            <a:ext cx="1901999" cy="1816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descr="https://encrypted-tbn1.google.com/images?q=tbn:ANd9GcTS4zXRn-a6PsKxvW04hFYvhbVtkIvQS8kdxdGXgu60qGgXMhUHCQ"/>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15080" y="2109374"/>
            <a:ext cx="2562225" cy="178117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1" descr="https://encrypted-tbn3.google.com/images?q=tbn:ANd9GcRDux__VIdTqQ1g0h24QPdbiRraZJvHMRhIqE4C494XCk3O63h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33272" y="4320575"/>
            <a:ext cx="2762250" cy="165735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3" descr="https://encrypted-tbn2.google.com/images?q=tbn:ANd9GcQKWCbehlU40P_ItrpmKA7QfsdYbAJAtcWzQA0ocRyAYFo5I_FVB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99098" y="3907137"/>
            <a:ext cx="1524000" cy="2286001"/>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9896193" y="4172975"/>
            <a:ext cx="1986161" cy="1754326"/>
          </a:xfrm>
          <a:prstGeom prst="rect">
            <a:avLst/>
          </a:prstGeom>
          <a:noFill/>
        </p:spPr>
        <p:txBody>
          <a:bodyPr wrap="square" rtlCol="0">
            <a:spAutoFit/>
          </a:bodyPr>
          <a:lstStyle/>
          <a:p>
            <a:r>
              <a:rPr lang="en-GB" sz="3600" b="1" dirty="0">
                <a:latin typeface="Arial" panose="020B0604020202020204" pitchFamily="34" charset="0"/>
                <a:cs typeface="Arial" panose="020B0604020202020204" pitchFamily="34" charset="0"/>
              </a:rPr>
              <a:t>March</a:t>
            </a:r>
          </a:p>
          <a:p>
            <a:r>
              <a:rPr lang="en-GB" sz="3600" b="1" dirty="0">
                <a:latin typeface="Arial" panose="020B0604020202020204" pitchFamily="34" charset="0"/>
                <a:cs typeface="Arial" panose="020B0604020202020204" pitchFamily="34" charset="0"/>
              </a:rPr>
              <a:t>April</a:t>
            </a:r>
          </a:p>
          <a:p>
            <a:r>
              <a:rPr lang="en-GB" sz="3600" b="1" dirty="0">
                <a:latin typeface="Arial" panose="020B0604020202020204" pitchFamily="34" charset="0"/>
                <a:cs typeface="Arial" panose="020B0604020202020204" pitchFamily="34" charset="0"/>
              </a:rPr>
              <a:t>May</a:t>
            </a:r>
          </a:p>
        </p:txBody>
      </p:sp>
    </p:spTree>
    <p:extLst>
      <p:ext uri="{BB962C8B-B14F-4D97-AF65-F5344CB8AC3E}">
        <p14:creationId xmlns:p14="http://schemas.microsoft.com/office/powerpoint/2010/main" val="23935083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Summer season</a:t>
            </a:r>
          </a:p>
        </p:txBody>
      </p:sp>
      <p:sp>
        <p:nvSpPr>
          <p:cNvPr id="11" name="TextBox 10"/>
          <p:cNvSpPr txBox="1"/>
          <p:nvPr/>
        </p:nvSpPr>
        <p:spPr>
          <a:xfrm>
            <a:off x="9593589" y="4183864"/>
            <a:ext cx="1986161" cy="1754326"/>
          </a:xfrm>
          <a:prstGeom prst="rect">
            <a:avLst/>
          </a:prstGeom>
          <a:noFill/>
        </p:spPr>
        <p:txBody>
          <a:bodyPr wrap="square" rtlCol="0">
            <a:spAutoFit/>
          </a:bodyPr>
          <a:lstStyle/>
          <a:p>
            <a:r>
              <a:rPr lang="en-GB" sz="3600" b="1" dirty="0">
                <a:latin typeface="Arial" panose="020B0604020202020204" pitchFamily="34" charset="0"/>
                <a:cs typeface="Arial" panose="020B0604020202020204" pitchFamily="34" charset="0"/>
              </a:rPr>
              <a:t>June</a:t>
            </a:r>
          </a:p>
          <a:p>
            <a:r>
              <a:rPr lang="en-GB" sz="3600" b="1" dirty="0">
                <a:latin typeface="Arial" panose="020B0604020202020204" pitchFamily="34" charset="0"/>
                <a:cs typeface="Arial" panose="020B0604020202020204" pitchFamily="34" charset="0"/>
              </a:rPr>
              <a:t>July</a:t>
            </a:r>
          </a:p>
          <a:p>
            <a:r>
              <a:rPr lang="en-GB" sz="3600" b="1" dirty="0">
                <a:latin typeface="Arial" panose="020B0604020202020204" pitchFamily="34" charset="0"/>
                <a:cs typeface="Arial" panose="020B0604020202020204" pitchFamily="34" charset="0"/>
              </a:rPr>
              <a:t>August</a:t>
            </a:r>
          </a:p>
        </p:txBody>
      </p:sp>
      <p:pic>
        <p:nvPicPr>
          <p:cNvPr id="12" name="Picture 3" descr="C:\Users\Jenny\AppData\Local\Microsoft\Windows\Temporary Internet Files\Content.IE5\P19TIMCJ\MP910218742[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74247" y="1882221"/>
            <a:ext cx="1612422" cy="240831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5" descr="C:\Users\Jenny\AppData\Local\Microsoft\Windows\Temporary Internet Files\Content.IE5\P19TIMCJ\MP910220757[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52894" y="4107754"/>
            <a:ext cx="1690104" cy="191467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7" descr="https://encrypted-tbn2.google.com/images?q=tbn:ANd9GcQuRHTTJfN8Niwss2O7Y9hYepQ4nr8BsDI00SYu9DeAwQd1t-vpRQ"/>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76023" y="2198077"/>
            <a:ext cx="2466975" cy="184785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9" descr="https://encrypted-tbn3.google.com/images?q=tbn:ANd9GcTX0c0GOyvNsBw1gvQG0HvrF8kmzKqlPmxOOgNwQ4N9RLovTFazt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08029" y="4290533"/>
            <a:ext cx="2562225" cy="178117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1" descr="https://encrypted-tbn3.google.com/images?q=tbn:ANd9GcRrUjiet-gSTI7CF8mqkN-onFgo1SARROxDsGXSlNTRvbMsVjj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69274" y="2173520"/>
            <a:ext cx="2166257" cy="21662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07253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Autumn season</a:t>
            </a:r>
          </a:p>
        </p:txBody>
      </p:sp>
      <p:sp>
        <p:nvSpPr>
          <p:cNvPr id="11" name="TextBox 10"/>
          <p:cNvSpPr txBox="1"/>
          <p:nvPr/>
        </p:nvSpPr>
        <p:spPr>
          <a:xfrm>
            <a:off x="9047324" y="4187927"/>
            <a:ext cx="2739902" cy="1754326"/>
          </a:xfrm>
          <a:prstGeom prst="rect">
            <a:avLst/>
          </a:prstGeom>
          <a:noFill/>
        </p:spPr>
        <p:txBody>
          <a:bodyPr wrap="square" rtlCol="0">
            <a:spAutoFit/>
          </a:bodyPr>
          <a:lstStyle/>
          <a:p>
            <a:r>
              <a:rPr lang="en-GB" sz="3600" b="1" dirty="0">
                <a:latin typeface="Arial" panose="020B0604020202020204" pitchFamily="34" charset="0"/>
                <a:cs typeface="Arial" panose="020B0604020202020204" pitchFamily="34" charset="0"/>
              </a:rPr>
              <a:t>September</a:t>
            </a:r>
          </a:p>
          <a:p>
            <a:r>
              <a:rPr lang="en-GB" sz="3600" b="1" dirty="0">
                <a:latin typeface="Arial" panose="020B0604020202020204" pitchFamily="34" charset="0"/>
                <a:cs typeface="Arial" panose="020B0604020202020204" pitchFamily="34" charset="0"/>
              </a:rPr>
              <a:t>October</a:t>
            </a:r>
          </a:p>
          <a:p>
            <a:r>
              <a:rPr lang="en-GB" sz="3600" b="1" dirty="0">
                <a:latin typeface="Arial" panose="020B0604020202020204" pitchFamily="34" charset="0"/>
                <a:cs typeface="Arial" panose="020B0604020202020204" pitchFamily="34" charset="0"/>
              </a:rPr>
              <a:t>November</a:t>
            </a:r>
          </a:p>
        </p:txBody>
      </p:sp>
      <p:pic>
        <p:nvPicPr>
          <p:cNvPr id="17" name="Picture 10" descr="C:\Users\Jenny\AppData\Local\Microsoft\Windows\Temporary Internet Files\Content.IE5\YD0V4LHM\MP900384693[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5735" y="4076509"/>
            <a:ext cx="1735652" cy="227109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2151" y="2283798"/>
            <a:ext cx="2274416" cy="1663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9" descr="https://encrypted-tbn0.google.com/images?q=tbn:ANd9GcQIdG5XlDd84sFtifBByVLUbm65UfNTYLd8pUZmvD38_AXkvF0XE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6624" y="3778544"/>
            <a:ext cx="1600200" cy="286702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5" descr="https://encrypted-tbn1.google.com/images?q=tbn:ANd9GcT7HekkuiHLJGqQbYoeAZ723CjkpKfow0qZuNYFR00WTp55teB6b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69924" y="2093286"/>
            <a:ext cx="2419350" cy="1895476"/>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S:\Shared\EDUCATION TEAM FILES\Photographs Oct 2018 onwards\shutterstock_109017467.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94560" y="1328502"/>
            <a:ext cx="3240037" cy="24300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07253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Winter season</a:t>
            </a:r>
          </a:p>
        </p:txBody>
      </p:sp>
      <p:sp>
        <p:nvSpPr>
          <p:cNvPr id="11" name="TextBox 10"/>
          <p:cNvSpPr txBox="1"/>
          <p:nvPr/>
        </p:nvSpPr>
        <p:spPr>
          <a:xfrm>
            <a:off x="9209088" y="4218776"/>
            <a:ext cx="2474088" cy="1754326"/>
          </a:xfrm>
          <a:prstGeom prst="rect">
            <a:avLst/>
          </a:prstGeom>
          <a:noFill/>
        </p:spPr>
        <p:txBody>
          <a:bodyPr wrap="square" rtlCol="0">
            <a:spAutoFit/>
          </a:bodyPr>
          <a:lstStyle/>
          <a:p>
            <a:r>
              <a:rPr lang="en-GB" sz="3600" b="1" dirty="0">
                <a:latin typeface="Arial" panose="020B0604020202020204" pitchFamily="34" charset="0"/>
                <a:cs typeface="Arial" panose="020B0604020202020204" pitchFamily="34" charset="0"/>
              </a:rPr>
              <a:t>December</a:t>
            </a:r>
          </a:p>
          <a:p>
            <a:r>
              <a:rPr lang="en-GB" sz="3600" b="1" dirty="0">
                <a:latin typeface="Arial" panose="020B0604020202020204" pitchFamily="34" charset="0"/>
                <a:cs typeface="Arial" panose="020B0604020202020204" pitchFamily="34" charset="0"/>
              </a:rPr>
              <a:t>January</a:t>
            </a:r>
          </a:p>
          <a:p>
            <a:r>
              <a:rPr lang="en-GB" sz="3600" b="1" dirty="0">
                <a:latin typeface="Arial" panose="020B0604020202020204" pitchFamily="34" charset="0"/>
                <a:cs typeface="Arial" panose="020B0604020202020204" pitchFamily="34" charset="0"/>
              </a:rPr>
              <a:t>February</a:t>
            </a:r>
          </a:p>
        </p:txBody>
      </p:sp>
      <p:pic>
        <p:nvPicPr>
          <p:cNvPr id="12" name="Picture 2" descr="https://encrypted-tbn2.google.com/images?q=tbn:ANd9GcS63EcCoonM-QJ5RSaw7vjM2tztFY-sXJvoaSVtUv_HlpzCaxY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2222" y="2206856"/>
            <a:ext cx="2419350" cy="189547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7" descr="https://encrypted-tbn0.google.com/images?q=tbn:ANd9GcQbbiWrm73WdRgBJGK3jtPKUgjmVqCmafnYvR9BK_UI0jUW2dd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4037" y="2074474"/>
            <a:ext cx="2757290" cy="216024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1" descr="https://encrypted-tbn1.google.com/images?q=tbn:ANd9GcTzunuYrAz-yqNJucJAx4sfjLSx3EpflL_Ri952uAyQVkEOscN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3428" y="4102332"/>
            <a:ext cx="2291333" cy="213398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S:\Shared\EDUCATION TEAM FILES\Photographs Oct 2018 onwards\shutterstock_157964597.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75696" y="1563265"/>
            <a:ext cx="3570435" cy="2655511"/>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S:\Shared\EDUCATION TEAM FILES\Photographs Oct 2018 onwards\Large size photos\Potatoes med.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69913" y="4102333"/>
            <a:ext cx="3408974" cy="19566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07253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What other seasonal food can you name?</a:t>
            </a:r>
          </a:p>
        </p:txBody>
      </p:sp>
      <p:pic>
        <p:nvPicPr>
          <p:cNvPr id="4098" name="Picture 2" descr="S:\Shared\EDUCATION TEAM FILES\Photographs Oct 2018 onwards\shutterstock_76957909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6941" y="2176919"/>
            <a:ext cx="7267697" cy="3856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35083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pPr marL="0" indent="0" algn="ctr">
              <a:buNone/>
            </a:pPr>
            <a:r>
              <a:rPr lang="en-GB" sz="3600" dirty="0"/>
              <a:t>For further information, go to: </a:t>
            </a:r>
          </a:p>
          <a:p>
            <a:pPr marL="0" indent="0" algn="ctr">
              <a:buNone/>
            </a:pPr>
            <a:r>
              <a:rPr lang="en-GB" sz="3600" dirty="0"/>
              <a:t>www.foodafactoflife.org.uk</a:t>
            </a:r>
          </a:p>
        </p:txBody>
      </p:sp>
    </p:spTree>
    <p:extLst>
      <p:ext uri="{BB962C8B-B14F-4D97-AF65-F5344CB8AC3E}">
        <p14:creationId xmlns:p14="http://schemas.microsoft.com/office/powerpoint/2010/main" val="12989303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TotalTime>
  <Words>167</Words>
  <Application>Microsoft Office PowerPoint</Application>
  <PresentationFormat>Widescreen</PresentationFormat>
  <Paragraphs>30</Paragraphs>
  <Slides>9</Slides>
  <Notes>0</Notes>
  <HiddenSlides>0</HiddenSlides>
  <MMClips>0</MMClips>
  <ScaleCrop>false</ScaleCrop>
  <HeadingPairs>
    <vt:vector size="6" baseType="variant">
      <vt:variant>
        <vt:lpstr>Fonts Used</vt:lpstr>
      </vt:variant>
      <vt:variant>
        <vt:i4>2</vt:i4>
      </vt:variant>
      <vt:variant>
        <vt:lpstr>Theme</vt:lpstr>
      </vt:variant>
      <vt:variant>
        <vt:i4>4</vt:i4>
      </vt:variant>
      <vt:variant>
        <vt:lpstr>Slide Titles</vt:lpstr>
      </vt:variant>
      <vt:variant>
        <vt:i4>9</vt:i4>
      </vt:variant>
    </vt:vector>
  </HeadingPairs>
  <TitlesOfParts>
    <vt:vector size="15" baseType="lpstr">
      <vt:lpstr>Arial</vt:lpstr>
      <vt:lpstr>Calibri</vt:lpstr>
      <vt:lpstr>Office Theme</vt:lpstr>
      <vt:lpstr>Custom Design</vt:lpstr>
      <vt:lpstr>1_Custom Design</vt:lpstr>
      <vt:lpstr>3_Custom Design</vt:lpstr>
      <vt:lpstr>Eat the seasons</vt:lpstr>
      <vt:lpstr>What are seasonal foods? </vt:lpstr>
      <vt:lpstr>Why seasonal food?</vt:lpstr>
      <vt:lpstr>Spring season</vt:lpstr>
      <vt:lpstr>Summer season</vt:lpstr>
      <vt:lpstr>Autumn season</vt:lpstr>
      <vt:lpstr>Winter season</vt:lpstr>
      <vt:lpstr>What other seasonal food can you name?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Glenn Carter</dc:creator>
  <cp:lastModifiedBy>Rachel Wilson</cp:lastModifiedBy>
  <cp:revision>23</cp:revision>
  <dcterms:created xsi:type="dcterms:W3CDTF">2018-10-10T09:22:08Z</dcterms:created>
  <dcterms:modified xsi:type="dcterms:W3CDTF">2020-06-10T17:16:57Z</dcterms:modified>
</cp:coreProperties>
</file>