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306" r:id="rId6"/>
    <p:sldId id="284" r:id="rId7"/>
    <p:sldId id="288" r:id="rId8"/>
    <p:sldId id="277" r:id="rId9"/>
    <p:sldId id="286" r:id="rId10"/>
  </p:sldIdLst>
  <p:sldSz cx="9144000" cy="6858000" type="screen4x3"/>
  <p:notesSz cx="6858000" cy="9144000"/>
  <p:embeddedFontLst>
    <p:embeddedFont>
      <p:font typeface="Tuffy" panose="020B0603060100000000" pitchFamily="34" charset="0"/>
      <p:regular r:id="rId13"/>
      <p:bold r:id="rId14"/>
      <p:italic r:id="rId15"/>
      <p:boldItalic r:id="rId16"/>
    </p:embeddedFont>
    <p:embeddedFont>
      <p:font typeface="Twinkl" pitchFamily="2" charset="0"/>
      <p:regular r:id="rId17"/>
      <p:bold r:id="rId18"/>
    </p:embeddedFont>
    <p:embeddedFont>
      <p:font typeface="Kalam" panose="02000000000000000000" pitchFamily="2" charset="0"/>
      <p:regular r:id="rId19"/>
    </p:embeddedFont>
    <p:embeddedFont>
      <p:font typeface="Calibri" panose="020F0502020204030204" pitchFamily="34" charset="0"/>
      <p:regular r:id="rId20"/>
      <p:bold r:id="rId21"/>
      <p:italic r:id="rId22"/>
      <p:boldItalic r:id="rId23"/>
    </p:embeddedFont>
    <p:embeddedFont>
      <p:font typeface="Tuffy-TTF" panose="020B0603060100000000"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3"/>
    <a:srgbClr val="1C1C1C"/>
    <a:srgbClr val="92D050"/>
    <a:srgbClr val="C7E8FD"/>
    <a:srgbClr val="18A0DB"/>
    <a:srgbClr val="F0C038"/>
    <a:srgbClr val="E53F3F"/>
    <a:srgbClr val="9C5BCD"/>
    <a:srgbClr val="63C45C"/>
    <a:srgbClr val="FFE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116" d="100"/>
          <a:sy n="116" d="100"/>
        </p:scale>
        <p:origin x="1332" y="84"/>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241479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winkl.co.uk/resources/planit-maths-primary-teaching-resources-year-5/planit-maths-primary-teaching-resources-year-5-geometry---properties-of-shape/planit-maths-primary-teaching-resources-year-5-geometry---properties-of-shape-draw-given-angles-and-measure-them-in-degrees" TargetMode="Externa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653362" y="512762"/>
            <a:ext cx="7886700" cy="1505508"/>
          </a:xfrm>
          <a:prstGeom prst="roundRect">
            <a:avLst>
              <a:gd name="adj" fmla="val 6409"/>
            </a:avLst>
          </a:prstGeom>
          <a:solidFill>
            <a:srgbClr val="FFF9E7"/>
          </a:solidFill>
          <a:ln w="5715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National Curriculum Objective</a:t>
            </a:r>
            <a:endParaRPr lang="en-US" sz="3600" dirty="0">
              <a:latin typeface="+mn-lt"/>
            </a:endParaRPr>
          </a:p>
        </p:txBody>
      </p:sp>
      <p:sp>
        <p:nvSpPr>
          <p:cNvPr id="14" name="Content Placeholder 15"/>
          <p:cNvSpPr txBox="1">
            <a:spLocks/>
          </p:cNvSpPr>
          <p:nvPr/>
        </p:nvSpPr>
        <p:spPr>
          <a:xfrm>
            <a:off x="628650" y="1127760"/>
            <a:ext cx="7886700" cy="78341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Draw given </a:t>
            </a:r>
            <a:r>
              <a:rPr lang="en-GB" dirty="0" smtClean="0"/>
              <a:t>angles </a:t>
            </a:r>
            <a:r>
              <a:rPr lang="en-GB" dirty="0"/>
              <a:t>and measure them in degrees. </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8497" y="2265405"/>
            <a:ext cx="7405675" cy="2174790"/>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6" y="702864"/>
            <a:ext cx="3351724"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Measuring with a Protractor (2)</a:t>
            </a:r>
            <a:endParaRPr lang="en-GB" sz="1600" b="1" dirty="0">
              <a:solidFill>
                <a:schemeClr val="bg1"/>
              </a:solidFill>
            </a:endParaRPr>
          </a:p>
        </p:txBody>
      </p:sp>
      <p:sp>
        <p:nvSpPr>
          <p:cNvPr id="16" name="Rectangle 15"/>
          <p:cNvSpPr/>
          <p:nvPr/>
        </p:nvSpPr>
        <p:spPr>
          <a:xfrm>
            <a:off x="2988404" y="1299594"/>
            <a:ext cx="3000504" cy="658090"/>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1186249" y="1410977"/>
            <a:ext cx="6631458"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Estimate these angles.</a:t>
            </a:r>
          </a:p>
        </p:txBody>
      </p:sp>
      <p:grpSp>
        <p:nvGrpSpPr>
          <p:cNvPr id="4" name="Group 3"/>
          <p:cNvGrpSpPr/>
          <p:nvPr/>
        </p:nvGrpSpPr>
        <p:grpSpPr>
          <a:xfrm>
            <a:off x="3772930" y="698268"/>
            <a:ext cx="976684" cy="396000"/>
            <a:chOff x="2230173" y="698268"/>
            <a:chExt cx="976684" cy="396000"/>
          </a:xfrm>
        </p:grpSpPr>
        <p:sp>
          <p:nvSpPr>
            <p:cNvPr id="97" name="Rectangle 96"/>
            <p:cNvSpPr/>
            <p:nvPr/>
          </p:nvSpPr>
          <p:spPr>
            <a:xfrm>
              <a:off x="223017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32" name="Straight Connector 31"/>
            <p:cNvCxnSpPr/>
            <p:nvPr/>
          </p:nvCxnSpPr>
          <p:spPr>
            <a:xfrm>
              <a:off x="223017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48497" y="4634769"/>
            <a:ext cx="1499288" cy="617903"/>
            <a:chOff x="6523876" y="2679854"/>
            <a:chExt cx="1499288" cy="617903"/>
          </a:xfrm>
        </p:grpSpPr>
        <p:sp>
          <p:nvSpPr>
            <p:cNvPr id="36" name="Rectangle 35"/>
            <p:cNvSpPr/>
            <p:nvPr/>
          </p:nvSpPr>
          <p:spPr>
            <a:xfrm>
              <a:off x="6523876" y="2679854"/>
              <a:ext cx="1499288" cy="617903"/>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021454" y="2812377"/>
              <a:ext cx="595035" cy="369332"/>
            </a:xfrm>
            <a:prstGeom prst="rect">
              <a:avLst/>
            </a:prstGeom>
          </p:spPr>
          <p:txBody>
            <a:bodyPr wrap="none">
              <a:spAutoFit/>
            </a:bodyPr>
            <a:lstStyle/>
            <a:p>
              <a:r>
                <a:rPr lang="en-GB" b="1" kern="0" dirty="0" smtClean="0">
                  <a:latin typeface="Kalam" panose="02000000000000000000" pitchFamily="2" charset="0"/>
                  <a:cs typeface="Kalam" panose="02000000000000000000" pitchFamily="2" charset="0"/>
                </a:rPr>
                <a:t>38° </a:t>
              </a:r>
              <a:endParaRPr lang="en-GB" b="1" dirty="0">
                <a:latin typeface="Kalam" panose="02000000000000000000" pitchFamily="2" charset="0"/>
                <a:cs typeface="Kalam" panose="02000000000000000000" pitchFamily="2" charset="0"/>
              </a:endParaRPr>
            </a:p>
          </p:txBody>
        </p:sp>
      </p:grpSp>
      <p:grpSp>
        <p:nvGrpSpPr>
          <p:cNvPr id="7" name="Group 6"/>
          <p:cNvGrpSpPr/>
          <p:nvPr/>
        </p:nvGrpSpPr>
        <p:grpSpPr>
          <a:xfrm>
            <a:off x="1401117" y="2513394"/>
            <a:ext cx="547660" cy="1728992"/>
            <a:chOff x="2314322" y="2829184"/>
            <a:chExt cx="746164" cy="2355678"/>
          </a:xfrm>
        </p:grpSpPr>
        <p:sp>
          <p:nvSpPr>
            <p:cNvPr id="17" name="Up Arrow 16"/>
            <p:cNvSpPr/>
            <p:nvPr/>
          </p:nvSpPr>
          <p:spPr>
            <a:xfrm>
              <a:off x="2314322" y="2829184"/>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rot="2280000">
              <a:off x="2956139" y="3063964"/>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rot="17528013">
            <a:off x="4177272" y="2190330"/>
            <a:ext cx="622769" cy="2878161"/>
            <a:chOff x="3454227" y="2310521"/>
            <a:chExt cx="848496" cy="3921372"/>
          </a:xfrm>
        </p:grpSpPr>
        <p:sp>
          <p:nvSpPr>
            <p:cNvPr id="22" name="Up Arrow 21"/>
            <p:cNvSpPr/>
            <p:nvPr/>
          </p:nvSpPr>
          <p:spPr>
            <a:xfrm>
              <a:off x="3454227" y="2310521"/>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8100000">
              <a:off x="4198376" y="4110995"/>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6239203" y="2405483"/>
            <a:ext cx="1570594" cy="1556671"/>
            <a:chOff x="3099244" y="2360500"/>
            <a:chExt cx="2139867" cy="2120898"/>
          </a:xfrm>
        </p:grpSpPr>
        <p:sp>
          <p:nvSpPr>
            <p:cNvPr id="25" name="Up Arrow 24"/>
            <p:cNvSpPr/>
            <p:nvPr/>
          </p:nvSpPr>
          <p:spPr>
            <a:xfrm>
              <a:off x="5134764" y="2360500"/>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rot="16800000">
              <a:off x="4107519" y="3223417"/>
              <a:ext cx="104347" cy="212089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Arc 12"/>
          <p:cNvSpPr/>
          <p:nvPr/>
        </p:nvSpPr>
        <p:spPr>
          <a:xfrm rot="18116248">
            <a:off x="1405911" y="3711187"/>
            <a:ext cx="230825" cy="240547"/>
          </a:xfrm>
          <a:prstGeom prst="arc">
            <a:avLst>
              <a:gd name="adj1" fmla="val 17213269"/>
              <a:gd name="adj2" fmla="val 3103766"/>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p:cNvSpPr/>
          <p:nvPr/>
        </p:nvSpPr>
        <p:spPr>
          <a:xfrm rot="18116248">
            <a:off x="4340751" y="3720400"/>
            <a:ext cx="295810" cy="318509"/>
          </a:xfrm>
          <a:prstGeom prst="arc">
            <a:avLst>
              <a:gd name="adj1" fmla="val 14729369"/>
              <a:gd name="adj2" fmla="val 3103766"/>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rot="7659912">
            <a:off x="7573157" y="3741954"/>
            <a:ext cx="351842" cy="345535"/>
          </a:xfrm>
          <a:prstGeom prst="arc">
            <a:avLst>
              <a:gd name="adj1" fmla="val 9222452"/>
              <a:gd name="adj2" fmla="val 3103766"/>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3" name="Group 32"/>
          <p:cNvGrpSpPr/>
          <p:nvPr/>
        </p:nvGrpSpPr>
        <p:grpSpPr>
          <a:xfrm>
            <a:off x="3704313" y="4629047"/>
            <a:ext cx="1499288" cy="617903"/>
            <a:chOff x="6523876" y="2679854"/>
            <a:chExt cx="1499288" cy="617903"/>
          </a:xfrm>
        </p:grpSpPr>
        <p:sp>
          <p:nvSpPr>
            <p:cNvPr id="34" name="Rectangle 33"/>
            <p:cNvSpPr/>
            <p:nvPr/>
          </p:nvSpPr>
          <p:spPr>
            <a:xfrm>
              <a:off x="6523876" y="2679854"/>
              <a:ext cx="1499288" cy="617903"/>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021454" y="2812377"/>
              <a:ext cx="652743" cy="369332"/>
            </a:xfrm>
            <a:prstGeom prst="rect">
              <a:avLst/>
            </a:prstGeom>
          </p:spPr>
          <p:txBody>
            <a:bodyPr wrap="none">
              <a:spAutoFit/>
            </a:bodyPr>
            <a:lstStyle/>
            <a:p>
              <a:r>
                <a:rPr lang="en-GB" b="1" kern="0" dirty="0" smtClean="0">
                  <a:latin typeface="Kalam" panose="02000000000000000000" pitchFamily="2" charset="0"/>
                  <a:cs typeface="Kalam" panose="02000000000000000000" pitchFamily="2" charset="0"/>
                </a:rPr>
                <a:t>135° </a:t>
              </a:r>
              <a:endParaRPr lang="en-GB" b="1" dirty="0">
                <a:latin typeface="Kalam" panose="02000000000000000000" pitchFamily="2" charset="0"/>
                <a:cs typeface="Kalam" panose="02000000000000000000" pitchFamily="2" charset="0"/>
              </a:endParaRPr>
            </a:p>
          </p:txBody>
        </p:sp>
      </p:grpSp>
      <p:grpSp>
        <p:nvGrpSpPr>
          <p:cNvPr id="37" name="Group 36"/>
          <p:cNvGrpSpPr/>
          <p:nvPr/>
        </p:nvGrpSpPr>
        <p:grpSpPr>
          <a:xfrm>
            <a:off x="6721478" y="4635593"/>
            <a:ext cx="1499288" cy="617903"/>
            <a:chOff x="6523876" y="2679854"/>
            <a:chExt cx="1499288" cy="617903"/>
          </a:xfrm>
        </p:grpSpPr>
        <p:sp>
          <p:nvSpPr>
            <p:cNvPr id="38" name="Rectangle 37"/>
            <p:cNvSpPr/>
            <p:nvPr/>
          </p:nvSpPr>
          <p:spPr>
            <a:xfrm>
              <a:off x="6523876" y="2679854"/>
              <a:ext cx="1499288" cy="617903"/>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021454" y="2812377"/>
              <a:ext cx="713657" cy="369332"/>
            </a:xfrm>
            <a:prstGeom prst="rect">
              <a:avLst/>
            </a:prstGeom>
          </p:spPr>
          <p:txBody>
            <a:bodyPr wrap="none">
              <a:spAutoFit/>
            </a:bodyPr>
            <a:lstStyle/>
            <a:p>
              <a:r>
                <a:rPr lang="en-GB" b="1" kern="0" dirty="0" smtClean="0">
                  <a:latin typeface="Kalam" panose="02000000000000000000" pitchFamily="2" charset="0"/>
                  <a:cs typeface="Kalam" panose="02000000000000000000" pitchFamily="2" charset="0"/>
                </a:rPr>
                <a:t>280° </a:t>
              </a:r>
              <a:endParaRPr lang="en-GB" b="1" dirty="0">
                <a:latin typeface="Kalam" panose="02000000000000000000" pitchFamily="2" charset="0"/>
                <a:cs typeface="Kalam" panose="02000000000000000000" pitchFamily="2" charset="0"/>
              </a:endParaRPr>
            </a:p>
          </p:txBody>
        </p:sp>
      </p:grpSp>
      <p:sp>
        <p:nvSpPr>
          <p:cNvPr id="14" name="Rectangle 13"/>
          <p:cNvSpPr/>
          <p:nvPr/>
        </p:nvSpPr>
        <p:spPr>
          <a:xfrm>
            <a:off x="752304" y="5447246"/>
            <a:ext cx="7501867"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Were your estimates near? </a:t>
            </a:r>
          </a:p>
          <a:p>
            <a:pPr lvl="0" algn="ctr">
              <a:defRPr sz="1800" b="0" i="0" u="none" strike="noStrike" kern="0" cap="none" spc="0" baseline="0">
                <a:solidFill>
                  <a:srgbClr val="000000"/>
                </a:solidFill>
                <a:uFillTx/>
              </a:defRPr>
            </a:pPr>
            <a:r>
              <a:rPr lang="en-GB" kern="0" dirty="0"/>
              <a:t>What angles knowledge did you use to help you?                                                                       </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26" presetClass="emph" presetSubtype="0" fill="hold" nodeType="withEffect">
                                  <p:stCondLst>
                                    <p:cond delay="0"/>
                                  </p:stCondLst>
                                  <p:childTnLst>
                                    <p:animEffect transition="out" filter="fade">
                                      <p:cBhvr>
                                        <p:cTn id="16" dur="500" tmFilter="0, 0; .2, .5; .8, .5; 1, 0"/>
                                        <p:tgtEl>
                                          <p:spTgt spid="33"/>
                                        </p:tgtEl>
                                      </p:cBhvr>
                                    </p:animEffect>
                                    <p:animScale>
                                      <p:cBhvr>
                                        <p:cTn id="17" dur="250" autoRev="1" fill="hold"/>
                                        <p:tgtEl>
                                          <p:spTgt spid="33"/>
                                        </p:tgtEl>
                                      </p:cBhvr>
                                      <p:by x="105000" y="105000"/>
                                    </p:animScale>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37"/>
                                        </p:tgtEl>
                                      </p:cBhvr>
                                    </p:animEffect>
                                    <p:animScale>
                                      <p:cBhvr>
                                        <p:cTn id="24" dur="250" autoRev="1" fill="hold"/>
                                        <p:tgtEl>
                                          <p:spTgt spid="37"/>
                                        </p:tgtEl>
                                      </p:cBhvr>
                                      <p:by x="105000" y="105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848495" y="5237984"/>
            <a:ext cx="7405675" cy="763849"/>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848497" y="2265404"/>
            <a:ext cx="7405675" cy="2851879"/>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16" name="Rectangle 15"/>
          <p:cNvSpPr/>
          <p:nvPr/>
        </p:nvSpPr>
        <p:spPr>
          <a:xfrm>
            <a:off x="848496" y="1292840"/>
            <a:ext cx="7405675" cy="851863"/>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942463" y="1391628"/>
            <a:ext cx="7117152"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Here is a reflex </a:t>
            </a:r>
            <a:r>
              <a:rPr lang="en-GB" kern="0" dirty="0" smtClean="0"/>
              <a:t>angle. How </a:t>
            </a:r>
            <a:r>
              <a:rPr lang="en-GB" kern="0" dirty="0"/>
              <a:t>would you use a protractor to measure this accurately? </a:t>
            </a:r>
            <a:r>
              <a:rPr lang="en-GB" kern="0" dirty="0" smtClean="0"/>
              <a:t>Discuss </a:t>
            </a:r>
            <a:r>
              <a:rPr lang="en-GB" kern="0" dirty="0"/>
              <a:t>with your learning partner.</a:t>
            </a:r>
          </a:p>
        </p:txBody>
      </p:sp>
      <p:cxnSp>
        <p:nvCxnSpPr>
          <p:cNvPr id="52" name="Straight Connector 51"/>
          <p:cNvCxnSpPr/>
          <p:nvPr/>
        </p:nvCxnSpPr>
        <p:spPr>
          <a:xfrm>
            <a:off x="449120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79917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18" name="Rectangle 17"/>
          <p:cNvSpPr/>
          <p:nvPr/>
        </p:nvSpPr>
        <p:spPr>
          <a:xfrm>
            <a:off x="445576" y="702864"/>
            <a:ext cx="3353594"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Measuring with a Protractor (2)</a:t>
            </a:r>
            <a:endParaRPr lang="en-GB" sz="1600" b="1" dirty="0">
              <a:solidFill>
                <a:schemeClr val="bg1"/>
              </a:solidFill>
            </a:endParaRPr>
          </a:p>
        </p:txBody>
      </p:sp>
      <p:cxnSp>
        <p:nvCxnSpPr>
          <p:cNvPr id="53" name="Straight Connector 52"/>
          <p:cNvCxnSpPr/>
          <p:nvPr/>
        </p:nvCxnSpPr>
        <p:spPr>
          <a:xfrm>
            <a:off x="379498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rot="19148555">
            <a:off x="1297663" y="3303148"/>
            <a:ext cx="1752354" cy="1892650"/>
            <a:chOff x="2640115" y="3117851"/>
            <a:chExt cx="1752354" cy="1892650"/>
          </a:xfrm>
        </p:grpSpPr>
        <p:sp>
          <p:nvSpPr>
            <p:cNvPr id="63" name="Up Arrow 62"/>
            <p:cNvSpPr/>
            <p:nvPr/>
          </p:nvSpPr>
          <p:spPr>
            <a:xfrm>
              <a:off x="4126410" y="3117851"/>
              <a:ext cx="95070" cy="175235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c 80"/>
            <p:cNvSpPr/>
            <p:nvPr/>
          </p:nvSpPr>
          <p:spPr>
            <a:xfrm rot="7659912">
              <a:off x="3980013" y="4649937"/>
              <a:ext cx="360768" cy="360360"/>
            </a:xfrm>
            <a:prstGeom prst="arc">
              <a:avLst>
                <a:gd name="adj1" fmla="val 9222452"/>
                <a:gd name="adj2" fmla="val 5186270"/>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Up Arrow 81"/>
            <p:cNvSpPr/>
            <p:nvPr/>
          </p:nvSpPr>
          <p:spPr>
            <a:xfrm rot="18600000">
              <a:off x="3468757" y="3439503"/>
              <a:ext cx="95070" cy="175235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61533" y="1358863"/>
            <a:ext cx="3107564" cy="4511125"/>
          </a:xfrm>
          <a:prstGeom prst="rect">
            <a:avLst/>
          </a:prstGeom>
        </p:spPr>
      </p:pic>
      <p:sp>
        <p:nvSpPr>
          <p:cNvPr id="4" name="Rectangle 3"/>
          <p:cNvSpPr/>
          <p:nvPr/>
        </p:nvSpPr>
        <p:spPr>
          <a:xfrm>
            <a:off x="848495" y="5299907"/>
            <a:ext cx="7459187"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b="1" kern="0" dirty="0">
                <a:latin typeface="Kalam" panose="02000000000000000000" pitchFamily="2" charset="0"/>
                <a:cs typeface="Kalam" panose="02000000000000000000" pitchFamily="2" charset="0"/>
              </a:rPr>
              <a:t>Both angles have a sum of 360°. Using your knowledge of a full turn being 360°, you could measure the acute angle and then subtract this from 360°.</a:t>
            </a:r>
          </a:p>
        </p:txBody>
      </p:sp>
      <p:sp>
        <p:nvSpPr>
          <p:cNvPr id="7" name="Right Arrow 6"/>
          <p:cNvSpPr/>
          <p:nvPr/>
        </p:nvSpPr>
        <p:spPr>
          <a:xfrm>
            <a:off x="298160" y="4320330"/>
            <a:ext cx="918244" cy="248903"/>
          </a:xfrm>
          <a:prstGeom prst="rightArrow">
            <a:avLst/>
          </a:prstGeom>
          <a:solidFill>
            <a:srgbClr val="92D050"/>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24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E-6 -3.33333E-6 L -0.31389 -0.00208 " pathEditMode="relative" rAng="0" ptsTypes="AA">
                                      <p:cBhvr>
                                        <p:cTn id="14" dur="2000" fill="hold"/>
                                        <p:tgtEl>
                                          <p:spTgt spid="84"/>
                                        </p:tgtEl>
                                        <p:attrNameLst>
                                          <p:attrName>ppt_x</p:attrName>
                                          <p:attrName>ppt_y</p:attrName>
                                        </p:attrNameLst>
                                      </p:cBhvr>
                                      <p:rCtr x="-15694" y="-116"/>
                                    </p:animMotion>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6" presetClass="emph" presetSubtype="0" fill="hold" grpId="1" nodeType="with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00"/>
                            </p:stCondLst>
                            <p:childTnLst>
                              <p:par>
                                <p:cTn id="23" presetID="8" presetClass="emph" presetSubtype="0" fill="hold" grpId="2" nodeType="afterEffect">
                                  <p:stCondLst>
                                    <p:cond delay="700"/>
                                  </p:stCondLst>
                                  <p:childTnLst>
                                    <p:animRot by="2700000">
                                      <p:cBhvr>
                                        <p:cTn id="24" dur="1000" fill="hold"/>
                                        <p:tgtEl>
                                          <p:spTgt spid="7"/>
                                        </p:tgtEl>
                                        <p:attrNameLst>
                                          <p:attrName>r</p:attrName>
                                        </p:attrNameLst>
                                      </p:cBhvr>
                                    </p:animRot>
                                  </p:childTnLst>
                                </p:cTn>
                              </p:par>
                              <p:par>
                                <p:cTn id="25" presetID="42" presetClass="path" presetSubtype="0" accel="50000" decel="50000" fill="hold" grpId="3" nodeType="withEffect">
                                  <p:stCondLst>
                                    <p:cond delay="500"/>
                                  </p:stCondLst>
                                  <p:childTnLst>
                                    <p:animMotion origin="layout" path="M -2.5E-6 3.33333E-6 L 0.0967 -0.25324 " pathEditMode="relative" rAng="0" ptsTypes="AA">
                                      <p:cBhvr>
                                        <p:cTn id="26" dur="2000" fill="hold"/>
                                        <p:tgtEl>
                                          <p:spTgt spid="7"/>
                                        </p:tgtEl>
                                        <p:attrNameLst>
                                          <p:attrName>ppt_x</p:attrName>
                                          <p:attrName>ppt_y</p:attrName>
                                        </p:attrNameLst>
                                      </p:cBhvr>
                                      <p:rCtr x="4826" y="-1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 grpId="0"/>
      <p:bldP spid="7" grpId="0" animBg="1"/>
      <p:bldP spid="7" grpId="1" animBg="1"/>
      <p:bldP spid="7" grpId="2" animBg="1"/>
      <p:bldP spid="7"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864066" y="1877128"/>
            <a:ext cx="5603846" cy="549332"/>
          </a:xfrm>
          <a:prstGeom prst="wedgeRectCallout">
            <a:avLst>
              <a:gd name="adj1" fmla="val -38947"/>
              <a:gd name="adj2" fmla="val 111188"/>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78131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cxnSp>
        <p:nvCxnSpPr>
          <p:cNvPr id="43" name="Straight Connector 42"/>
          <p:cNvCxnSpPr/>
          <p:nvPr/>
        </p:nvCxnSpPr>
        <p:spPr>
          <a:xfrm>
            <a:off x="223017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7293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900" y="1968332"/>
            <a:ext cx="7105826"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Two obtuse angles make a reflex angle.</a:t>
            </a:r>
          </a:p>
        </p:txBody>
      </p:sp>
      <p:sp>
        <p:nvSpPr>
          <p:cNvPr id="20" name="Rectangle 19"/>
          <p:cNvSpPr/>
          <p:nvPr/>
        </p:nvSpPr>
        <p:spPr>
          <a:xfrm>
            <a:off x="445576" y="702864"/>
            <a:ext cx="333574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Measuring with a Protractor (2)</a:t>
            </a:r>
            <a:endParaRPr lang="en-GB" sz="1600" b="1" dirty="0">
              <a:solidFill>
                <a:schemeClr val="bg1"/>
              </a:solidFill>
            </a:endParaRPr>
          </a:p>
        </p:txBody>
      </p:sp>
      <p:cxnSp>
        <p:nvCxnSpPr>
          <p:cNvPr id="14" name="Straight Connector 13"/>
          <p:cNvCxnSpPr/>
          <p:nvPr/>
        </p:nvCxnSpPr>
        <p:spPr>
          <a:xfrm>
            <a:off x="37698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1149" y="1165286"/>
            <a:ext cx="4572000" cy="646331"/>
          </a:xfrm>
          <a:prstGeom prst="rect">
            <a:avLst/>
          </a:prstGeom>
        </p:spPr>
        <p:txBody>
          <a:bodyPr>
            <a:spAutoFit/>
          </a:bodyPr>
          <a:lstStyle/>
          <a:p>
            <a:pPr lvl="0">
              <a:defRPr sz="1800" b="0" i="0" u="none" strike="noStrike" kern="0" cap="none" spc="0" baseline="0">
                <a:solidFill>
                  <a:srgbClr val="000000"/>
                </a:solidFill>
                <a:uFillTx/>
              </a:defRPr>
            </a:pPr>
            <a:r>
              <a:rPr lang="en-GB" kern="0" dirty="0"/>
              <a:t>Is this statement always, sometimes or never true?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072" y="2532835"/>
            <a:ext cx="2672857" cy="4467777"/>
          </a:xfrm>
          <a:prstGeom prst="rect">
            <a:avLst/>
          </a:prstGeom>
        </p:spPr>
      </p:pic>
      <p:grpSp>
        <p:nvGrpSpPr>
          <p:cNvPr id="15" name="Group 14"/>
          <p:cNvGrpSpPr/>
          <p:nvPr/>
        </p:nvGrpSpPr>
        <p:grpSpPr>
          <a:xfrm>
            <a:off x="3213290" y="2658726"/>
            <a:ext cx="3254621" cy="525463"/>
            <a:chOff x="3213290" y="2587231"/>
            <a:chExt cx="3254621" cy="525463"/>
          </a:xfrm>
        </p:grpSpPr>
        <p:sp>
          <p:nvSpPr>
            <p:cNvPr id="18" name="Rectangle 17"/>
            <p:cNvSpPr/>
            <p:nvPr/>
          </p:nvSpPr>
          <p:spPr>
            <a:xfrm>
              <a:off x="3213290" y="2587231"/>
              <a:ext cx="3254621" cy="525463"/>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798097" y="2660795"/>
              <a:ext cx="2177199" cy="369332"/>
            </a:xfrm>
            <a:prstGeom prst="rect">
              <a:avLst/>
            </a:prstGeom>
          </p:spPr>
          <p:txBody>
            <a:bodyPr wrap="none">
              <a:spAutoFit/>
            </a:bodyPr>
            <a:lstStyle/>
            <a:p>
              <a:pPr lvl="0" algn="ctr">
                <a:defRPr sz="1800" b="0" i="0" u="none" strike="noStrike" kern="0" cap="none" spc="0" baseline="0">
                  <a:solidFill>
                    <a:srgbClr val="000000"/>
                  </a:solidFill>
                  <a:uFillTx/>
                </a:defRPr>
              </a:pPr>
              <a:r>
                <a:rPr lang="en-GB" b="1" kern="0" dirty="0">
                  <a:latin typeface="Kalam" panose="02000000000000000000" pitchFamily="2" charset="0"/>
                  <a:cs typeface="Kalam" panose="02000000000000000000" pitchFamily="2" charset="0"/>
                </a:rPr>
                <a:t>This is always true.  </a:t>
              </a:r>
            </a:p>
          </p:txBody>
        </p:sp>
      </p:grpSp>
      <p:grpSp>
        <p:nvGrpSpPr>
          <p:cNvPr id="13" name="Group 12"/>
          <p:cNvGrpSpPr/>
          <p:nvPr/>
        </p:nvGrpSpPr>
        <p:grpSpPr>
          <a:xfrm>
            <a:off x="2552955" y="3376554"/>
            <a:ext cx="2820194" cy="2850632"/>
            <a:chOff x="2552955" y="3376554"/>
            <a:chExt cx="2820194" cy="2850632"/>
          </a:xfrm>
        </p:grpSpPr>
        <p:sp>
          <p:nvSpPr>
            <p:cNvPr id="21" name="Rectangle 20"/>
            <p:cNvSpPr/>
            <p:nvPr/>
          </p:nvSpPr>
          <p:spPr>
            <a:xfrm>
              <a:off x="2552955" y="3376554"/>
              <a:ext cx="2820194" cy="2850632"/>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90691" y="4616778"/>
              <a:ext cx="2344722" cy="1477328"/>
            </a:xfrm>
            <a:prstGeom prst="rect">
              <a:avLst/>
            </a:prstGeom>
          </p:spPr>
          <p:txBody>
            <a:bodyPr wrap="square">
              <a:spAutoFit/>
            </a:bodyPr>
            <a:lstStyle/>
            <a:p>
              <a:r>
                <a:rPr lang="en-GB" b="1" kern="0" dirty="0">
                  <a:latin typeface="Kalam" panose="02000000000000000000" pitchFamily="2" charset="0"/>
                  <a:cs typeface="Kalam" panose="02000000000000000000" pitchFamily="2" charset="0"/>
                </a:rPr>
                <a:t>The greatest angle you can make with two obtuse angles is 179° x 2 = 358° which is a reflex angle. </a:t>
              </a:r>
              <a:endParaRPr lang="en-GB" dirty="0">
                <a:latin typeface="Kalam" panose="02000000000000000000" pitchFamily="2" charset="0"/>
                <a:cs typeface="Kalam" panose="02000000000000000000" pitchFamily="2" charset="0"/>
              </a:endParaRPr>
            </a:p>
          </p:txBody>
        </p:sp>
        <p:grpSp>
          <p:nvGrpSpPr>
            <p:cNvPr id="24" name="Group 23"/>
            <p:cNvGrpSpPr/>
            <p:nvPr/>
          </p:nvGrpSpPr>
          <p:grpSpPr>
            <a:xfrm rot="17380242">
              <a:off x="3764666" y="3314094"/>
              <a:ext cx="257518" cy="1352514"/>
              <a:chOff x="3980217" y="3117851"/>
              <a:chExt cx="360360" cy="1892650"/>
            </a:xfrm>
          </p:grpSpPr>
          <p:sp>
            <p:nvSpPr>
              <p:cNvPr id="26" name="Up Arrow 25"/>
              <p:cNvSpPr/>
              <p:nvPr/>
            </p:nvSpPr>
            <p:spPr>
              <a:xfrm>
                <a:off x="4126410" y="3117851"/>
                <a:ext cx="95070" cy="175235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c 27"/>
              <p:cNvSpPr/>
              <p:nvPr/>
            </p:nvSpPr>
            <p:spPr>
              <a:xfrm rot="7659912">
                <a:off x="3980013" y="4649937"/>
                <a:ext cx="360768" cy="360360"/>
              </a:xfrm>
              <a:prstGeom prst="arc">
                <a:avLst>
                  <a:gd name="adj1" fmla="val 9222452"/>
                  <a:gd name="adj2" fmla="val 8496967"/>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Up Arrow 28"/>
              <p:cNvSpPr/>
              <p:nvPr/>
            </p:nvSpPr>
            <p:spPr>
              <a:xfrm rot="21381937">
                <a:off x="4073615" y="3122458"/>
                <a:ext cx="95070" cy="175235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 name="Group 11"/>
          <p:cNvGrpSpPr/>
          <p:nvPr/>
        </p:nvGrpSpPr>
        <p:grpSpPr>
          <a:xfrm>
            <a:off x="5515666" y="3376554"/>
            <a:ext cx="2820194" cy="2850632"/>
            <a:chOff x="5515666" y="3376554"/>
            <a:chExt cx="2820194" cy="2850632"/>
          </a:xfrm>
        </p:grpSpPr>
        <p:sp>
          <p:nvSpPr>
            <p:cNvPr id="22" name="Rectangle 21"/>
            <p:cNvSpPr/>
            <p:nvPr/>
          </p:nvSpPr>
          <p:spPr>
            <a:xfrm>
              <a:off x="5515666" y="3376554"/>
              <a:ext cx="2820194" cy="2850632"/>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679275" y="4643482"/>
              <a:ext cx="2509754" cy="1477328"/>
            </a:xfrm>
            <a:prstGeom prst="rect">
              <a:avLst/>
            </a:prstGeom>
          </p:spPr>
          <p:txBody>
            <a:bodyPr wrap="square">
              <a:spAutoFit/>
            </a:bodyPr>
            <a:lstStyle/>
            <a:p>
              <a:r>
                <a:rPr lang="en-GB" b="1" kern="0" dirty="0">
                  <a:latin typeface="Kalam" panose="02000000000000000000" pitchFamily="2" charset="0"/>
                  <a:cs typeface="Kalam" panose="02000000000000000000" pitchFamily="2" charset="0"/>
                </a:rPr>
                <a:t>The smallest angle that can be made with two obtuse angles is 91° x 2 = 182° which is also a reflex angle. </a:t>
              </a:r>
              <a:endParaRPr lang="en-GB" dirty="0">
                <a:latin typeface="Kalam" panose="02000000000000000000" pitchFamily="2" charset="0"/>
                <a:cs typeface="Kalam" panose="02000000000000000000" pitchFamily="2" charset="0"/>
              </a:endParaRPr>
            </a:p>
          </p:txBody>
        </p:sp>
        <p:grpSp>
          <p:nvGrpSpPr>
            <p:cNvPr id="11" name="Group 10"/>
            <p:cNvGrpSpPr/>
            <p:nvPr/>
          </p:nvGrpSpPr>
          <p:grpSpPr>
            <a:xfrm rot="158798">
              <a:off x="5726275" y="4067708"/>
              <a:ext cx="2415754" cy="245961"/>
              <a:chOff x="5829536" y="4064641"/>
              <a:chExt cx="2415754" cy="245961"/>
            </a:xfrm>
          </p:grpSpPr>
          <p:sp>
            <p:nvSpPr>
              <p:cNvPr id="31" name="Up Arrow 30"/>
              <p:cNvSpPr/>
              <p:nvPr/>
            </p:nvSpPr>
            <p:spPr>
              <a:xfrm rot="5063912">
                <a:off x="7614238" y="3501613"/>
                <a:ext cx="67400" cy="11947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c 31"/>
              <p:cNvSpPr/>
              <p:nvPr/>
            </p:nvSpPr>
            <p:spPr>
              <a:xfrm rot="5208467">
                <a:off x="6949310" y="4059882"/>
                <a:ext cx="245961" cy="255479"/>
              </a:xfrm>
              <a:prstGeom prst="arc">
                <a:avLst>
                  <a:gd name="adj1" fmla="val 15119133"/>
                  <a:gd name="adj2" fmla="val 6460481"/>
                </a:avLst>
              </a:prstGeom>
              <a:ln w="38100">
                <a:solidFill>
                  <a:srgbClr val="1C1C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Up Arrow 32"/>
              <p:cNvSpPr/>
              <p:nvPr/>
            </p:nvSpPr>
            <p:spPr>
              <a:xfrm rot="16148555">
                <a:off x="6418298" y="3543738"/>
                <a:ext cx="64816" cy="124233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8"/>
            <a:ext cx="2722085" cy="3849431"/>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823" y="2033671"/>
            <a:ext cx="2721291" cy="3848306"/>
          </a:xfrm>
          <a:prstGeom prst="rect">
            <a:avLst/>
          </a:prstGeom>
          <a:effectLst>
            <a:outerShdw blurRad="63500" sx="102000" sy="102000" algn="ctr" rotWithShape="0">
              <a:prstClr val="black">
                <a:alpha val="20000"/>
              </a:prst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66" t="371" r="51049" b="17777"/>
          <a:stretch/>
        </p:blipFill>
        <p:spPr>
          <a:xfrm rot="1591208">
            <a:off x="2584358" y="2912168"/>
            <a:ext cx="893689" cy="214679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123" t="3333" r="3123" b="15741"/>
          <a:stretch/>
        </p:blipFill>
        <p:spPr>
          <a:xfrm rot="1655401">
            <a:off x="1064697" y="2252561"/>
            <a:ext cx="1368594" cy="1670602"/>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9" y="1937950"/>
            <a:ext cx="4038155" cy="4164130"/>
          </a:xfrm>
          <a:prstGeom prst="rect">
            <a:avLst/>
          </a:prstGeom>
        </p:spPr>
      </p:pic>
      <p:sp>
        <p:nvSpPr>
          <p:cNvPr id="16" name="Rectangle 15"/>
          <p:cNvSpPr/>
          <p:nvPr/>
        </p:nvSpPr>
        <p:spPr>
          <a:xfrm>
            <a:off x="445576" y="702864"/>
            <a:ext cx="333574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Measuring with a Protractor (2)</a:t>
            </a:r>
            <a:endParaRPr lang="en-GB" sz="1600" b="1" dirty="0">
              <a:solidFill>
                <a:schemeClr val="bg1"/>
              </a:solidFill>
            </a:endParaRPr>
          </a:p>
        </p:txBody>
      </p:sp>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720423"/>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Draw given angles and measure them in degrees.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669" y="3227388"/>
            <a:ext cx="3705224"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56" y="3225800"/>
            <a:ext cx="37211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26ABE87F-6999-4AC2-83E7-D67324E079CB}" vid="{C4B83C07-8A97-4B28-9E3D-CD8D69B18D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1427</TotalTime>
  <Words>313</Words>
  <Application>Microsoft Office PowerPoint</Application>
  <PresentationFormat>On-screen Show (4:3)</PresentationFormat>
  <Paragraphs>39</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Tuffy</vt:lpstr>
      <vt:lpstr>Arial</vt:lpstr>
      <vt:lpstr>Twinkl</vt:lpstr>
      <vt:lpstr>Kalam</vt:lpstr>
      <vt:lpstr>Calibri</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Canlin</dc:creator>
  <cp:lastModifiedBy>Emma Canlin</cp:lastModifiedBy>
  <cp:revision>126</cp:revision>
  <dcterms:created xsi:type="dcterms:W3CDTF">2019-05-07T12:42:58Z</dcterms:created>
  <dcterms:modified xsi:type="dcterms:W3CDTF">2019-05-21T16:03:26Z</dcterms:modified>
</cp:coreProperties>
</file>